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handoutMasterIdLst>
    <p:handoutMasterId r:id="rId13"/>
  </p:handoutMasterIdLst>
  <p:sldIdLst>
    <p:sldId id="256" r:id="rId2"/>
    <p:sldId id="1015" r:id="rId3"/>
    <p:sldId id="1019" r:id="rId4"/>
    <p:sldId id="1009" r:id="rId5"/>
    <p:sldId id="1007" r:id="rId6"/>
    <p:sldId id="1014" r:id="rId7"/>
    <p:sldId id="1016" r:id="rId8"/>
    <p:sldId id="1017" r:id="rId9"/>
    <p:sldId id="1018" r:id="rId10"/>
    <p:sldId id="311" r:id="rId11"/>
  </p:sldIdLst>
  <p:sldSz cx="12192000"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A2"/>
    <a:srgbClr val="00A6B2"/>
    <a:srgbClr val="009952"/>
    <a:srgbClr val="FF7106"/>
    <a:srgbClr val="88C15E"/>
    <a:srgbClr val="FFC579"/>
    <a:srgbClr val="C6FF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autoAdjust="0"/>
    <p:restoredTop sz="66939" autoAdjust="0"/>
  </p:normalViewPr>
  <p:slideViewPr>
    <p:cSldViewPr snapToGrid="0" snapToObjects="1">
      <p:cViewPr varScale="1">
        <p:scale>
          <a:sx n="83" d="100"/>
          <a:sy n="83" d="100"/>
        </p:scale>
        <p:origin x="2008" y="200"/>
      </p:cViewPr>
      <p:guideLst/>
    </p:cSldViewPr>
  </p:slideViewPr>
  <p:notesTextViewPr>
    <p:cViewPr>
      <p:scale>
        <a:sx n="1" d="1"/>
        <a:sy n="1" d="1"/>
      </p:scale>
      <p:origin x="0" y="0"/>
    </p:cViewPr>
  </p:notesTextViewPr>
  <p:sorterViewPr>
    <p:cViewPr>
      <p:scale>
        <a:sx n="38" d="25"/>
        <a:sy n="38" d="25"/>
      </p:scale>
      <p:origin x="0" y="-14227"/>
    </p:cViewPr>
  </p:sorterViewPr>
  <p:notesViewPr>
    <p:cSldViewPr snapToGrid="0" snapToObjects="1">
      <p:cViewPr varScale="1">
        <p:scale>
          <a:sx n="92" d="100"/>
          <a:sy n="92" d="100"/>
        </p:scale>
        <p:origin x="4114"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25C3F7-9649-495A-B706-B3E7A6F3C2C3}"/>
              </a:ext>
            </a:extLst>
          </p:cNvPr>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F26A474A-55AB-4BAE-BD5D-5BA1B9130869}"/>
              </a:ext>
            </a:extLst>
          </p:cNvPr>
          <p:cNvSpPr>
            <a:spLocks noGrp="1"/>
          </p:cNvSpPr>
          <p:nvPr>
            <p:ph type="dt" sz="quarter" idx="1"/>
          </p:nvPr>
        </p:nvSpPr>
        <p:spPr>
          <a:xfrm>
            <a:off x="3967341" y="0"/>
            <a:ext cx="3035088" cy="466116"/>
          </a:xfrm>
          <a:prstGeom prst="rect">
            <a:avLst/>
          </a:prstGeom>
        </p:spPr>
        <p:txBody>
          <a:bodyPr vert="horz" lIns="93104" tIns="46552" rIns="93104" bIns="46552" rtlCol="0"/>
          <a:lstStyle>
            <a:lvl1pPr algn="r">
              <a:defRPr sz="1200"/>
            </a:lvl1pPr>
          </a:lstStyle>
          <a:p>
            <a:fld id="{AE3017B6-8E09-4FC3-9B22-BA004C8512D0}" type="datetimeFigureOut">
              <a:rPr lang="en-US" smtClean="0"/>
              <a:t>2/18/24</a:t>
            </a:fld>
            <a:endParaRPr lang="en-US"/>
          </a:p>
        </p:txBody>
      </p:sp>
      <p:sp>
        <p:nvSpPr>
          <p:cNvPr id="4" name="Footer Placeholder 3">
            <a:extLst>
              <a:ext uri="{FF2B5EF4-FFF2-40B4-BE49-F238E27FC236}">
                <a16:creationId xmlns:a16="http://schemas.microsoft.com/office/drawing/2014/main" id="{4302A219-1E03-4871-A506-8E3B86904EEE}"/>
              </a:ext>
            </a:extLst>
          </p:cNvPr>
          <p:cNvSpPr>
            <a:spLocks noGrp="1"/>
          </p:cNvSpPr>
          <p:nvPr>
            <p:ph type="ftr" sz="quarter" idx="2"/>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32BEE6-5AB4-4641-88EB-E40CF3433B7C}"/>
              </a:ext>
            </a:extLst>
          </p:cNvPr>
          <p:cNvSpPr>
            <a:spLocks noGrp="1"/>
          </p:cNvSpPr>
          <p:nvPr>
            <p:ph type="sldNum" sz="quarter" idx="3"/>
          </p:nvPr>
        </p:nvSpPr>
        <p:spPr>
          <a:xfrm>
            <a:off x="3967341" y="8823936"/>
            <a:ext cx="3035088" cy="466115"/>
          </a:xfrm>
          <a:prstGeom prst="rect">
            <a:avLst/>
          </a:prstGeom>
        </p:spPr>
        <p:txBody>
          <a:bodyPr vert="horz" lIns="93104" tIns="46552" rIns="93104" bIns="46552" rtlCol="0" anchor="b"/>
          <a:lstStyle>
            <a:lvl1pPr algn="r">
              <a:defRPr sz="1200"/>
            </a:lvl1pPr>
          </a:lstStyle>
          <a:p>
            <a:fld id="{050EB67B-2924-4138-A55D-9467339E41C7}" type="slidenum">
              <a:rPr lang="en-US" smtClean="0"/>
              <a:t>‹#›</a:t>
            </a:fld>
            <a:endParaRPr lang="en-US"/>
          </a:p>
        </p:txBody>
      </p:sp>
    </p:spTree>
    <p:extLst>
      <p:ext uri="{BB962C8B-B14F-4D97-AF65-F5344CB8AC3E}">
        <p14:creationId xmlns:p14="http://schemas.microsoft.com/office/powerpoint/2010/main" val="4021064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1EEF318D-05E2-4674-B561-6FB0F638FE38}" type="datetimeFigureOut">
              <a:rPr lang="en-US" smtClean="0"/>
              <a:t>2/18/24</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D7CEF42A-3962-424E-82AC-529AF034B5BD}" type="slidenum">
              <a:rPr lang="en-US" smtClean="0"/>
              <a:t>‹#›</a:t>
            </a:fld>
            <a:endParaRPr lang="en-US"/>
          </a:p>
        </p:txBody>
      </p:sp>
    </p:spTree>
    <p:extLst>
      <p:ext uri="{BB962C8B-B14F-4D97-AF65-F5344CB8AC3E}">
        <p14:creationId xmlns:p14="http://schemas.microsoft.com/office/powerpoint/2010/main" val="39525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1</a:t>
            </a:fld>
            <a:endParaRPr lang="en-US"/>
          </a:p>
        </p:txBody>
      </p:sp>
    </p:spTree>
    <p:extLst>
      <p:ext uri="{BB962C8B-B14F-4D97-AF65-F5344CB8AC3E}">
        <p14:creationId xmlns:p14="http://schemas.microsoft.com/office/powerpoint/2010/main" val="14859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10</a:t>
            </a:fld>
            <a:endParaRPr lang="en-US"/>
          </a:p>
        </p:txBody>
      </p:sp>
    </p:spTree>
    <p:extLst>
      <p:ext uri="{BB962C8B-B14F-4D97-AF65-F5344CB8AC3E}">
        <p14:creationId xmlns:p14="http://schemas.microsoft.com/office/powerpoint/2010/main" val="378010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2</a:t>
            </a:fld>
            <a:endParaRPr lang="en-US"/>
          </a:p>
        </p:txBody>
      </p:sp>
    </p:spTree>
    <p:extLst>
      <p:ext uri="{BB962C8B-B14F-4D97-AF65-F5344CB8AC3E}">
        <p14:creationId xmlns:p14="http://schemas.microsoft.com/office/powerpoint/2010/main" val="98820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3</a:t>
            </a:fld>
            <a:endParaRPr lang="en-US"/>
          </a:p>
        </p:txBody>
      </p:sp>
    </p:spTree>
    <p:extLst>
      <p:ext uri="{BB962C8B-B14F-4D97-AF65-F5344CB8AC3E}">
        <p14:creationId xmlns:p14="http://schemas.microsoft.com/office/powerpoint/2010/main" val="306787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4</a:t>
            </a:fld>
            <a:endParaRPr lang="en-US"/>
          </a:p>
        </p:txBody>
      </p:sp>
    </p:spTree>
    <p:extLst>
      <p:ext uri="{BB962C8B-B14F-4D97-AF65-F5344CB8AC3E}">
        <p14:creationId xmlns:p14="http://schemas.microsoft.com/office/powerpoint/2010/main" val="127159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7428E8-BD86-435C-9C54-F92E81FAB851}" type="slidenum">
              <a:rPr lang="en-US" smtClean="0"/>
              <a:t>5</a:t>
            </a:fld>
            <a:endParaRPr lang="en-US"/>
          </a:p>
        </p:txBody>
      </p:sp>
    </p:spTree>
    <p:extLst>
      <p:ext uri="{BB962C8B-B14F-4D97-AF65-F5344CB8AC3E}">
        <p14:creationId xmlns:p14="http://schemas.microsoft.com/office/powerpoint/2010/main" val="189031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6</a:t>
            </a:fld>
            <a:endParaRPr lang="en-US"/>
          </a:p>
        </p:txBody>
      </p:sp>
    </p:spTree>
    <p:extLst>
      <p:ext uri="{BB962C8B-B14F-4D97-AF65-F5344CB8AC3E}">
        <p14:creationId xmlns:p14="http://schemas.microsoft.com/office/powerpoint/2010/main" val="282012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7</a:t>
            </a:fld>
            <a:endParaRPr lang="en-US"/>
          </a:p>
        </p:txBody>
      </p:sp>
    </p:spTree>
    <p:extLst>
      <p:ext uri="{BB962C8B-B14F-4D97-AF65-F5344CB8AC3E}">
        <p14:creationId xmlns:p14="http://schemas.microsoft.com/office/powerpoint/2010/main" val="168494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8</a:t>
            </a:fld>
            <a:endParaRPr lang="en-US"/>
          </a:p>
        </p:txBody>
      </p:sp>
    </p:spTree>
    <p:extLst>
      <p:ext uri="{BB962C8B-B14F-4D97-AF65-F5344CB8AC3E}">
        <p14:creationId xmlns:p14="http://schemas.microsoft.com/office/powerpoint/2010/main" val="206225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EF42A-3962-424E-82AC-529AF034B5BD}" type="slidenum">
              <a:rPr lang="en-US" smtClean="0"/>
              <a:t>9</a:t>
            </a:fld>
            <a:endParaRPr lang="en-US"/>
          </a:p>
        </p:txBody>
      </p:sp>
    </p:spTree>
    <p:extLst>
      <p:ext uri="{BB962C8B-B14F-4D97-AF65-F5344CB8AC3E}">
        <p14:creationId xmlns:p14="http://schemas.microsoft.com/office/powerpoint/2010/main" val="309213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07EAA2-729F-5B41-9E1E-BCAD228B62F3}" type="datetimeFigureOut">
              <a:rPr lang="en-US" smtClean="0"/>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2B27C-1B39-CB43-AB69-CAF4B32B4D1D}" type="slidenum">
              <a:rPr lang="en-US" smtClean="0"/>
              <a:t>‹#›</a:t>
            </a:fld>
            <a:endParaRPr lang="en-US"/>
          </a:p>
        </p:txBody>
      </p:sp>
    </p:spTree>
    <p:extLst>
      <p:ext uri="{BB962C8B-B14F-4D97-AF65-F5344CB8AC3E}">
        <p14:creationId xmlns:p14="http://schemas.microsoft.com/office/powerpoint/2010/main" val="126054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7EAA2-729F-5B41-9E1E-BCAD228B62F3}" type="datetimeFigureOut">
              <a:rPr lang="en-US" smtClean="0"/>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2B27C-1B39-CB43-AB69-CAF4B32B4D1D}" type="slidenum">
              <a:rPr lang="en-US" smtClean="0"/>
              <a:t>‹#›</a:t>
            </a:fld>
            <a:endParaRPr lang="en-US"/>
          </a:p>
        </p:txBody>
      </p:sp>
    </p:spTree>
    <p:extLst>
      <p:ext uri="{BB962C8B-B14F-4D97-AF65-F5344CB8AC3E}">
        <p14:creationId xmlns:p14="http://schemas.microsoft.com/office/powerpoint/2010/main" val="294498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7EAA2-729F-5B41-9E1E-BCAD228B62F3}" type="datetimeFigureOut">
              <a:rPr lang="en-US" smtClean="0"/>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2B27C-1B39-CB43-AB69-CAF4B32B4D1D}" type="slidenum">
              <a:rPr lang="en-US" smtClean="0"/>
              <a:t>‹#›</a:t>
            </a:fld>
            <a:endParaRPr lang="en-US"/>
          </a:p>
        </p:txBody>
      </p:sp>
    </p:spTree>
    <p:extLst>
      <p:ext uri="{BB962C8B-B14F-4D97-AF65-F5344CB8AC3E}">
        <p14:creationId xmlns:p14="http://schemas.microsoft.com/office/powerpoint/2010/main" val="278898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7EAA2-729F-5B41-9E1E-BCAD228B62F3}" type="datetimeFigureOut">
              <a:rPr lang="en-US" smtClean="0"/>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2B27C-1B39-CB43-AB69-CAF4B32B4D1D}" type="slidenum">
              <a:rPr lang="en-US" smtClean="0"/>
              <a:t>‹#›</a:t>
            </a:fld>
            <a:endParaRPr lang="en-US"/>
          </a:p>
        </p:txBody>
      </p:sp>
    </p:spTree>
    <p:extLst>
      <p:ext uri="{BB962C8B-B14F-4D97-AF65-F5344CB8AC3E}">
        <p14:creationId xmlns:p14="http://schemas.microsoft.com/office/powerpoint/2010/main" val="25933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07EAA2-729F-5B41-9E1E-BCAD228B62F3}" type="datetimeFigureOut">
              <a:rPr lang="en-US" smtClean="0"/>
              <a:t>2/18/24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2B27C-1B39-CB43-AB69-CAF4B32B4D1D}" type="slidenum">
              <a:rPr lang="en-US" smtClean="0"/>
              <a:t>‹#›</a:t>
            </a:fld>
            <a:endParaRPr lang="en-US"/>
          </a:p>
        </p:txBody>
      </p:sp>
    </p:spTree>
    <p:extLst>
      <p:ext uri="{BB962C8B-B14F-4D97-AF65-F5344CB8AC3E}">
        <p14:creationId xmlns:p14="http://schemas.microsoft.com/office/powerpoint/2010/main" val="110917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07EAA2-729F-5B41-9E1E-BCAD228B62F3}" type="datetimeFigureOut">
              <a:rPr lang="en-US" smtClean="0"/>
              <a:t>2/18/24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2B27C-1B39-CB43-AB69-CAF4B32B4D1D}" type="slidenum">
              <a:rPr lang="en-US" smtClean="0"/>
              <a:t>‹#›</a:t>
            </a:fld>
            <a:endParaRPr lang="en-US"/>
          </a:p>
        </p:txBody>
      </p:sp>
    </p:spTree>
    <p:extLst>
      <p:ext uri="{BB962C8B-B14F-4D97-AF65-F5344CB8AC3E}">
        <p14:creationId xmlns:p14="http://schemas.microsoft.com/office/powerpoint/2010/main" val="354630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07EAA2-729F-5B41-9E1E-BCAD228B62F3}" type="datetimeFigureOut">
              <a:rPr lang="en-US" smtClean="0"/>
              <a:t>2/18/24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72B27C-1B39-CB43-AB69-CAF4B32B4D1D}" type="slidenum">
              <a:rPr lang="en-US" smtClean="0"/>
              <a:t>‹#›</a:t>
            </a:fld>
            <a:endParaRPr lang="en-US"/>
          </a:p>
        </p:txBody>
      </p:sp>
    </p:spTree>
    <p:extLst>
      <p:ext uri="{BB962C8B-B14F-4D97-AF65-F5344CB8AC3E}">
        <p14:creationId xmlns:p14="http://schemas.microsoft.com/office/powerpoint/2010/main" val="185373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07EAA2-729F-5B41-9E1E-BCAD228B62F3}" type="datetimeFigureOut">
              <a:rPr lang="en-US" smtClean="0"/>
              <a:t>2/18/24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72B27C-1B39-CB43-AB69-CAF4B32B4D1D}" type="slidenum">
              <a:rPr lang="en-US" smtClean="0"/>
              <a:t>‹#›</a:t>
            </a:fld>
            <a:endParaRPr lang="en-US"/>
          </a:p>
        </p:txBody>
      </p:sp>
    </p:spTree>
    <p:extLst>
      <p:ext uri="{BB962C8B-B14F-4D97-AF65-F5344CB8AC3E}">
        <p14:creationId xmlns:p14="http://schemas.microsoft.com/office/powerpoint/2010/main" val="100178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7EAA2-729F-5B41-9E1E-BCAD228B62F3}" type="datetimeFigureOut">
              <a:rPr lang="en-US" smtClean="0"/>
              <a:t>2/18/24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72B27C-1B39-CB43-AB69-CAF4B32B4D1D}" type="slidenum">
              <a:rPr lang="en-US" smtClean="0"/>
              <a:t>‹#›</a:t>
            </a:fld>
            <a:endParaRPr lang="en-US"/>
          </a:p>
        </p:txBody>
      </p:sp>
    </p:spTree>
    <p:extLst>
      <p:ext uri="{BB962C8B-B14F-4D97-AF65-F5344CB8AC3E}">
        <p14:creationId xmlns:p14="http://schemas.microsoft.com/office/powerpoint/2010/main" val="273990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07EAA2-729F-5B41-9E1E-BCAD228B62F3}" type="datetimeFigureOut">
              <a:rPr lang="en-US" smtClean="0"/>
              <a:t>2/18/24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2B27C-1B39-CB43-AB69-CAF4B32B4D1D}" type="slidenum">
              <a:rPr lang="en-US" smtClean="0"/>
              <a:t>‹#›</a:t>
            </a:fld>
            <a:endParaRPr lang="en-US"/>
          </a:p>
        </p:txBody>
      </p:sp>
    </p:spTree>
    <p:extLst>
      <p:ext uri="{BB962C8B-B14F-4D97-AF65-F5344CB8AC3E}">
        <p14:creationId xmlns:p14="http://schemas.microsoft.com/office/powerpoint/2010/main" val="246477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07EAA2-729F-5B41-9E1E-BCAD228B62F3}" type="datetimeFigureOut">
              <a:rPr lang="en-US" smtClean="0"/>
              <a:t>2/18/24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2B27C-1B39-CB43-AB69-CAF4B32B4D1D}" type="slidenum">
              <a:rPr lang="en-US" smtClean="0"/>
              <a:t>‹#›</a:t>
            </a:fld>
            <a:endParaRPr lang="en-US"/>
          </a:p>
        </p:txBody>
      </p:sp>
    </p:spTree>
    <p:extLst>
      <p:ext uri="{BB962C8B-B14F-4D97-AF65-F5344CB8AC3E}">
        <p14:creationId xmlns:p14="http://schemas.microsoft.com/office/powerpoint/2010/main" val="79309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itle 1">
            <a:extLst>
              <a:ext uri="{FF2B5EF4-FFF2-40B4-BE49-F238E27FC236}">
                <a16:creationId xmlns:a16="http://schemas.microsoft.com/office/drawing/2014/main" id="{5A20FBE8-6DF2-5BEB-82B3-2B289C5F536D}"/>
              </a:ext>
            </a:extLst>
          </p:cNvPr>
          <p:cNvSpPr txBox="1">
            <a:spLocks/>
          </p:cNvSpPr>
          <p:nvPr userDrawn="1"/>
        </p:nvSpPr>
        <p:spPr>
          <a:xfrm>
            <a:off x="7472713" y="6422429"/>
            <a:ext cx="4470399" cy="3029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spc="100" dirty="0">
                <a:latin typeface="Dubai Medium" panose="020B0503030403030204" pitchFamily="34" charset="-78"/>
                <a:cs typeface="Dubai Medium" panose="020B0503030403030204" pitchFamily="34" charset="-78"/>
              </a:rPr>
              <a:t>PARTNERS IN CARE FOUNDATION</a:t>
            </a:r>
          </a:p>
        </p:txBody>
      </p:sp>
      <p:cxnSp>
        <p:nvCxnSpPr>
          <p:cNvPr id="8" name="Straight Connector 7">
            <a:extLst>
              <a:ext uri="{FF2B5EF4-FFF2-40B4-BE49-F238E27FC236}">
                <a16:creationId xmlns:a16="http://schemas.microsoft.com/office/drawing/2014/main" id="{F8BAC1AD-8818-EAFF-5FC6-E388943495F4}"/>
              </a:ext>
            </a:extLst>
          </p:cNvPr>
          <p:cNvCxnSpPr>
            <a:cxnSpLocks/>
          </p:cNvCxnSpPr>
          <p:nvPr userDrawn="1"/>
        </p:nvCxnSpPr>
        <p:spPr>
          <a:xfrm>
            <a:off x="7710906" y="6381803"/>
            <a:ext cx="4481095"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037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9AA88F-CDF4-EF4C-9A40-D621AF9ACF67}"/>
              </a:ext>
            </a:extLst>
          </p:cNvPr>
          <p:cNvSpPr/>
          <p:nvPr/>
        </p:nvSpPr>
        <p:spPr>
          <a:xfrm>
            <a:off x="0" y="-29108"/>
            <a:ext cx="12192000" cy="6887108"/>
          </a:xfrm>
          <a:prstGeom prst="rect">
            <a:avLst/>
          </a:prstGeom>
          <a:gradFill flip="none" rotWithShape="1">
            <a:gsLst>
              <a:gs pos="0">
                <a:schemeClr val="bg1"/>
              </a:gs>
              <a:gs pos="30000">
                <a:schemeClr val="accent3">
                  <a:lumMod val="0"/>
                  <a:lumOff val="100000"/>
                </a:schemeClr>
              </a:gs>
              <a:gs pos="100000">
                <a:schemeClr val="accent3">
                  <a:lumMod val="40000"/>
                  <a:lumOff val="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Dubai Light" panose="020B0303030403030204" pitchFamily="34" charset="-78"/>
              </a:rPr>
              <a:t>The</a:t>
            </a:r>
          </a:p>
        </p:txBody>
      </p:sp>
      <p:pic>
        <p:nvPicPr>
          <p:cNvPr id="5" name="Picture 4">
            <a:extLst>
              <a:ext uri="{FF2B5EF4-FFF2-40B4-BE49-F238E27FC236}">
                <a16:creationId xmlns:a16="http://schemas.microsoft.com/office/drawing/2014/main" id="{651758A7-0B07-ED4D-9E93-4BCCC2C1B3AF}"/>
              </a:ext>
            </a:extLst>
          </p:cNvPr>
          <p:cNvPicPr>
            <a:picLocks noChangeAspect="1"/>
          </p:cNvPicPr>
          <p:nvPr/>
        </p:nvPicPr>
        <p:blipFill>
          <a:blip r:embed="rId3"/>
          <a:stretch>
            <a:fillRect/>
          </a:stretch>
        </p:blipFill>
        <p:spPr>
          <a:xfrm>
            <a:off x="9562454" y="1667097"/>
            <a:ext cx="2568501" cy="1615042"/>
          </a:xfrm>
          <a:prstGeom prst="rect">
            <a:avLst/>
          </a:prstGeom>
        </p:spPr>
      </p:pic>
      <p:sp>
        <p:nvSpPr>
          <p:cNvPr id="6" name="Rectangle 5">
            <a:extLst>
              <a:ext uri="{FF2B5EF4-FFF2-40B4-BE49-F238E27FC236}">
                <a16:creationId xmlns:a16="http://schemas.microsoft.com/office/drawing/2014/main" id="{62715D56-6F25-DE4E-B67C-A58C04612B63}"/>
              </a:ext>
            </a:extLst>
          </p:cNvPr>
          <p:cNvSpPr/>
          <p:nvPr/>
        </p:nvSpPr>
        <p:spPr>
          <a:xfrm>
            <a:off x="0" y="1667097"/>
            <a:ext cx="9562453" cy="1615042"/>
          </a:xfrm>
          <a:prstGeom prst="rect">
            <a:avLst/>
          </a:prstGeom>
          <a:gradFill flip="none" rotWithShape="1">
            <a:gsLst>
              <a:gs pos="99000">
                <a:srgbClr val="0070C0"/>
              </a:gs>
              <a:gs pos="0">
                <a:srgbClr val="0070C0"/>
              </a:gs>
              <a:gs pos="48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9" name="Title 1">
            <a:extLst>
              <a:ext uri="{FF2B5EF4-FFF2-40B4-BE49-F238E27FC236}">
                <a16:creationId xmlns:a16="http://schemas.microsoft.com/office/drawing/2014/main" id="{94A4DC29-1369-F243-AD8A-8634720C3C6A}"/>
              </a:ext>
            </a:extLst>
          </p:cNvPr>
          <p:cNvSpPr>
            <a:spLocks noGrp="1"/>
          </p:cNvSpPr>
          <p:nvPr>
            <p:ph type="ctrTitle"/>
          </p:nvPr>
        </p:nvSpPr>
        <p:spPr>
          <a:xfrm>
            <a:off x="1" y="1897330"/>
            <a:ext cx="7950470" cy="1938886"/>
          </a:xfrm>
        </p:spPr>
        <p:txBody>
          <a:bodyPr anchor="t">
            <a:noAutofit/>
          </a:bodyPr>
          <a:lstStyle/>
          <a:p>
            <a:pPr algn="l">
              <a:lnSpc>
                <a:spcPts val="4640"/>
              </a:lnSpc>
            </a:pPr>
            <a:r>
              <a:rPr lang="en-US" sz="5400" spc="-150" dirty="0">
                <a:solidFill>
                  <a:schemeClr val="bg1"/>
                </a:solidFill>
                <a:latin typeface="Dubai Light" panose="020B0303030403030204" pitchFamily="34" charset="-78"/>
                <a:cs typeface="Dubai Light" panose="020B0303030403030204" pitchFamily="34" charset="-78"/>
              </a:rPr>
              <a:t>Community Care Hub</a:t>
            </a:r>
            <a:endParaRPr lang="en-US" sz="5400" i="1" spc="-150" dirty="0">
              <a:solidFill>
                <a:schemeClr val="bg1"/>
              </a:solidFill>
              <a:latin typeface="Dubai Light" panose="020B0303030403030204" pitchFamily="34" charset="-78"/>
              <a:cs typeface="Dubai Light" panose="020B0303030403030204" pitchFamily="34" charset="-78"/>
            </a:endParaRPr>
          </a:p>
        </p:txBody>
      </p:sp>
      <p:sp>
        <p:nvSpPr>
          <p:cNvPr id="7" name="Rectangle 6">
            <a:extLst>
              <a:ext uri="{FF2B5EF4-FFF2-40B4-BE49-F238E27FC236}">
                <a16:creationId xmlns:a16="http://schemas.microsoft.com/office/drawing/2014/main" id="{9FA991D2-AFBD-C648-9E74-B5E1928EBAB1}"/>
              </a:ext>
            </a:extLst>
          </p:cNvPr>
          <p:cNvSpPr/>
          <p:nvPr/>
        </p:nvSpPr>
        <p:spPr>
          <a:xfrm>
            <a:off x="4279900" y="-2344069"/>
            <a:ext cx="9144000" cy="2084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C6F7FC2-9FF2-9E42-AB79-C02957CDF72B}"/>
              </a:ext>
            </a:extLst>
          </p:cNvPr>
          <p:cNvSpPr/>
          <p:nvPr/>
        </p:nvSpPr>
        <p:spPr>
          <a:xfrm>
            <a:off x="1891730" y="-2574301"/>
            <a:ext cx="9144000" cy="22966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7C29C9-6A14-D248-811B-69D4E4E6B6AF}"/>
              </a:ext>
            </a:extLst>
          </p:cNvPr>
          <p:cNvSpPr/>
          <p:nvPr/>
        </p:nvSpPr>
        <p:spPr>
          <a:xfrm>
            <a:off x="1850632" y="-2625682"/>
            <a:ext cx="9185098" cy="2345252"/>
          </a:xfrm>
          <a:prstGeom prst="rect">
            <a:avLst/>
          </a:prstGeom>
          <a:gradFill flip="none" rotWithShape="1">
            <a:gsLst>
              <a:gs pos="0">
                <a:schemeClr val="bg1"/>
              </a:gs>
              <a:gs pos="34000">
                <a:schemeClr val="accent3">
                  <a:lumMod val="0"/>
                  <a:lumOff val="100000"/>
                </a:schemeClr>
              </a:gs>
              <a:gs pos="100000">
                <a:schemeClr val="accent3">
                  <a:lumMod val="40000"/>
                  <a:lumOff val="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Light" panose="020B0303030403030204" pitchFamily="34" charset="-78"/>
            </a:endParaRPr>
          </a:p>
        </p:txBody>
      </p:sp>
      <p:sp>
        <p:nvSpPr>
          <p:cNvPr id="2" name="TextBox 1">
            <a:extLst>
              <a:ext uri="{FF2B5EF4-FFF2-40B4-BE49-F238E27FC236}">
                <a16:creationId xmlns:a16="http://schemas.microsoft.com/office/drawing/2014/main" id="{659E66F3-A10B-4CE0-8A44-98D01C39984D}"/>
              </a:ext>
            </a:extLst>
          </p:cNvPr>
          <p:cNvSpPr txBox="1"/>
          <p:nvPr/>
        </p:nvSpPr>
        <p:spPr>
          <a:xfrm>
            <a:off x="0" y="3777409"/>
            <a:ext cx="9562453" cy="2585323"/>
          </a:xfrm>
          <a:prstGeom prst="rect">
            <a:avLst/>
          </a:prstGeom>
          <a:noFill/>
        </p:spPr>
        <p:txBody>
          <a:bodyPr wrap="square" rtlCol="0">
            <a:spAutoFit/>
          </a:bodyPr>
          <a:lstStyle/>
          <a:p>
            <a:r>
              <a:rPr lang="en-US" dirty="0">
                <a:latin typeface="Dubai Light" panose="020B0303030403030204" pitchFamily="34" charset="-78"/>
                <a:cs typeface="Dubai Light" panose="020B0303030403030204" pitchFamily="34" charset="-78"/>
              </a:rPr>
              <a:t>Presented by: </a:t>
            </a:r>
            <a:br>
              <a:rPr lang="en-US" dirty="0">
                <a:latin typeface="Dubai Light" panose="020B0303030403030204" pitchFamily="34" charset="-78"/>
                <a:cs typeface="Dubai Light" panose="020B0303030403030204" pitchFamily="34" charset="-78"/>
              </a:rPr>
            </a:br>
            <a:r>
              <a:rPr lang="en-US" dirty="0">
                <a:latin typeface="Dubai Light" panose="020B0303030403030204" pitchFamily="34" charset="-78"/>
                <a:cs typeface="Dubai Light" panose="020B0303030403030204" pitchFamily="34" charset="-78"/>
              </a:rPr>
              <a:t>Jason Moriarty, Senior Director – Quality and Compliance</a:t>
            </a:r>
            <a:br>
              <a:rPr lang="en-US" dirty="0">
                <a:latin typeface="Dubai Light" panose="020B0303030403030204" pitchFamily="34" charset="-78"/>
                <a:cs typeface="Dubai Light" panose="020B0303030403030204" pitchFamily="34" charset="-78"/>
              </a:rPr>
            </a:br>
            <a:r>
              <a:rPr lang="en-US" dirty="0">
                <a:latin typeface="Dubai Light" panose="020B0303030403030204" pitchFamily="34" charset="-78"/>
                <a:cs typeface="Dubai Light" panose="020B0303030403030204" pitchFamily="34" charset="-78"/>
              </a:rPr>
              <a:t>Partners in Care Foundation </a:t>
            </a:r>
            <a:br>
              <a:rPr lang="en-US" dirty="0">
                <a:latin typeface="Dubai Light" panose="020B0303030403030204" pitchFamily="34" charset="-78"/>
                <a:cs typeface="Dubai Light" panose="020B0303030403030204" pitchFamily="34" charset="-78"/>
              </a:rPr>
            </a:br>
            <a:br>
              <a:rPr lang="en-US" dirty="0">
                <a:latin typeface="Dubai Light" panose="020B0303030403030204" pitchFamily="34" charset="-78"/>
                <a:cs typeface="Dubai Light" panose="020B0303030403030204" pitchFamily="34" charset="-78"/>
              </a:rPr>
            </a:br>
            <a:r>
              <a:rPr lang="en-US" dirty="0">
                <a:latin typeface="Dubai Light" panose="020B0303030403030204" pitchFamily="34" charset="-78"/>
                <a:cs typeface="Dubai Light" panose="020B0303030403030204" pitchFamily="34" charset="-78"/>
              </a:rPr>
              <a:t>To the:</a:t>
            </a:r>
            <a:br>
              <a:rPr lang="en-US" dirty="0">
                <a:latin typeface="Dubai Light" panose="020B0303030403030204" pitchFamily="34" charset="-78"/>
                <a:cs typeface="Dubai Light" panose="020B0303030403030204" pitchFamily="34" charset="-78"/>
              </a:rPr>
            </a:br>
            <a:r>
              <a:rPr lang="en-US" dirty="0">
                <a:latin typeface="Dubai Light" panose="020B0303030403030204" pitchFamily="34" charset="-78"/>
                <a:cs typeface="Dubai Light" panose="020B0303030403030204" pitchFamily="34" charset="-78"/>
              </a:rPr>
              <a:t>Community Care Hub 101 Webinar Series</a:t>
            </a:r>
            <a:br>
              <a:rPr lang="en-US" dirty="0">
                <a:latin typeface="Dubai Light" panose="020B0303030403030204" pitchFamily="34" charset="-78"/>
                <a:cs typeface="Dubai Light" panose="020B0303030403030204" pitchFamily="34" charset="-78"/>
              </a:rPr>
            </a:br>
            <a:r>
              <a:rPr lang="en-US" dirty="0">
                <a:latin typeface="Dubai Light" panose="020B0303030403030204" pitchFamily="34" charset="-78"/>
                <a:cs typeface="Dubai Light" panose="020B0303030403030204" pitchFamily="34" charset="-78"/>
              </a:rPr>
              <a:t>Thursday, November 30, 2023 </a:t>
            </a:r>
            <a:br>
              <a:rPr lang="en-US" dirty="0">
                <a:latin typeface="Dubai Light" panose="020B0303030403030204" pitchFamily="34" charset="-78"/>
                <a:cs typeface="Dubai Light" panose="020B0303030403030204" pitchFamily="34" charset="-78"/>
              </a:rPr>
            </a:br>
            <a:endParaRPr lang="en-US" b="1" i="1" dirty="0">
              <a:latin typeface="Dubai Light" panose="020B0303030403030204" pitchFamily="34" charset="-78"/>
              <a:cs typeface="Dubai Light" panose="020B0303030403030204" pitchFamily="34" charset="-78"/>
            </a:endParaRPr>
          </a:p>
          <a:p>
            <a:r>
              <a:rPr lang="en-US" b="1" i="1" dirty="0">
                <a:latin typeface="Dubai Light" panose="020B0303030403030204" pitchFamily="34" charset="-78"/>
                <a:cs typeface="Dubai Light" panose="020B0303030403030204" pitchFamily="34" charset="-78"/>
              </a:rPr>
              <a:t>Driving alignment between social care &amp; health care.</a:t>
            </a:r>
          </a:p>
        </p:txBody>
      </p:sp>
    </p:spTree>
    <p:extLst>
      <p:ext uri="{BB962C8B-B14F-4D97-AF65-F5344CB8AC3E}">
        <p14:creationId xmlns:p14="http://schemas.microsoft.com/office/powerpoint/2010/main" val="4167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AFFB985-EE55-0146-A5B3-D6BFC55BF0E2}"/>
              </a:ext>
            </a:extLst>
          </p:cNvPr>
          <p:cNvSpPr/>
          <p:nvPr/>
        </p:nvSpPr>
        <p:spPr>
          <a:xfrm>
            <a:off x="0" y="25417"/>
            <a:ext cx="12192000" cy="6887108"/>
          </a:xfrm>
          <a:prstGeom prst="rect">
            <a:avLst/>
          </a:prstGeom>
          <a:gradFill flip="none" rotWithShape="1">
            <a:gsLst>
              <a:gs pos="0">
                <a:schemeClr val="bg1"/>
              </a:gs>
              <a:gs pos="30000">
                <a:schemeClr val="accent3">
                  <a:lumMod val="0"/>
                  <a:lumOff val="100000"/>
                </a:schemeClr>
              </a:gs>
              <a:gs pos="100000">
                <a:schemeClr val="accent3">
                  <a:lumMod val="40000"/>
                  <a:lumOff val="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Light" panose="020B0303030403030204" pitchFamily="34" charset="-78"/>
            </a:endParaRPr>
          </a:p>
        </p:txBody>
      </p:sp>
      <p:sp>
        <p:nvSpPr>
          <p:cNvPr id="9" name="Rectangle 8">
            <a:extLst>
              <a:ext uri="{FF2B5EF4-FFF2-40B4-BE49-F238E27FC236}">
                <a16:creationId xmlns:a16="http://schemas.microsoft.com/office/drawing/2014/main" id="{EFB90827-3CEC-9348-BBB0-C3B20046D1D5}"/>
              </a:ext>
            </a:extLst>
          </p:cNvPr>
          <p:cNvSpPr/>
          <p:nvPr/>
        </p:nvSpPr>
        <p:spPr>
          <a:xfrm>
            <a:off x="256909" y="3281532"/>
            <a:ext cx="6852200" cy="461665"/>
          </a:xfrm>
          <a:prstGeom prst="rect">
            <a:avLst/>
          </a:prstGeom>
        </p:spPr>
        <p:txBody>
          <a:bodyPr wrap="square">
            <a:spAutoFit/>
          </a:bodyPr>
          <a:lstStyle/>
          <a:p>
            <a:pPr>
              <a:spcBef>
                <a:spcPct val="20000"/>
              </a:spcBef>
            </a:pPr>
            <a:r>
              <a:rPr lang="en-US" sz="2400" dirty="0">
                <a:latin typeface="Dubai Light" panose="020B0303030403030204" pitchFamily="34" charset="-78"/>
                <a:cs typeface="Dubai Light" panose="020B0303030403030204" pitchFamily="34" charset="-78"/>
              </a:rPr>
              <a:t>For more information, feel free to contact:</a:t>
            </a:r>
          </a:p>
        </p:txBody>
      </p:sp>
      <p:sp>
        <p:nvSpPr>
          <p:cNvPr id="10" name="Rectangle 9">
            <a:extLst>
              <a:ext uri="{FF2B5EF4-FFF2-40B4-BE49-F238E27FC236}">
                <a16:creationId xmlns:a16="http://schemas.microsoft.com/office/drawing/2014/main" id="{B2D8F0D2-4016-1B47-8235-C3CCF24A6A8C}"/>
              </a:ext>
            </a:extLst>
          </p:cNvPr>
          <p:cNvSpPr/>
          <p:nvPr/>
        </p:nvSpPr>
        <p:spPr>
          <a:xfrm>
            <a:off x="2859194" y="6361053"/>
            <a:ext cx="6852200" cy="400110"/>
          </a:xfrm>
          <a:prstGeom prst="rect">
            <a:avLst/>
          </a:prstGeom>
        </p:spPr>
        <p:txBody>
          <a:bodyPr wrap="square">
            <a:spAutoFit/>
          </a:bodyPr>
          <a:lstStyle/>
          <a:p>
            <a:r>
              <a:rPr lang="en-US" sz="2000" b="1" i="1" dirty="0">
                <a:latin typeface="Dubai Light" panose="020B0303030403030204" pitchFamily="34" charset="-78"/>
                <a:cs typeface="Dubai Light" panose="020B0303030403030204" pitchFamily="34" charset="-78"/>
              </a:rPr>
              <a:t>Driving alignment between social care &amp; health care.</a:t>
            </a:r>
          </a:p>
        </p:txBody>
      </p:sp>
      <p:sp>
        <p:nvSpPr>
          <p:cNvPr id="11" name="Rectangle 10">
            <a:extLst>
              <a:ext uri="{FF2B5EF4-FFF2-40B4-BE49-F238E27FC236}">
                <a16:creationId xmlns:a16="http://schemas.microsoft.com/office/drawing/2014/main" id="{D5432677-99A6-8A41-BA09-4E502BE6981B}"/>
              </a:ext>
            </a:extLst>
          </p:cNvPr>
          <p:cNvSpPr/>
          <p:nvPr/>
        </p:nvSpPr>
        <p:spPr>
          <a:xfrm>
            <a:off x="256909" y="4016862"/>
            <a:ext cx="3420803" cy="1523494"/>
          </a:xfrm>
          <a:prstGeom prst="rect">
            <a:avLst/>
          </a:prstGeom>
        </p:spPr>
        <p:txBody>
          <a:bodyPr wrap="square">
            <a:spAutoFit/>
          </a:bodyPr>
          <a:lstStyle/>
          <a:p>
            <a:pPr>
              <a:spcAft>
                <a:spcPts val="600"/>
              </a:spcAft>
              <a:defRPr/>
            </a:pPr>
            <a:r>
              <a:rPr lang="en-US" sz="3200" spc="-30" dirty="0">
                <a:latin typeface="Dubai Light" panose="020B0303030403030204" pitchFamily="34" charset="-78"/>
                <a:cs typeface="Dubai Light" panose="020B0303030403030204" pitchFamily="34" charset="-78"/>
              </a:rPr>
              <a:t>Ester Sefilyan</a:t>
            </a:r>
            <a:br>
              <a:rPr lang="en-US" sz="3200" spc="-30" dirty="0">
                <a:latin typeface="Dubai Light" panose="020B0303030403030204" pitchFamily="34" charset="-78"/>
                <a:cs typeface="Dubai Light" panose="020B0303030403030204" pitchFamily="34" charset="-78"/>
              </a:rPr>
            </a:br>
            <a:r>
              <a:rPr lang="en-US" sz="2800" spc="-30" dirty="0">
                <a:latin typeface="Dubai Light" panose="020B0303030403030204" pitchFamily="34" charset="-78"/>
                <a:cs typeface="Dubai Light" panose="020B0303030403030204" pitchFamily="34" charset="-78"/>
              </a:rPr>
              <a:t>Vice President</a:t>
            </a:r>
          </a:p>
          <a:p>
            <a:pPr lvl="0">
              <a:defRPr/>
            </a:pPr>
            <a:r>
              <a:rPr lang="en-US" sz="2800" u="sng" spc="-30" dirty="0" err="1">
                <a:solidFill>
                  <a:srgbClr val="0070C0"/>
                </a:solidFill>
                <a:latin typeface="Dubai Light" panose="020B0303030403030204" pitchFamily="34" charset="-78"/>
                <a:cs typeface="Dubai Light" panose="020B0303030403030204" pitchFamily="34" charset="-78"/>
              </a:rPr>
              <a:t>esefilyan@picf.org</a:t>
            </a:r>
            <a:endParaRPr lang="en-US" sz="2800" u="sng" spc="-30" dirty="0">
              <a:solidFill>
                <a:srgbClr val="0070C0"/>
              </a:solidFill>
              <a:latin typeface="Dubai Light" panose="020B0303030403030204" pitchFamily="34" charset="-78"/>
              <a:cs typeface="Dubai Light" panose="020B0303030403030204" pitchFamily="34" charset="-78"/>
            </a:endParaRPr>
          </a:p>
        </p:txBody>
      </p:sp>
      <p:pic>
        <p:nvPicPr>
          <p:cNvPr id="13" name="Picture 12">
            <a:extLst>
              <a:ext uri="{FF2B5EF4-FFF2-40B4-BE49-F238E27FC236}">
                <a16:creationId xmlns:a16="http://schemas.microsoft.com/office/drawing/2014/main" id="{C8870AA1-53D3-F845-9431-0DA96701A760}"/>
              </a:ext>
            </a:extLst>
          </p:cNvPr>
          <p:cNvPicPr>
            <a:picLocks noChangeAspect="1"/>
          </p:cNvPicPr>
          <p:nvPr/>
        </p:nvPicPr>
        <p:blipFill>
          <a:blip r:embed="rId3"/>
          <a:stretch>
            <a:fillRect/>
          </a:stretch>
        </p:blipFill>
        <p:spPr>
          <a:xfrm>
            <a:off x="9685010" y="1137120"/>
            <a:ext cx="2568501" cy="1615042"/>
          </a:xfrm>
          <a:prstGeom prst="rect">
            <a:avLst/>
          </a:prstGeom>
        </p:spPr>
      </p:pic>
      <p:sp>
        <p:nvSpPr>
          <p:cNvPr id="14" name="Rectangle 13">
            <a:extLst>
              <a:ext uri="{FF2B5EF4-FFF2-40B4-BE49-F238E27FC236}">
                <a16:creationId xmlns:a16="http://schemas.microsoft.com/office/drawing/2014/main" id="{C965E4CA-2462-724D-9372-25C2F8103F4A}"/>
              </a:ext>
            </a:extLst>
          </p:cNvPr>
          <p:cNvSpPr/>
          <p:nvPr/>
        </p:nvSpPr>
        <p:spPr>
          <a:xfrm>
            <a:off x="0" y="868819"/>
            <a:ext cx="9685010" cy="2139048"/>
          </a:xfrm>
          <a:prstGeom prst="rect">
            <a:avLst/>
          </a:prstGeom>
          <a:gradFill flip="none" rotWithShape="1">
            <a:gsLst>
              <a:gs pos="99000">
                <a:srgbClr val="0070C0"/>
              </a:gs>
              <a:gs pos="0">
                <a:srgbClr val="0070C0"/>
              </a:gs>
              <a:gs pos="48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4" name="Title 1">
            <a:extLst>
              <a:ext uri="{FF2B5EF4-FFF2-40B4-BE49-F238E27FC236}">
                <a16:creationId xmlns:a16="http://schemas.microsoft.com/office/drawing/2014/main" id="{20DBD83F-A34A-C545-83AF-E0619D6C4825}"/>
              </a:ext>
            </a:extLst>
          </p:cNvPr>
          <p:cNvSpPr txBox="1">
            <a:spLocks/>
          </p:cNvSpPr>
          <p:nvPr/>
        </p:nvSpPr>
        <p:spPr>
          <a:xfrm>
            <a:off x="381409" y="1938343"/>
            <a:ext cx="4251162" cy="59369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460"/>
              </a:lnSpc>
            </a:pPr>
            <a:r>
              <a:rPr lang="en-US" sz="6600" spc="-100" dirty="0">
                <a:solidFill>
                  <a:schemeClr val="bg1"/>
                </a:solidFill>
                <a:latin typeface="Dubai Light" panose="020B0303030403030204" pitchFamily="34" charset="-78"/>
                <a:cs typeface="Dubai Light" panose="020B0303030403030204" pitchFamily="34" charset="-78"/>
              </a:rPr>
              <a:t>Thank You!</a:t>
            </a:r>
            <a:endParaRPr lang="en-US" sz="3600" spc="-100" dirty="0">
              <a:solidFill>
                <a:schemeClr val="bg1"/>
              </a:solidFill>
              <a:latin typeface="Dubai Light" panose="020B0303030403030204" pitchFamily="34" charset="-78"/>
              <a:cs typeface="Dubai Light" panose="020B0303030403030204" pitchFamily="34" charset="-78"/>
            </a:endParaRPr>
          </a:p>
        </p:txBody>
      </p:sp>
      <p:sp>
        <p:nvSpPr>
          <p:cNvPr id="2" name="Rectangle 1">
            <a:extLst>
              <a:ext uri="{FF2B5EF4-FFF2-40B4-BE49-F238E27FC236}">
                <a16:creationId xmlns:a16="http://schemas.microsoft.com/office/drawing/2014/main" id="{E0694269-DE0C-E039-CE54-66C7AE1B03A9}"/>
              </a:ext>
            </a:extLst>
          </p:cNvPr>
          <p:cNvSpPr/>
          <p:nvPr/>
        </p:nvSpPr>
        <p:spPr>
          <a:xfrm>
            <a:off x="4100033" y="4016861"/>
            <a:ext cx="3608213" cy="1523494"/>
          </a:xfrm>
          <a:prstGeom prst="rect">
            <a:avLst/>
          </a:prstGeom>
        </p:spPr>
        <p:txBody>
          <a:bodyPr wrap="square">
            <a:spAutoFit/>
          </a:bodyPr>
          <a:lstStyle/>
          <a:p>
            <a:pPr>
              <a:spcAft>
                <a:spcPts val="600"/>
              </a:spcAft>
              <a:defRPr/>
            </a:pPr>
            <a:r>
              <a:rPr lang="en-US" sz="3200" spc="-30" dirty="0">
                <a:latin typeface="Dubai Light" panose="020B0303030403030204" pitchFamily="34" charset="-78"/>
                <a:cs typeface="Dubai Light" panose="020B0303030403030204" pitchFamily="34" charset="-78"/>
              </a:rPr>
              <a:t>Marie Rivas</a:t>
            </a:r>
            <a:br>
              <a:rPr lang="en-US" sz="3200" spc="-30" dirty="0">
                <a:latin typeface="Dubai Light" panose="020B0303030403030204" pitchFamily="34" charset="-78"/>
                <a:cs typeface="Dubai Light" panose="020B0303030403030204" pitchFamily="34" charset="-78"/>
              </a:rPr>
            </a:br>
            <a:r>
              <a:rPr lang="en-US" sz="2800" spc="-30" dirty="0">
                <a:latin typeface="Dubai Light" panose="020B0303030403030204" pitchFamily="34" charset="-78"/>
                <a:cs typeface="Dubai Light" panose="020B0303030403030204" pitchFamily="34" charset="-78"/>
              </a:rPr>
              <a:t>Director – Partners Hub</a:t>
            </a:r>
          </a:p>
          <a:p>
            <a:pPr lvl="0">
              <a:defRPr/>
            </a:pPr>
            <a:r>
              <a:rPr lang="en-US" sz="2800" u="sng" spc="-30" dirty="0" err="1">
                <a:solidFill>
                  <a:srgbClr val="0070C0"/>
                </a:solidFill>
                <a:latin typeface="Dubai Light" panose="020B0303030403030204" pitchFamily="34" charset="-78"/>
                <a:cs typeface="Dubai Light" panose="020B0303030403030204" pitchFamily="34" charset="-78"/>
              </a:rPr>
              <a:t>mrivas@picf.org</a:t>
            </a:r>
            <a:endParaRPr lang="en-US" sz="2800" u="sng" spc="-30" dirty="0">
              <a:solidFill>
                <a:srgbClr val="0070C0"/>
              </a:solidFill>
              <a:latin typeface="Dubai Light" panose="020B0303030403030204" pitchFamily="34" charset="-78"/>
              <a:cs typeface="Dubai Light" panose="020B0303030403030204" pitchFamily="34" charset="-78"/>
            </a:endParaRPr>
          </a:p>
        </p:txBody>
      </p:sp>
    </p:spTree>
    <p:extLst>
      <p:ext uri="{BB962C8B-B14F-4D97-AF65-F5344CB8AC3E}">
        <p14:creationId xmlns:p14="http://schemas.microsoft.com/office/powerpoint/2010/main" val="75644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D65158-37D8-2FAF-4AD6-7776EF5A5464}"/>
              </a:ext>
            </a:extLst>
          </p:cNvPr>
          <p:cNvSpPr/>
          <p:nvPr/>
        </p:nvSpPr>
        <p:spPr>
          <a:xfrm>
            <a:off x="0" y="606490"/>
            <a:ext cx="10552176" cy="1316736"/>
          </a:xfrm>
          <a:prstGeom prst="rect">
            <a:avLst/>
          </a:prstGeom>
          <a:gradFill flip="none" rotWithShape="1">
            <a:gsLst>
              <a:gs pos="99000">
                <a:srgbClr val="0070C0"/>
              </a:gs>
              <a:gs pos="0">
                <a:srgbClr val="0070C0"/>
              </a:gs>
              <a:gs pos="48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4" name="Title 1">
            <a:extLst>
              <a:ext uri="{FF2B5EF4-FFF2-40B4-BE49-F238E27FC236}">
                <a16:creationId xmlns:a16="http://schemas.microsoft.com/office/drawing/2014/main" id="{FC13D1DE-F9EC-06EE-CAC2-BADA500FF770}"/>
              </a:ext>
            </a:extLst>
          </p:cNvPr>
          <p:cNvSpPr txBox="1">
            <a:spLocks/>
          </p:cNvSpPr>
          <p:nvPr/>
        </p:nvSpPr>
        <p:spPr>
          <a:xfrm>
            <a:off x="69742" y="669202"/>
            <a:ext cx="10412691" cy="119131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sz="4000" dirty="0">
                <a:solidFill>
                  <a:schemeClr val="bg1"/>
                </a:solidFill>
                <a:latin typeface="Dubai Light" panose="020B0303030403030204" pitchFamily="34" charset="-78"/>
                <a:cs typeface="Dubai Light" panose="020B0303030403030204" pitchFamily="34" charset="-78"/>
              </a:rPr>
              <a:t>What Is A Community Care Hub (CCH)?</a:t>
            </a:r>
          </a:p>
        </p:txBody>
      </p:sp>
      <p:sp>
        <p:nvSpPr>
          <p:cNvPr id="6" name="Oval 6">
            <a:extLst>
              <a:ext uri="{FF2B5EF4-FFF2-40B4-BE49-F238E27FC236}">
                <a16:creationId xmlns:a16="http://schemas.microsoft.com/office/drawing/2014/main" id="{C8EC1533-2929-02E2-9B79-73549A1198A2}"/>
              </a:ext>
            </a:extLst>
          </p:cNvPr>
          <p:cNvSpPr txBox="1"/>
          <p:nvPr/>
        </p:nvSpPr>
        <p:spPr>
          <a:xfrm>
            <a:off x="393536" y="2104930"/>
            <a:ext cx="11323183" cy="4146580"/>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t" anchorCtr="0">
            <a:noAutofit/>
          </a:bodyPr>
          <a:lstStyle/>
          <a:p>
            <a:r>
              <a:rPr lang="en-US" sz="2200" b="1" dirty="0">
                <a:solidFill>
                  <a:schemeClr val="tx1"/>
                </a:solidFill>
                <a:latin typeface="Dubai" panose="020B0503030403030204" pitchFamily="34" charset="-78"/>
                <a:cs typeface="Dubai" panose="020B0503030403030204" pitchFamily="34" charset="-78"/>
              </a:rPr>
              <a:t>Contracting with health plans and providers requires a heavy lift from community agencies.</a:t>
            </a:r>
          </a:p>
          <a:p>
            <a:endParaRPr lang="en-US" sz="2200" dirty="0">
              <a:solidFill>
                <a:schemeClr val="tx1"/>
              </a:solidFill>
              <a:latin typeface="Dubai" panose="020B0503030403030204" pitchFamily="34" charset="-78"/>
              <a:cs typeface="Dubai" panose="020B0503030403030204" pitchFamily="34" charset="-78"/>
            </a:endParaRPr>
          </a:p>
          <a:p>
            <a:pPr marL="342900" indent="-342900">
              <a:buFont typeface="Arial" panose="020B0604020202020204" pitchFamily="34" charset="0"/>
              <a:buChar char="•"/>
            </a:pPr>
            <a:r>
              <a:rPr lang="en-US" sz="2200" dirty="0">
                <a:solidFill>
                  <a:schemeClr val="tx1"/>
                </a:solidFill>
                <a:latin typeface="Dubai" panose="020B0503030403030204" pitchFamily="34" charset="-78"/>
                <a:cs typeface="Dubai" panose="020B0503030403030204" pitchFamily="34" charset="-78"/>
              </a:rPr>
              <a:t>Infrastructure requirements include: </a:t>
            </a:r>
            <a:r>
              <a:rPr lang="en-US" sz="2200" i="1" dirty="0">
                <a:solidFill>
                  <a:schemeClr val="tx1"/>
                </a:solidFill>
                <a:latin typeface="Dubai" panose="020B0503030403030204" pitchFamily="34" charset="-78"/>
                <a:cs typeface="Dubai" panose="020B0503030403030204" pitchFamily="34" charset="-78"/>
              </a:rPr>
              <a:t>Contracting skills, robust billing and contract management systems, insurance coverage, information technology resources, policies and oversight to address a wide range of quality and compliance issues</a:t>
            </a:r>
            <a:r>
              <a:rPr lang="en-US" sz="2200" dirty="0">
                <a:solidFill>
                  <a:schemeClr val="tx1"/>
                </a:solidFill>
                <a:latin typeface="Dubai" panose="020B0503030403030204" pitchFamily="34" charset="-78"/>
                <a:cs typeface="Dubai" panose="020B0503030403030204" pitchFamily="34" charset="-78"/>
              </a:rPr>
              <a:t>.</a:t>
            </a:r>
          </a:p>
          <a:p>
            <a:pPr marL="342900" indent="-342900">
              <a:buFont typeface="Arial" panose="020B0604020202020204" pitchFamily="34" charset="0"/>
              <a:buChar char="•"/>
            </a:pPr>
            <a:endParaRPr lang="en-US" sz="2200" dirty="0">
              <a:solidFill>
                <a:schemeClr val="tx1"/>
              </a:solidFill>
              <a:latin typeface="Dubai" panose="020B0503030403030204" pitchFamily="34" charset="-78"/>
              <a:cs typeface="Dubai" panose="020B0503030403030204" pitchFamily="34" charset="-78"/>
            </a:endParaRPr>
          </a:p>
          <a:p>
            <a:pPr marL="342900" indent="-342900">
              <a:buFont typeface="Arial" panose="020B0604020202020204" pitchFamily="34" charset="0"/>
              <a:buChar char="•"/>
            </a:pPr>
            <a:r>
              <a:rPr lang="en-US" sz="2200" dirty="0">
                <a:solidFill>
                  <a:schemeClr val="tx1"/>
                </a:solidFill>
                <a:latin typeface="Dubai" panose="020B0503030403030204" pitchFamily="34" charset="-78"/>
                <a:cs typeface="Dubai" panose="020B0503030403030204" pitchFamily="34" charset="-78"/>
              </a:rPr>
              <a:t>The Community Care Hub allows organizations to avoid duplicating that infrastructure, consolidating those functions in an “anchor agency.”</a:t>
            </a:r>
          </a:p>
          <a:p>
            <a:pPr marL="342900" indent="-342900">
              <a:buFont typeface="Arial" panose="020B0604020202020204" pitchFamily="34" charset="0"/>
              <a:buChar char="•"/>
            </a:pPr>
            <a:endParaRPr lang="en-US" sz="2200" dirty="0">
              <a:solidFill>
                <a:schemeClr val="tx1"/>
              </a:solidFill>
              <a:latin typeface="Dubai" panose="020B0503030403030204" pitchFamily="34" charset="-78"/>
              <a:cs typeface="Dubai" panose="020B0503030403030204" pitchFamily="34" charset="-78"/>
            </a:endParaRPr>
          </a:p>
          <a:p>
            <a:pPr marL="342900" indent="-342900">
              <a:buFont typeface="Arial" panose="020B0604020202020204" pitchFamily="34" charset="0"/>
              <a:buChar char="•"/>
            </a:pPr>
            <a:r>
              <a:rPr lang="en-US" sz="2200" dirty="0">
                <a:solidFill>
                  <a:schemeClr val="tx1"/>
                </a:solidFill>
                <a:latin typeface="Dubai" panose="020B0503030403030204" pitchFamily="34" charset="-78"/>
                <a:cs typeface="Dubai" panose="020B0503030403030204" pitchFamily="34" charset="-78"/>
              </a:rPr>
              <a:t>This arrangement frees resources within all organizations to focus on their unique strengths – providing trusted services within their communities by addressing the human side of complex health and social conditions in daily life.</a:t>
            </a:r>
          </a:p>
        </p:txBody>
      </p:sp>
    </p:spTree>
    <p:extLst>
      <p:ext uri="{BB962C8B-B14F-4D97-AF65-F5344CB8AC3E}">
        <p14:creationId xmlns:p14="http://schemas.microsoft.com/office/powerpoint/2010/main" val="395316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D65158-37D8-2FAF-4AD6-7776EF5A5464}"/>
              </a:ext>
            </a:extLst>
          </p:cNvPr>
          <p:cNvSpPr/>
          <p:nvPr/>
        </p:nvSpPr>
        <p:spPr>
          <a:xfrm>
            <a:off x="0" y="606490"/>
            <a:ext cx="10552176" cy="1316736"/>
          </a:xfrm>
          <a:prstGeom prst="rect">
            <a:avLst/>
          </a:prstGeom>
          <a:gradFill flip="none" rotWithShape="1">
            <a:gsLst>
              <a:gs pos="99000">
                <a:srgbClr val="0070C0"/>
              </a:gs>
              <a:gs pos="0">
                <a:srgbClr val="0070C0"/>
              </a:gs>
              <a:gs pos="48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4" name="Title 1">
            <a:extLst>
              <a:ext uri="{FF2B5EF4-FFF2-40B4-BE49-F238E27FC236}">
                <a16:creationId xmlns:a16="http://schemas.microsoft.com/office/drawing/2014/main" id="{FC13D1DE-F9EC-06EE-CAC2-BADA500FF770}"/>
              </a:ext>
            </a:extLst>
          </p:cNvPr>
          <p:cNvSpPr txBox="1">
            <a:spLocks/>
          </p:cNvSpPr>
          <p:nvPr/>
        </p:nvSpPr>
        <p:spPr>
          <a:xfrm>
            <a:off x="69742" y="669202"/>
            <a:ext cx="10412691" cy="119131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sz="3600" dirty="0">
                <a:solidFill>
                  <a:schemeClr val="bg1"/>
                </a:solidFill>
                <a:latin typeface="Dubai Light" panose="020B0303030403030204" pitchFamily="34" charset="-78"/>
                <a:cs typeface="Dubai Light" panose="020B0303030403030204" pitchFamily="34" charset="-78"/>
              </a:rPr>
              <a:t>Community-Based Organizations (CBOs)</a:t>
            </a:r>
          </a:p>
          <a:p>
            <a:pPr>
              <a:lnSpc>
                <a:spcPts val="4000"/>
              </a:lnSpc>
            </a:pPr>
            <a:r>
              <a:rPr lang="en-US" sz="3200" dirty="0">
                <a:solidFill>
                  <a:schemeClr val="bg1"/>
                </a:solidFill>
                <a:latin typeface="Dubai Light" panose="020B0303030403030204" pitchFamily="34" charset="-78"/>
                <a:cs typeface="Dubai Light" panose="020B0303030403030204" pitchFamily="34" charset="-78"/>
              </a:rPr>
              <a:t>Stronger Together</a:t>
            </a:r>
          </a:p>
        </p:txBody>
      </p:sp>
      <p:sp>
        <p:nvSpPr>
          <p:cNvPr id="6" name="Oval 6">
            <a:extLst>
              <a:ext uri="{FF2B5EF4-FFF2-40B4-BE49-F238E27FC236}">
                <a16:creationId xmlns:a16="http://schemas.microsoft.com/office/drawing/2014/main" id="{C8EC1533-2929-02E2-9B79-73549A1198A2}"/>
              </a:ext>
            </a:extLst>
          </p:cNvPr>
          <p:cNvSpPr txBox="1"/>
          <p:nvPr/>
        </p:nvSpPr>
        <p:spPr>
          <a:xfrm>
            <a:off x="393536" y="2104930"/>
            <a:ext cx="5340837" cy="4146580"/>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t" anchorCtr="0">
            <a:noAutofit/>
          </a:bodyPr>
          <a:lstStyle/>
          <a:p>
            <a:pPr algn="ctr" defTabSz="622300">
              <a:lnSpc>
                <a:spcPts val="2080"/>
              </a:lnSpc>
              <a:spcBef>
                <a:spcPct val="0"/>
              </a:spcBef>
              <a:spcAft>
                <a:spcPct val="35000"/>
              </a:spcAft>
            </a:pPr>
            <a:r>
              <a:rPr lang="en-US" sz="2400" u="sng" dirty="0">
                <a:solidFill>
                  <a:schemeClr val="tx1"/>
                </a:solidFill>
                <a:latin typeface="Dubai" panose="020B0503030403030204" pitchFamily="34" charset="-78"/>
                <a:cs typeface="Dubai" panose="020B0503030403030204" pitchFamily="34" charset="-78"/>
              </a:rPr>
              <a:t>CBOs Alone</a:t>
            </a:r>
            <a:endParaRPr lang="en-US" sz="2400" dirty="0">
              <a:solidFill>
                <a:schemeClr val="tx1"/>
              </a:solidFill>
              <a:latin typeface="Dubai" panose="020B0503030403030204" pitchFamily="34" charset="-78"/>
              <a:cs typeface="Dubai" panose="020B0503030403030204" pitchFamily="34" charset="-78"/>
            </a:endParaRPr>
          </a:p>
          <a:p>
            <a:pPr marL="342900" indent="-342900" defTabSz="622300">
              <a:lnSpc>
                <a:spcPts val="2080"/>
              </a:lnSpc>
              <a:spcBef>
                <a:spcPct val="0"/>
              </a:spcBef>
              <a:spcAft>
                <a:spcPct val="35000"/>
              </a:spcAft>
              <a:buFont typeface="Arial" panose="020B0604020202020204" pitchFamily="34" charset="0"/>
              <a:buChar char="•"/>
            </a:pPr>
            <a:r>
              <a:rPr lang="en-US" sz="2400" dirty="0">
                <a:solidFill>
                  <a:schemeClr val="tx1"/>
                </a:solidFill>
                <a:latin typeface="Dubai" panose="020B0503030403030204" pitchFamily="34" charset="-78"/>
                <a:cs typeface="Dubai" panose="020B0503030403030204" pitchFamily="34" charset="-78"/>
              </a:rPr>
              <a:t>Specialized expertise in the care of individuals with specific conditions</a:t>
            </a:r>
          </a:p>
          <a:p>
            <a:pPr marL="342900" indent="-342900" defTabSz="622300">
              <a:lnSpc>
                <a:spcPts val="2080"/>
              </a:lnSpc>
              <a:spcBef>
                <a:spcPct val="0"/>
              </a:spcBef>
              <a:spcAft>
                <a:spcPct val="35000"/>
              </a:spcAft>
              <a:buFont typeface="Arial" panose="020B0604020202020204" pitchFamily="34" charset="0"/>
              <a:buChar char="•"/>
            </a:pPr>
            <a:r>
              <a:rPr lang="en-US" sz="2400" dirty="0">
                <a:solidFill>
                  <a:schemeClr val="tx1"/>
                </a:solidFill>
                <a:latin typeface="Dubai" panose="020B0503030403030204" pitchFamily="34" charset="-78"/>
                <a:cs typeface="Dubai" panose="020B0503030403030204" pitchFamily="34" charset="-78"/>
              </a:rPr>
              <a:t>Diverse care teams who understand the needs of the people they serve</a:t>
            </a:r>
          </a:p>
          <a:p>
            <a:pPr marL="342900" indent="-342900" defTabSz="622300">
              <a:lnSpc>
                <a:spcPts val="2080"/>
              </a:lnSpc>
              <a:spcBef>
                <a:spcPct val="0"/>
              </a:spcBef>
              <a:spcAft>
                <a:spcPct val="35000"/>
              </a:spcAft>
              <a:buFont typeface="Arial" panose="020B0604020202020204" pitchFamily="34" charset="0"/>
              <a:buChar char="•"/>
            </a:pPr>
            <a:r>
              <a:rPr lang="en-US" sz="2400" dirty="0">
                <a:solidFill>
                  <a:schemeClr val="tx1"/>
                </a:solidFill>
                <a:latin typeface="Dubai" panose="020B0503030403030204" pitchFamily="34" charset="-78"/>
                <a:cs typeface="Dubai" panose="020B0503030403030204" pitchFamily="34" charset="-78"/>
              </a:rPr>
              <a:t>Deep community connections with access to resources</a:t>
            </a:r>
          </a:p>
          <a:p>
            <a:pPr marL="342900" indent="-342900" defTabSz="622300">
              <a:lnSpc>
                <a:spcPts val="2080"/>
              </a:lnSpc>
              <a:spcBef>
                <a:spcPct val="0"/>
              </a:spcBef>
              <a:spcAft>
                <a:spcPct val="35000"/>
              </a:spcAft>
              <a:buFont typeface="Arial" panose="020B0604020202020204" pitchFamily="34" charset="0"/>
              <a:buChar char="•"/>
            </a:pPr>
            <a:r>
              <a:rPr lang="en-US" sz="2400" dirty="0">
                <a:solidFill>
                  <a:schemeClr val="tx1"/>
                </a:solidFill>
                <a:latin typeface="Dubai" panose="020B0503030403030204" pitchFamily="34" charset="-78"/>
                <a:cs typeface="Dubai" panose="020B0503030403030204" pitchFamily="34" charset="-78"/>
              </a:rPr>
              <a:t>Smaller and more adaptable organizational structures</a:t>
            </a:r>
          </a:p>
          <a:p>
            <a:pPr marL="342900" indent="-342900" defTabSz="622300">
              <a:lnSpc>
                <a:spcPts val="2080"/>
              </a:lnSpc>
              <a:spcBef>
                <a:spcPct val="0"/>
              </a:spcBef>
              <a:spcAft>
                <a:spcPct val="35000"/>
              </a:spcAft>
              <a:buFont typeface="Arial" panose="020B0604020202020204" pitchFamily="34" charset="0"/>
              <a:buChar char="•"/>
            </a:pPr>
            <a:r>
              <a:rPr lang="en-US" sz="2400" i="1" dirty="0">
                <a:solidFill>
                  <a:schemeClr val="tx1"/>
                </a:solidFill>
                <a:latin typeface="Dubai" panose="020B0503030403030204" pitchFamily="34" charset="-78"/>
                <a:cs typeface="Dubai" panose="020B0503030403030204" pitchFamily="34" charset="-78"/>
              </a:rPr>
              <a:t>Less overhead to dedicate to contracting, billing, training/oversight etc. –</a:t>
            </a:r>
            <a:r>
              <a:rPr lang="en-US" sz="2400" b="1" i="1" u="sng" dirty="0">
                <a:solidFill>
                  <a:schemeClr val="tx1"/>
                </a:solidFill>
                <a:latin typeface="Dubai" panose="020B0503030403030204" pitchFamily="34" charset="-78"/>
                <a:cs typeface="Dubai" panose="020B0503030403030204" pitchFamily="34" charset="-78"/>
              </a:rPr>
              <a:t>sometimes, not always!</a:t>
            </a:r>
          </a:p>
          <a:p>
            <a:pPr marL="342900" indent="-342900" defTabSz="622300">
              <a:lnSpc>
                <a:spcPts val="2080"/>
              </a:lnSpc>
              <a:spcBef>
                <a:spcPct val="0"/>
              </a:spcBef>
              <a:spcAft>
                <a:spcPct val="35000"/>
              </a:spcAft>
              <a:buFont typeface="Arial" panose="020B0604020202020204" pitchFamily="34" charset="0"/>
              <a:buChar char="•"/>
            </a:pPr>
            <a:endParaRPr lang="en-US" sz="2400" dirty="0">
              <a:solidFill>
                <a:schemeClr val="tx1"/>
              </a:solidFill>
              <a:latin typeface="Dubai" panose="020B0503030403030204" pitchFamily="34" charset="-78"/>
              <a:cs typeface="Dubai" panose="020B0503030403030204" pitchFamily="34" charset="-78"/>
            </a:endParaRPr>
          </a:p>
          <a:p>
            <a:pPr marL="342900" indent="-342900" defTabSz="622300">
              <a:lnSpc>
                <a:spcPts val="2080"/>
              </a:lnSpc>
              <a:spcBef>
                <a:spcPct val="0"/>
              </a:spcBef>
              <a:spcAft>
                <a:spcPct val="35000"/>
              </a:spcAft>
              <a:buFont typeface="Arial" panose="020B0604020202020204" pitchFamily="34" charset="0"/>
              <a:buChar char="•"/>
            </a:pPr>
            <a:endParaRPr lang="en-US" sz="2400" dirty="0">
              <a:solidFill>
                <a:schemeClr val="tx1"/>
              </a:solidFill>
              <a:latin typeface="Dubai" panose="020B0503030403030204" pitchFamily="34" charset="-78"/>
              <a:cs typeface="Dubai" panose="020B0503030403030204" pitchFamily="34" charset="-78"/>
            </a:endParaRPr>
          </a:p>
          <a:p>
            <a:pPr defTabSz="622300">
              <a:lnSpc>
                <a:spcPts val="2080"/>
              </a:lnSpc>
              <a:spcBef>
                <a:spcPct val="0"/>
              </a:spcBef>
              <a:spcAft>
                <a:spcPct val="35000"/>
              </a:spcAft>
            </a:pPr>
            <a:endParaRPr lang="en-US" sz="2400" dirty="0">
              <a:solidFill>
                <a:schemeClr val="tx1"/>
              </a:solidFill>
              <a:latin typeface="Dubai" panose="020B0503030403030204" pitchFamily="34" charset="-78"/>
              <a:cs typeface="Dubai" panose="020B0503030403030204" pitchFamily="34" charset="-78"/>
            </a:endParaRPr>
          </a:p>
        </p:txBody>
      </p:sp>
      <p:sp>
        <p:nvSpPr>
          <p:cNvPr id="2" name="Oval 6">
            <a:extLst>
              <a:ext uri="{FF2B5EF4-FFF2-40B4-BE49-F238E27FC236}">
                <a16:creationId xmlns:a16="http://schemas.microsoft.com/office/drawing/2014/main" id="{FA540DB7-A30C-91B4-7E21-6D6F61EE83C3}"/>
              </a:ext>
            </a:extLst>
          </p:cNvPr>
          <p:cNvSpPr txBox="1"/>
          <p:nvPr/>
        </p:nvSpPr>
        <p:spPr>
          <a:xfrm>
            <a:off x="6457627" y="2104930"/>
            <a:ext cx="5340837" cy="4146580"/>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t" anchorCtr="0">
            <a:noAutofit/>
          </a:bodyPr>
          <a:lstStyle/>
          <a:p>
            <a:pPr algn="ctr" defTabSz="622300">
              <a:lnSpc>
                <a:spcPts val="2080"/>
              </a:lnSpc>
              <a:spcBef>
                <a:spcPct val="0"/>
              </a:spcBef>
              <a:spcAft>
                <a:spcPct val="35000"/>
              </a:spcAft>
            </a:pPr>
            <a:r>
              <a:rPr lang="en-US" sz="2400" u="sng" dirty="0">
                <a:solidFill>
                  <a:schemeClr val="tx1"/>
                </a:solidFill>
                <a:latin typeface="Dubai" panose="020B0503030403030204" pitchFamily="34" charset="-78"/>
                <a:cs typeface="Dubai" panose="020B0503030403030204" pitchFamily="34" charset="-78"/>
              </a:rPr>
              <a:t>CBOs Together in a Hub</a:t>
            </a:r>
          </a:p>
          <a:p>
            <a:pPr marL="342900" indent="-342900" defTabSz="622300">
              <a:lnSpc>
                <a:spcPts val="2080"/>
              </a:lnSpc>
              <a:spcBef>
                <a:spcPct val="0"/>
              </a:spcBef>
              <a:spcAft>
                <a:spcPct val="35000"/>
              </a:spcAft>
              <a:buFont typeface="Arial" panose="020B0604020202020204" pitchFamily="34" charset="0"/>
              <a:buChar char="•"/>
            </a:pPr>
            <a:r>
              <a:rPr lang="en-US" sz="2400" b="1" dirty="0">
                <a:solidFill>
                  <a:schemeClr val="tx1"/>
                </a:solidFill>
                <a:latin typeface="Dubai" panose="020B0503030403030204" pitchFamily="34" charset="-78"/>
                <a:cs typeface="Dubai" panose="020B0503030403030204" pitchFamily="34" charset="-78"/>
              </a:rPr>
              <a:t>All the strengths of CBOs alone, plus:</a:t>
            </a:r>
          </a:p>
          <a:p>
            <a:pPr marL="342900" indent="-342900" defTabSz="622300">
              <a:lnSpc>
                <a:spcPts val="2080"/>
              </a:lnSpc>
              <a:spcBef>
                <a:spcPct val="0"/>
              </a:spcBef>
              <a:spcAft>
                <a:spcPct val="35000"/>
              </a:spcAft>
              <a:buFont typeface="Arial" panose="020B0604020202020204" pitchFamily="34" charset="0"/>
              <a:buChar char="•"/>
            </a:pPr>
            <a:r>
              <a:rPr lang="en-US" sz="2400" dirty="0">
                <a:solidFill>
                  <a:schemeClr val="tx1"/>
                </a:solidFill>
                <a:latin typeface="Dubai" panose="020B0503030403030204" pitchFamily="34" charset="-78"/>
                <a:cs typeface="Dubai" panose="020B0503030403030204" pitchFamily="34" charset="-78"/>
              </a:rPr>
              <a:t>Consolidated contracting and billing for greater efficiency/cost effectiveness</a:t>
            </a:r>
          </a:p>
          <a:p>
            <a:pPr marL="342900" indent="-342900" defTabSz="622300">
              <a:lnSpc>
                <a:spcPts val="2080"/>
              </a:lnSpc>
              <a:spcBef>
                <a:spcPct val="0"/>
              </a:spcBef>
              <a:spcAft>
                <a:spcPct val="35000"/>
              </a:spcAft>
              <a:buFont typeface="Arial" panose="020B0604020202020204" pitchFamily="34" charset="0"/>
              <a:buChar char="•"/>
            </a:pPr>
            <a:r>
              <a:rPr lang="en-US" sz="2400" dirty="0">
                <a:solidFill>
                  <a:schemeClr val="tx1"/>
                </a:solidFill>
                <a:latin typeface="Dubai" panose="020B0503030403030204" pitchFamily="34" charset="-78"/>
                <a:cs typeface="Dubai" panose="020B0503030403030204" pitchFamily="34" charset="-78"/>
              </a:rPr>
              <a:t>Increased referrals from multiple health plans</a:t>
            </a:r>
          </a:p>
          <a:p>
            <a:pPr marL="342900" indent="-342900" defTabSz="622300">
              <a:lnSpc>
                <a:spcPts val="2080"/>
              </a:lnSpc>
              <a:spcBef>
                <a:spcPct val="0"/>
              </a:spcBef>
              <a:spcAft>
                <a:spcPct val="35000"/>
              </a:spcAft>
              <a:buFont typeface="Arial" panose="020B0604020202020204" pitchFamily="34" charset="0"/>
              <a:buChar char="•"/>
            </a:pPr>
            <a:r>
              <a:rPr lang="en-US" sz="2400" dirty="0">
                <a:solidFill>
                  <a:schemeClr val="tx1"/>
                </a:solidFill>
                <a:latin typeface="Dubai" panose="020B0503030403030204" pitchFamily="34" charset="-78"/>
                <a:cs typeface="Dubai" panose="020B0503030403030204" pitchFamily="34" charset="-78"/>
              </a:rPr>
              <a:t>Additional resources for training and quality oversight</a:t>
            </a:r>
          </a:p>
          <a:p>
            <a:pPr marL="342900" indent="-342900" defTabSz="622300">
              <a:lnSpc>
                <a:spcPts val="2080"/>
              </a:lnSpc>
              <a:spcBef>
                <a:spcPct val="0"/>
              </a:spcBef>
              <a:spcAft>
                <a:spcPct val="35000"/>
              </a:spcAft>
              <a:buFont typeface="Arial" panose="020B0604020202020204" pitchFamily="34" charset="0"/>
              <a:buChar char="•"/>
            </a:pPr>
            <a:r>
              <a:rPr lang="en-US" sz="2400" dirty="0">
                <a:solidFill>
                  <a:schemeClr val="tx1"/>
                </a:solidFill>
                <a:latin typeface="Dubai" panose="020B0503030403030204" pitchFamily="34" charset="-78"/>
                <a:cs typeface="Dubai" panose="020B0503030403030204" pitchFamily="34" charset="-78"/>
              </a:rPr>
              <a:t>Access to a broad network of other CBOs with geographic, cultural, and condition expertise</a:t>
            </a:r>
          </a:p>
          <a:p>
            <a:pPr marL="342900" indent="-342900" defTabSz="622300">
              <a:lnSpc>
                <a:spcPts val="2080"/>
              </a:lnSpc>
              <a:spcBef>
                <a:spcPct val="0"/>
              </a:spcBef>
              <a:spcAft>
                <a:spcPct val="35000"/>
              </a:spcAft>
              <a:buFont typeface="Arial" panose="020B0604020202020204" pitchFamily="34" charset="0"/>
              <a:buChar char="•"/>
            </a:pPr>
            <a:endParaRPr lang="en-US" sz="2400" dirty="0">
              <a:solidFill>
                <a:schemeClr val="tx1"/>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229475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D65158-37D8-2FAF-4AD6-7776EF5A5464}"/>
              </a:ext>
            </a:extLst>
          </p:cNvPr>
          <p:cNvSpPr/>
          <p:nvPr/>
        </p:nvSpPr>
        <p:spPr>
          <a:xfrm>
            <a:off x="0" y="606490"/>
            <a:ext cx="10552176" cy="1316736"/>
          </a:xfrm>
          <a:prstGeom prst="rect">
            <a:avLst/>
          </a:prstGeom>
          <a:gradFill flip="none" rotWithShape="1">
            <a:gsLst>
              <a:gs pos="99000">
                <a:srgbClr val="0070C0"/>
              </a:gs>
              <a:gs pos="0">
                <a:srgbClr val="0070C0"/>
              </a:gs>
              <a:gs pos="48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4" name="Title 1">
            <a:extLst>
              <a:ext uri="{FF2B5EF4-FFF2-40B4-BE49-F238E27FC236}">
                <a16:creationId xmlns:a16="http://schemas.microsoft.com/office/drawing/2014/main" id="{FC13D1DE-F9EC-06EE-CAC2-BADA500FF770}"/>
              </a:ext>
            </a:extLst>
          </p:cNvPr>
          <p:cNvSpPr txBox="1">
            <a:spLocks/>
          </p:cNvSpPr>
          <p:nvPr/>
        </p:nvSpPr>
        <p:spPr>
          <a:xfrm>
            <a:off x="69742" y="669202"/>
            <a:ext cx="10412691" cy="119131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sz="4000" dirty="0">
                <a:solidFill>
                  <a:schemeClr val="bg1"/>
                </a:solidFill>
                <a:latin typeface="Dubai Light" panose="020B0303030403030204" pitchFamily="34" charset="-78"/>
                <a:cs typeface="Dubai Light" panose="020B0303030403030204" pitchFamily="34" charset="-78"/>
              </a:rPr>
              <a:t>Who Are Partners in Care Foundation</a:t>
            </a:r>
          </a:p>
        </p:txBody>
      </p:sp>
      <p:sp>
        <p:nvSpPr>
          <p:cNvPr id="6" name="Oval 6">
            <a:extLst>
              <a:ext uri="{FF2B5EF4-FFF2-40B4-BE49-F238E27FC236}">
                <a16:creationId xmlns:a16="http://schemas.microsoft.com/office/drawing/2014/main" id="{C8EC1533-2929-02E2-9B79-73549A1198A2}"/>
              </a:ext>
            </a:extLst>
          </p:cNvPr>
          <p:cNvSpPr txBox="1"/>
          <p:nvPr/>
        </p:nvSpPr>
        <p:spPr>
          <a:xfrm>
            <a:off x="393536" y="2104930"/>
            <a:ext cx="11323183" cy="4146580"/>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t" anchorCtr="0">
            <a:noAutofit/>
          </a:bodyPr>
          <a:lstStyle/>
          <a:p>
            <a:pPr marL="342900" indent="-342900">
              <a:buFont typeface="Arial" panose="020B0604020202020204" pitchFamily="34" charset="0"/>
              <a:buChar char="•"/>
            </a:pPr>
            <a:r>
              <a:rPr lang="en-US" sz="2200" b="1" dirty="0">
                <a:solidFill>
                  <a:schemeClr val="tx1"/>
                </a:solidFill>
                <a:latin typeface="Dubai" panose="020B0503030403030204" pitchFamily="34" charset="-78"/>
                <a:cs typeface="Dubai" panose="020B0503030403030204" pitchFamily="34" charset="-78"/>
              </a:rPr>
              <a:t>Twenty-five years of social care innovation - </a:t>
            </a:r>
            <a:r>
              <a:rPr lang="en-US" sz="2200" b="0" i="0" u="none" strike="noStrike" dirty="0">
                <a:solidFill>
                  <a:schemeClr val="tx1"/>
                </a:solidFill>
                <a:effectLst/>
                <a:latin typeface="Dubai" panose="020B0503030403030204" pitchFamily="34" charset="-78"/>
                <a:cs typeface="Dubai" panose="020B0503030403030204" pitchFamily="34" charset="-78"/>
              </a:rPr>
              <a:t>working to build new models of care that “align social care and health care.”</a:t>
            </a:r>
            <a:endParaRPr lang="en-US" sz="2200" b="1" dirty="0">
              <a:solidFill>
                <a:schemeClr val="tx1"/>
              </a:solidFill>
              <a:latin typeface="Dubai" panose="020B0503030403030204" pitchFamily="34" charset="-78"/>
              <a:cs typeface="Dubai" panose="020B0503030403030204" pitchFamily="34" charset="-78"/>
            </a:endParaRPr>
          </a:p>
          <a:p>
            <a:pPr marL="342900" indent="-342900">
              <a:buFont typeface="Arial" panose="020B0604020202020204" pitchFamily="34" charset="0"/>
              <a:buChar char="•"/>
            </a:pPr>
            <a:endParaRPr lang="en-US" sz="2200" b="1" dirty="0">
              <a:solidFill>
                <a:schemeClr val="tx1"/>
              </a:solidFill>
              <a:latin typeface="Dubai" panose="020B0503030403030204" pitchFamily="34" charset="-78"/>
              <a:cs typeface="Dubai" panose="020B0503030403030204" pitchFamily="34" charset="-78"/>
            </a:endParaRPr>
          </a:p>
          <a:p>
            <a:pPr marL="342900" indent="-342900">
              <a:buFont typeface="Arial" panose="020B0604020202020204" pitchFamily="34" charset="0"/>
              <a:buChar char="•"/>
            </a:pPr>
            <a:r>
              <a:rPr lang="en-US" sz="2200" b="1" dirty="0">
                <a:solidFill>
                  <a:schemeClr val="tx1"/>
                </a:solidFill>
                <a:latin typeface="Dubai" panose="020B0503030403030204" pitchFamily="34" charset="-78"/>
                <a:cs typeface="Dubai" panose="020B0503030403030204" pitchFamily="34" charset="-78"/>
              </a:rPr>
              <a:t>Community-based organization</a:t>
            </a:r>
            <a:r>
              <a:rPr lang="en-US" sz="2200" dirty="0">
                <a:solidFill>
                  <a:schemeClr val="tx1"/>
                </a:solidFill>
                <a:latin typeface="Dubai" panose="020B0503030403030204" pitchFamily="34" charset="-78"/>
                <a:cs typeface="Dubai" panose="020B0503030403030204" pitchFamily="34" charset="-78"/>
              </a:rPr>
              <a:t> – providing long and short-term supports and services, community education, and more.</a:t>
            </a:r>
          </a:p>
          <a:p>
            <a:pPr marL="342900" indent="-342900">
              <a:buFont typeface="Arial" panose="020B0604020202020204" pitchFamily="34" charset="0"/>
              <a:buChar char="•"/>
            </a:pPr>
            <a:endParaRPr lang="en-US" sz="2200" b="1" dirty="0">
              <a:solidFill>
                <a:schemeClr val="tx1"/>
              </a:solidFill>
              <a:latin typeface="Dubai" panose="020B0503030403030204" pitchFamily="34" charset="-78"/>
              <a:cs typeface="Dubai" panose="020B0503030403030204" pitchFamily="34" charset="-78"/>
            </a:endParaRPr>
          </a:p>
          <a:p>
            <a:pPr marL="342900" indent="-342900">
              <a:buFont typeface="Arial" panose="020B0604020202020204" pitchFamily="34" charset="0"/>
              <a:buChar char="•"/>
            </a:pPr>
            <a:r>
              <a:rPr lang="en-US" sz="2200" b="1" dirty="0">
                <a:solidFill>
                  <a:schemeClr val="tx1"/>
                </a:solidFill>
                <a:latin typeface="Dubai" panose="020B0503030403030204" pitchFamily="34" charset="-78"/>
                <a:cs typeface="Dubai" panose="020B0503030403030204" pitchFamily="34" charset="-78"/>
              </a:rPr>
              <a:t>Always Innovating</a:t>
            </a:r>
            <a:r>
              <a:rPr lang="en-US" sz="2200" dirty="0">
                <a:solidFill>
                  <a:schemeClr val="tx1"/>
                </a:solidFill>
                <a:latin typeface="Dubai" panose="020B0503030403030204" pitchFamily="34" charset="-78"/>
                <a:cs typeface="Dubai" panose="020B0503030403030204" pitchFamily="34" charset="-78"/>
              </a:rPr>
              <a:t> – our mission is to serve as a “change agent” to transform the way health and social care services are delivered.</a:t>
            </a:r>
            <a:endParaRPr lang="en-US" sz="2200" b="1" dirty="0">
              <a:solidFill>
                <a:schemeClr val="tx1"/>
              </a:solidFill>
              <a:latin typeface="Dubai" panose="020B0503030403030204" pitchFamily="34" charset="-78"/>
              <a:cs typeface="Dubai" panose="020B0503030403030204" pitchFamily="34" charset="-78"/>
            </a:endParaRPr>
          </a:p>
          <a:p>
            <a:pPr marL="342900" indent="-342900">
              <a:buFont typeface="Arial" panose="020B0604020202020204" pitchFamily="34" charset="0"/>
              <a:buChar char="•"/>
            </a:pPr>
            <a:endParaRPr lang="en-US" sz="2200" b="1" dirty="0">
              <a:solidFill>
                <a:schemeClr val="tx1"/>
              </a:solidFill>
              <a:latin typeface="Dubai" panose="020B0503030403030204" pitchFamily="34" charset="-78"/>
              <a:cs typeface="Dubai" panose="020B0503030403030204" pitchFamily="34" charset="-78"/>
            </a:endParaRPr>
          </a:p>
          <a:p>
            <a:pPr marL="342900" indent="-342900">
              <a:buFont typeface="Arial" panose="020B0604020202020204" pitchFamily="34" charset="0"/>
              <a:buChar char="•"/>
            </a:pPr>
            <a:r>
              <a:rPr lang="en-US" sz="2200" dirty="0">
                <a:solidFill>
                  <a:schemeClr val="tx1"/>
                </a:solidFill>
                <a:latin typeface="Dubai" panose="020B0503030403030204" pitchFamily="34" charset="-78"/>
                <a:cs typeface="Dubai" panose="020B0503030403030204" pitchFamily="34" charset="-78"/>
              </a:rPr>
              <a:t>We began developing the CCH as a new delivery system more than 10 years ago to help individuals with complex health and social needs by linking them with </a:t>
            </a:r>
            <a:r>
              <a:rPr lang="en-US" sz="2200" dirty="0">
                <a:solidFill>
                  <a:schemeClr val="tx1"/>
                </a:solidFill>
                <a:effectLst/>
                <a:latin typeface="Dubai" panose="020B0503030403030204" pitchFamily="34" charset="-78"/>
                <a:ea typeface="Aptos" panose="020B0004020202020204" pitchFamily="34" charset="0"/>
                <a:cs typeface="Dubai" panose="020B0503030403030204" pitchFamily="34" charset="-78"/>
              </a:rPr>
              <a:t>community supports and services.</a:t>
            </a:r>
            <a:endParaRPr lang="en-US" sz="2200" dirty="0">
              <a:solidFill>
                <a:schemeClr val="tx1"/>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54896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BF0B5C6-B04C-814A-8706-A43DD0BED0D0}"/>
              </a:ext>
            </a:extLst>
          </p:cNvPr>
          <p:cNvPicPr>
            <a:picLocks noChangeAspect="1"/>
          </p:cNvPicPr>
          <p:nvPr/>
        </p:nvPicPr>
        <p:blipFill>
          <a:blip r:embed="rId3"/>
          <a:stretch>
            <a:fillRect/>
          </a:stretch>
        </p:blipFill>
        <p:spPr>
          <a:xfrm>
            <a:off x="9451734" y="4931447"/>
            <a:ext cx="580707" cy="788218"/>
          </a:xfrm>
          <a:prstGeom prst="rect">
            <a:avLst/>
          </a:prstGeom>
        </p:spPr>
      </p:pic>
      <p:pic>
        <p:nvPicPr>
          <p:cNvPr id="32" name="Picture 31">
            <a:extLst>
              <a:ext uri="{FF2B5EF4-FFF2-40B4-BE49-F238E27FC236}">
                <a16:creationId xmlns:a16="http://schemas.microsoft.com/office/drawing/2014/main" id="{73303B4A-4755-4BBA-9A3B-7746804045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582" y="2595734"/>
            <a:ext cx="2682711" cy="3123931"/>
          </a:xfrm>
          <a:prstGeom prst="rect">
            <a:avLst/>
          </a:prstGeom>
        </p:spPr>
      </p:pic>
      <p:sp>
        <p:nvSpPr>
          <p:cNvPr id="10" name="TextBox 9">
            <a:extLst>
              <a:ext uri="{FF2B5EF4-FFF2-40B4-BE49-F238E27FC236}">
                <a16:creationId xmlns:a16="http://schemas.microsoft.com/office/drawing/2014/main" id="{F2E92AFC-F3AE-250F-B230-7F40D333B679}"/>
              </a:ext>
            </a:extLst>
          </p:cNvPr>
          <p:cNvSpPr txBox="1"/>
          <p:nvPr/>
        </p:nvSpPr>
        <p:spPr>
          <a:xfrm>
            <a:off x="3063498" y="2073558"/>
            <a:ext cx="9128502" cy="2246769"/>
          </a:xfrm>
          <a:prstGeom prst="rect">
            <a:avLst/>
          </a:prstGeom>
          <a:noFill/>
        </p:spPr>
        <p:txBody>
          <a:bodyPr wrap="square" rtlCol="0">
            <a:spAutoFit/>
          </a:bodyPr>
          <a:lstStyle/>
          <a:p>
            <a:pPr>
              <a:buClr>
                <a:schemeClr val="accent1"/>
              </a:buClr>
            </a:pPr>
            <a:r>
              <a:rPr lang="en-US" sz="2000" b="1" dirty="0">
                <a:latin typeface="Dubai Light" panose="020B0303030403030204" pitchFamily="34" charset="-78"/>
                <a:cs typeface="Dubai Light" panose="020B0303030403030204" pitchFamily="34" charset="-78"/>
              </a:rPr>
              <a:t>Partners’ CCH</a:t>
            </a:r>
          </a:p>
          <a:p>
            <a:pPr marL="285750" indent="-285750">
              <a:buClr>
                <a:schemeClr val="accent1"/>
              </a:buClr>
              <a:buFont typeface="Wingdings" pitchFamily="2" charset="2"/>
              <a:buChar char="§"/>
            </a:pPr>
            <a:r>
              <a:rPr lang="en-US" sz="2000" dirty="0">
                <a:latin typeface="Dubai Light" panose="020B0303030403030204" pitchFamily="34" charset="-78"/>
                <a:cs typeface="Dubai Light" panose="020B0303030403030204" pitchFamily="34" charset="-78"/>
              </a:rPr>
              <a:t>Covers all 58 California counties</a:t>
            </a:r>
          </a:p>
          <a:p>
            <a:pPr marL="285750" indent="-285750">
              <a:buClr>
                <a:schemeClr val="accent1"/>
              </a:buClr>
              <a:buFont typeface="Wingdings" pitchFamily="2" charset="2"/>
              <a:buChar char="§"/>
            </a:pPr>
            <a:r>
              <a:rPr lang="en-US" sz="2000" dirty="0">
                <a:latin typeface="Dubai Light" panose="020B0303030403030204" pitchFamily="34" charset="-78"/>
                <a:cs typeface="Dubai Light" panose="020B0303030403030204" pitchFamily="34" charset="-78"/>
              </a:rPr>
              <a:t>With over 40 community specialty providers</a:t>
            </a:r>
          </a:p>
          <a:p>
            <a:pPr marL="285750" indent="-285750">
              <a:buClr>
                <a:schemeClr val="accent1"/>
              </a:buClr>
              <a:buFont typeface="Wingdings" pitchFamily="2" charset="2"/>
              <a:buChar char="§"/>
            </a:pPr>
            <a:r>
              <a:rPr lang="en-US" sz="2000" dirty="0">
                <a:latin typeface="Dubai Light" panose="020B0303030403030204" pitchFamily="34" charset="-78"/>
                <a:cs typeface="Dubai Light" panose="020B0303030403030204" pitchFamily="34" charset="-78"/>
              </a:rPr>
              <a:t>Experienced contracting with health plans and health care providers</a:t>
            </a:r>
          </a:p>
          <a:p>
            <a:pPr marL="285750" indent="-285750">
              <a:buClr>
                <a:schemeClr val="accent1"/>
              </a:buClr>
              <a:buFont typeface="Wingdings" pitchFamily="2" charset="2"/>
              <a:buChar char="§"/>
            </a:pPr>
            <a:r>
              <a:rPr lang="en-US" sz="2000" dirty="0">
                <a:latin typeface="Dubai Light" panose="020B0303030403030204" pitchFamily="34" charset="-78"/>
                <a:cs typeface="Dubai Light" panose="020B0303030403030204" pitchFamily="34" charset="-78"/>
              </a:rPr>
              <a:t>A national leader in the development and implementation of CCH</a:t>
            </a:r>
          </a:p>
          <a:p>
            <a:pPr marL="285750" indent="-285750">
              <a:buClr>
                <a:schemeClr val="accent1"/>
              </a:buClr>
              <a:buFont typeface="Wingdings" pitchFamily="2" charset="2"/>
              <a:buChar char="§"/>
            </a:pPr>
            <a:r>
              <a:rPr lang="en-US" sz="2000" dirty="0">
                <a:latin typeface="Dubai Light" panose="020B0303030403030204" pitchFamily="34" charset="-78"/>
                <a:cs typeface="Dubai Light" panose="020B0303030403030204" pitchFamily="34" charset="-78"/>
              </a:rPr>
              <a:t>Member agencies understand the communities, cultures, languages, and specific challenges/needs of the people they serve</a:t>
            </a:r>
          </a:p>
        </p:txBody>
      </p:sp>
      <p:sp>
        <p:nvSpPr>
          <p:cNvPr id="5" name="Rectangle 4">
            <a:extLst>
              <a:ext uri="{FF2B5EF4-FFF2-40B4-BE49-F238E27FC236}">
                <a16:creationId xmlns:a16="http://schemas.microsoft.com/office/drawing/2014/main" id="{91C80DF2-BDAE-7506-9ECC-A27CE985FED0}"/>
              </a:ext>
            </a:extLst>
          </p:cNvPr>
          <p:cNvSpPr/>
          <p:nvPr/>
        </p:nvSpPr>
        <p:spPr>
          <a:xfrm>
            <a:off x="0" y="606490"/>
            <a:ext cx="10552176" cy="1316736"/>
          </a:xfrm>
          <a:prstGeom prst="rect">
            <a:avLst/>
          </a:prstGeom>
          <a:gradFill flip="none" rotWithShape="1">
            <a:gsLst>
              <a:gs pos="99000">
                <a:srgbClr val="0070C0"/>
              </a:gs>
              <a:gs pos="0">
                <a:srgbClr val="0070C0"/>
              </a:gs>
              <a:gs pos="48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6" name="Title 1">
            <a:extLst>
              <a:ext uri="{FF2B5EF4-FFF2-40B4-BE49-F238E27FC236}">
                <a16:creationId xmlns:a16="http://schemas.microsoft.com/office/drawing/2014/main" id="{B3B6F186-F72C-B862-648C-176D63642443}"/>
              </a:ext>
            </a:extLst>
          </p:cNvPr>
          <p:cNvSpPr txBox="1">
            <a:spLocks/>
          </p:cNvSpPr>
          <p:nvPr/>
        </p:nvSpPr>
        <p:spPr>
          <a:xfrm>
            <a:off x="69742" y="669202"/>
            <a:ext cx="10412691" cy="119131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sz="4000" dirty="0">
                <a:solidFill>
                  <a:schemeClr val="bg1"/>
                </a:solidFill>
                <a:latin typeface="Dubai Light" panose="020B0303030403030204" pitchFamily="34" charset="-78"/>
                <a:cs typeface="Dubai Light" panose="020B0303030403030204" pitchFamily="34" charset="-78"/>
              </a:rPr>
              <a:t>Partners’ Community Care Hub (CCH)</a:t>
            </a:r>
          </a:p>
        </p:txBody>
      </p:sp>
      <p:sp>
        <p:nvSpPr>
          <p:cNvPr id="7" name="TextBox 6">
            <a:extLst>
              <a:ext uri="{FF2B5EF4-FFF2-40B4-BE49-F238E27FC236}">
                <a16:creationId xmlns:a16="http://schemas.microsoft.com/office/drawing/2014/main" id="{B759854B-06C5-DB23-D5B4-F8328C6F344B}"/>
              </a:ext>
            </a:extLst>
          </p:cNvPr>
          <p:cNvSpPr txBox="1"/>
          <p:nvPr/>
        </p:nvSpPr>
        <p:spPr>
          <a:xfrm>
            <a:off x="2835293" y="4470659"/>
            <a:ext cx="7254175" cy="2246769"/>
          </a:xfrm>
          <a:prstGeom prst="rect">
            <a:avLst/>
          </a:prstGeom>
          <a:noFill/>
        </p:spPr>
        <p:txBody>
          <a:bodyPr wrap="square" rtlCol="0">
            <a:spAutoFit/>
          </a:bodyPr>
          <a:lstStyle/>
          <a:p>
            <a:pPr marL="228600">
              <a:buClr>
                <a:srgbClr val="0070C0"/>
              </a:buClr>
            </a:pPr>
            <a:r>
              <a:rPr lang="en-US" sz="2000" dirty="0"/>
              <a:t>Services Offered Through CCH</a:t>
            </a:r>
            <a:endParaRPr lang="en-US" sz="2000" dirty="0">
              <a:latin typeface="Dubai Light" panose="020B0303030403030204" pitchFamily="34" charset="-78"/>
              <a:cs typeface="Dubai Light" panose="020B0303030403030204" pitchFamily="34" charset="-78"/>
            </a:endParaRPr>
          </a:p>
          <a:p>
            <a:pPr marL="457200" indent="-228600">
              <a:buClr>
                <a:srgbClr val="0070C0"/>
              </a:buClr>
              <a:buFont typeface="Wingdings" pitchFamily="2" charset="2"/>
              <a:buChar char="§"/>
            </a:pPr>
            <a:r>
              <a:rPr lang="en-US" sz="2000" dirty="0">
                <a:latin typeface="Dubai Light" panose="020B0303030403030204" pitchFamily="34" charset="-78"/>
                <a:cs typeface="Dubai Light" panose="020B0303030403030204" pitchFamily="34" charset="-78"/>
              </a:rPr>
              <a:t>Short-term social care coordination/care management</a:t>
            </a:r>
          </a:p>
          <a:p>
            <a:pPr marL="457200" indent="-228600">
              <a:buClr>
                <a:srgbClr val="0070C0"/>
              </a:buClr>
              <a:buFont typeface="Wingdings" pitchFamily="2" charset="2"/>
              <a:buChar char="§"/>
            </a:pPr>
            <a:r>
              <a:rPr lang="en-US" sz="2000" dirty="0">
                <a:latin typeface="Dubai Light" panose="020B0303030403030204" pitchFamily="34" charset="-78"/>
                <a:cs typeface="Dubai Light" panose="020B0303030403030204" pitchFamily="34" charset="-78"/>
              </a:rPr>
              <a:t>Private Duty Services (in-home non-medical respite services, personal care and homemaker services)</a:t>
            </a:r>
          </a:p>
          <a:p>
            <a:pPr marL="457200" indent="-228600">
              <a:buClr>
                <a:srgbClr val="0070C0"/>
              </a:buClr>
              <a:buFont typeface="Wingdings" pitchFamily="2" charset="2"/>
              <a:buChar char="§"/>
            </a:pPr>
            <a:r>
              <a:rPr lang="en-US" sz="2000" dirty="0">
                <a:latin typeface="Dubai Light" panose="020B0303030403030204" pitchFamily="34" charset="-78"/>
                <a:cs typeface="Dubai Light" panose="020B0303030403030204" pitchFamily="34" charset="-78"/>
              </a:rPr>
              <a:t>Enhanced Care Management </a:t>
            </a:r>
          </a:p>
          <a:p>
            <a:pPr marL="457200" indent="-228600">
              <a:buClr>
                <a:srgbClr val="0070C0"/>
              </a:buClr>
              <a:buFont typeface="Wingdings" pitchFamily="2" charset="2"/>
              <a:buChar char="§"/>
            </a:pPr>
            <a:r>
              <a:rPr lang="en-US" sz="2000" dirty="0">
                <a:latin typeface="Dubai Light" panose="020B0303030403030204" pitchFamily="34" charset="-78"/>
                <a:cs typeface="Dubai Light" panose="020B0303030403030204" pitchFamily="34" charset="-78"/>
              </a:rPr>
              <a:t>Care Transitions </a:t>
            </a:r>
          </a:p>
          <a:p>
            <a:pPr marL="457200" indent="-228600">
              <a:buClr>
                <a:srgbClr val="0070C0"/>
              </a:buClr>
              <a:buFont typeface="Wingdings" pitchFamily="2" charset="2"/>
              <a:buChar char="§"/>
            </a:pPr>
            <a:r>
              <a:rPr lang="en-US" sz="2000" dirty="0">
                <a:latin typeface="Dubai Light" panose="020B0303030403030204" pitchFamily="34" charset="-78"/>
                <a:cs typeface="Dubai Light" panose="020B0303030403030204" pitchFamily="34" charset="-78"/>
              </a:rPr>
              <a:t>Meals</a:t>
            </a:r>
            <a:endParaRPr lang="en-US" sz="2400" dirty="0">
              <a:latin typeface="Dubai Light" panose="020B0303030403030204" pitchFamily="34" charset="-78"/>
              <a:cs typeface="Dubai Light" panose="020B0303030403030204" pitchFamily="34" charset="-78"/>
            </a:endParaRPr>
          </a:p>
        </p:txBody>
      </p:sp>
    </p:spTree>
    <p:extLst>
      <p:ext uri="{BB962C8B-B14F-4D97-AF65-F5344CB8AC3E}">
        <p14:creationId xmlns:p14="http://schemas.microsoft.com/office/powerpoint/2010/main" val="147668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D65158-37D8-2FAF-4AD6-7776EF5A5464}"/>
              </a:ext>
            </a:extLst>
          </p:cNvPr>
          <p:cNvSpPr/>
          <p:nvPr/>
        </p:nvSpPr>
        <p:spPr>
          <a:xfrm>
            <a:off x="0" y="606490"/>
            <a:ext cx="10552176" cy="1316736"/>
          </a:xfrm>
          <a:prstGeom prst="rect">
            <a:avLst/>
          </a:prstGeom>
          <a:gradFill flip="none" rotWithShape="1">
            <a:gsLst>
              <a:gs pos="99000">
                <a:srgbClr val="0070C0"/>
              </a:gs>
              <a:gs pos="0">
                <a:srgbClr val="0070C0"/>
              </a:gs>
              <a:gs pos="48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4" name="Title 1">
            <a:extLst>
              <a:ext uri="{FF2B5EF4-FFF2-40B4-BE49-F238E27FC236}">
                <a16:creationId xmlns:a16="http://schemas.microsoft.com/office/drawing/2014/main" id="{FC13D1DE-F9EC-06EE-CAC2-BADA500FF770}"/>
              </a:ext>
            </a:extLst>
          </p:cNvPr>
          <p:cNvSpPr txBox="1">
            <a:spLocks/>
          </p:cNvSpPr>
          <p:nvPr/>
        </p:nvSpPr>
        <p:spPr>
          <a:xfrm>
            <a:off x="69742" y="669202"/>
            <a:ext cx="10412691" cy="119131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sz="2800" dirty="0">
                <a:solidFill>
                  <a:schemeClr val="bg1"/>
                </a:solidFill>
                <a:latin typeface="Dubai Light" panose="020B0303030403030204" pitchFamily="34" charset="-78"/>
                <a:cs typeface="Dubai Light" panose="020B0303030403030204" pitchFamily="34" charset="-78"/>
              </a:rPr>
              <a:t>Partners in Care Foundation’s CCH Role as an “Anchor Agency”</a:t>
            </a:r>
            <a:endParaRPr lang="en-US" sz="2000" dirty="0">
              <a:solidFill>
                <a:schemeClr val="bg1"/>
              </a:solidFill>
              <a:latin typeface="Dubai Light" panose="020B0303030403030204" pitchFamily="34" charset="-78"/>
              <a:cs typeface="Dubai Light" panose="020B0303030403030204" pitchFamily="34" charset="-78"/>
            </a:endParaRPr>
          </a:p>
        </p:txBody>
      </p:sp>
      <p:sp>
        <p:nvSpPr>
          <p:cNvPr id="6" name="Oval 6">
            <a:extLst>
              <a:ext uri="{FF2B5EF4-FFF2-40B4-BE49-F238E27FC236}">
                <a16:creationId xmlns:a16="http://schemas.microsoft.com/office/drawing/2014/main" id="{C8EC1533-2929-02E2-9B79-73549A1198A2}"/>
              </a:ext>
            </a:extLst>
          </p:cNvPr>
          <p:cNvSpPr txBox="1"/>
          <p:nvPr/>
        </p:nvSpPr>
        <p:spPr>
          <a:xfrm>
            <a:off x="393537" y="2104930"/>
            <a:ext cx="7493164" cy="4146580"/>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t" anchorCtr="0">
            <a:noAutofit/>
          </a:bodyPr>
          <a:lstStyle/>
          <a:p>
            <a:pPr marL="342900" indent="-342900">
              <a:buClr>
                <a:schemeClr val="accent1"/>
              </a:buClr>
              <a:buFont typeface="Wingdings" pitchFamily="2" charset="2"/>
              <a:buChar char="§"/>
            </a:pPr>
            <a:r>
              <a:rPr lang="en-US" sz="2400" dirty="0">
                <a:solidFill>
                  <a:schemeClr val="tx1"/>
                </a:solidFill>
                <a:latin typeface="Dubai Light" panose="020B0303030403030204" pitchFamily="34" charset="-78"/>
                <a:cs typeface="Dubai Light" panose="020B0303030403030204" pitchFamily="34" charset="-78"/>
              </a:rPr>
              <a:t>Existing contracts with health plans</a:t>
            </a:r>
          </a:p>
          <a:p>
            <a:pPr marL="342900" indent="-342900">
              <a:buClr>
                <a:schemeClr val="accent1"/>
              </a:buClr>
              <a:buFont typeface="Wingdings" pitchFamily="2" charset="2"/>
              <a:buChar char="§"/>
            </a:pPr>
            <a:r>
              <a:rPr lang="en-US" sz="2400" dirty="0">
                <a:solidFill>
                  <a:schemeClr val="tx1"/>
                </a:solidFill>
                <a:latin typeface="Dubai Light" panose="020B0303030403030204" pitchFamily="34" charset="-78"/>
                <a:cs typeface="Dubai Light" panose="020B0303030403030204" pitchFamily="34" charset="-78"/>
              </a:rPr>
              <a:t>Thoughtful, efficient, user-friendly workflows and technology systems</a:t>
            </a:r>
          </a:p>
          <a:p>
            <a:pPr marL="342900" indent="-342900">
              <a:buClr>
                <a:schemeClr val="accent1"/>
              </a:buClr>
              <a:buFont typeface="Wingdings" pitchFamily="2" charset="2"/>
              <a:buChar char="§"/>
            </a:pPr>
            <a:r>
              <a:rPr lang="en-US" sz="2400" dirty="0">
                <a:solidFill>
                  <a:schemeClr val="tx1"/>
                </a:solidFill>
                <a:latin typeface="Dubai Light" panose="020B0303030403030204" pitchFamily="34" charset="-78"/>
                <a:cs typeface="Dubai Light" panose="020B0303030403030204" pitchFamily="34" charset="-78"/>
              </a:rPr>
              <a:t>Billing, service reconciliation, and payment for services</a:t>
            </a:r>
          </a:p>
          <a:p>
            <a:pPr marL="342900" indent="-342900">
              <a:buClr>
                <a:schemeClr val="accent1"/>
              </a:buClr>
              <a:buFont typeface="Wingdings" pitchFamily="2" charset="2"/>
              <a:buChar char="§"/>
            </a:pPr>
            <a:r>
              <a:rPr lang="en-US" sz="2400" dirty="0">
                <a:solidFill>
                  <a:schemeClr val="tx1"/>
                </a:solidFill>
                <a:latin typeface="Dubai Light" panose="020B0303030403030204" pitchFamily="34" charset="-78"/>
                <a:cs typeface="Dubai Light" panose="020B0303030403030204" pitchFamily="34" charset="-78"/>
              </a:rPr>
              <a:t>Coordination and management of network of community care providers</a:t>
            </a:r>
          </a:p>
          <a:p>
            <a:pPr marL="342900" indent="-342900">
              <a:buClr>
                <a:schemeClr val="accent1"/>
              </a:buClr>
              <a:buFont typeface="Wingdings" pitchFamily="2" charset="2"/>
              <a:buChar char="§"/>
            </a:pPr>
            <a:r>
              <a:rPr lang="en-US" sz="2400" dirty="0">
                <a:solidFill>
                  <a:schemeClr val="tx1"/>
                </a:solidFill>
                <a:latin typeface="Dubai Light" panose="020B0303030403030204" pitchFamily="34" charset="-78"/>
                <a:cs typeface="Dubai Light" panose="020B0303030403030204" pitchFamily="34" charset="-78"/>
              </a:rPr>
              <a:t>Statewide coverage</a:t>
            </a:r>
          </a:p>
          <a:p>
            <a:pPr marL="342900" indent="-342900">
              <a:buClr>
                <a:schemeClr val="accent1"/>
              </a:buClr>
              <a:buFont typeface="Wingdings" pitchFamily="2" charset="2"/>
              <a:buChar char="§"/>
            </a:pPr>
            <a:r>
              <a:rPr lang="en-US" sz="2400" dirty="0">
                <a:solidFill>
                  <a:schemeClr val="tx1"/>
                </a:solidFill>
                <a:latin typeface="Dubai Light" panose="020B0303030403030204" pitchFamily="34" charset="-78"/>
                <a:cs typeface="Dubai Light" panose="020B0303030403030204" pitchFamily="34" charset="-78"/>
              </a:rPr>
              <a:t>Oversight and review of licensing and certification</a:t>
            </a:r>
          </a:p>
          <a:p>
            <a:pPr marL="342900" indent="-342900">
              <a:buClr>
                <a:schemeClr val="accent1"/>
              </a:buClr>
              <a:buFont typeface="Wingdings" pitchFamily="2" charset="2"/>
              <a:buChar char="§"/>
            </a:pPr>
            <a:r>
              <a:rPr lang="en-US" sz="2400" dirty="0">
                <a:solidFill>
                  <a:schemeClr val="tx1"/>
                </a:solidFill>
                <a:latin typeface="Dubai Light" panose="020B0303030403030204" pitchFamily="34" charset="-78"/>
                <a:cs typeface="Dubai Light" panose="020B0303030403030204" pitchFamily="34" charset="-78"/>
              </a:rPr>
              <a:t>Quality Assurance (Partners is NCQA-accredited) </a:t>
            </a:r>
          </a:p>
          <a:p>
            <a:pPr marL="342900" indent="-342900">
              <a:buClr>
                <a:schemeClr val="accent1"/>
              </a:buClr>
              <a:buFont typeface="Wingdings" pitchFamily="2" charset="2"/>
              <a:buChar char="§"/>
            </a:pPr>
            <a:r>
              <a:rPr lang="en-US" sz="2400" dirty="0">
                <a:solidFill>
                  <a:schemeClr val="tx1"/>
                </a:solidFill>
                <a:latin typeface="Dubai Light" panose="020B0303030403030204" pitchFamily="34" charset="-78"/>
                <a:cs typeface="Dubai Light" panose="020B0303030403030204" pitchFamily="34" charset="-78"/>
              </a:rPr>
              <a:t>Staff training and coordinated oversight</a:t>
            </a:r>
          </a:p>
          <a:p>
            <a:pPr marL="342900" indent="-342900">
              <a:buClr>
                <a:schemeClr val="accent1"/>
              </a:buClr>
              <a:buFont typeface="Wingdings" pitchFamily="2" charset="2"/>
              <a:buChar char="§"/>
            </a:pPr>
            <a:r>
              <a:rPr lang="en-US" sz="2400" dirty="0">
                <a:solidFill>
                  <a:schemeClr val="tx1"/>
                </a:solidFill>
                <a:latin typeface="Dubai Light" panose="020B0303030403030204" pitchFamily="34" charset="-78"/>
                <a:cs typeface="Dubai Light" panose="020B0303030403030204" pitchFamily="34" charset="-78"/>
              </a:rPr>
              <a:t>Single point of entry for all referrals</a:t>
            </a:r>
            <a:endParaRPr lang="en-US" sz="2800" dirty="0">
              <a:solidFill>
                <a:schemeClr val="tx1"/>
              </a:solidFill>
              <a:latin typeface="Dubai Light" panose="020B0303030403030204" pitchFamily="34" charset="-78"/>
              <a:cs typeface="Dubai Light" panose="020B0303030403030204" pitchFamily="34" charset="-78"/>
            </a:endParaRPr>
          </a:p>
          <a:p>
            <a:endParaRPr lang="en-US" sz="2800" dirty="0">
              <a:solidFill>
                <a:schemeClr val="tx1"/>
              </a:solidFill>
              <a:latin typeface="Dubai Light" panose="020B0303030403030204" pitchFamily="34" charset="-78"/>
              <a:cs typeface="Dubai Light" panose="020B0303030403030204" pitchFamily="34" charset="-78"/>
            </a:endParaRPr>
          </a:p>
          <a:p>
            <a:endParaRPr lang="en-US" sz="2800" dirty="0">
              <a:solidFill>
                <a:schemeClr val="tx1"/>
              </a:solidFill>
              <a:latin typeface="Dubai Light" panose="020B0303030403030204" pitchFamily="34" charset="-78"/>
              <a:cs typeface="Dubai Light" panose="020B0303030403030204" pitchFamily="34" charset="-78"/>
            </a:endParaRPr>
          </a:p>
          <a:p>
            <a:r>
              <a:rPr lang="en-US" sz="2800" dirty="0">
                <a:solidFill>
                  <a:schemeClr val="tx1"/>
                </a:solidFill>
                <a:latin typeface="Dubai Light" panose="020B0303030403030204" pitchFamily="34" charset="-78"/>
                <a:cs typeface="Dubai Light" panose="020B0303030403030204" pitchFamily="34" charset="-78"/>
              </a:rPr>
              <a:t>  </a:t>
            </a:r>
          </a:p>
        </p:txBody>
      </p:sp>
      <p:pic>
        <p:nvPicPr>
          <p:cNvPr id="5" name="Picture 4">
            <a:extLst>
              <a:ext uri="{FF2B5EF4-FFF2-40B4-BE49-F238E27FC236}">
                <a16:creationId xmlns:a16="http://schemas.microsoft.com/office/drawing/2014/main" id="{E924ECF1-9B81-E4CF-DC53-21F48619B2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03" b="3852"/>
          <a:stretch/>
        </p:blipFill>
        <p:spPr>
          <a:xfrm>
            <a:off x="7884984" y="1985937"/>
            <a:ext cx="4307016" cy="4265573"/>
          </a:xfrm>
          <a:prstGeom prst="rect">
            <a:avLst/>
          </a:prstGeom>
        </p:spPr>
      </p:pic>
    </p:spTree>
    <p:extLst>
      <p:ext uri="{BB962C8B-B14F-4D97-AF65-F5344CB8AC3E}">
        <p14:creationId xmlns:p14="http://schemas.microsoft.com/office/powerpoint/2010/main" val="248860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D65158-37D8-2FAF-4AD6-7776EF5A5464}"/>
              </a:ext>
            </a:extLst>
          </p:cNvPr>
          <p:cNvSpPr/>
          <p:nvPr/>
        </p:nvSpPr>
        <p:spPr>
          <a:xfrm>
            <a:off x="0" y="606490"/>
            <a:ext cx="10552176" cy="1316736"/>
          </a:xfrm>
          <a:prstGeom prst="rect">
            <a:avLst/>
          </a:prstGeom>
          <a:gradFill flip="none" rotWithShape="1">
            <a:gsLst>
              <a:gs pos="99000">
                <a:srgbClr val="0070C0"/>
              </a:gs>
              <a:gs pos="0">
                <a:srgbClr val="0070C0"/>
              </a:gs>
              <a:gs pos="48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4" name="Title 1">
            <a:extLst>
              <a:ext uri="{FF2B5EF4-FFF2-40B4-BE49-F238E27FC236}">
                <a16:creationId xmlns:a16="http://schemas.microsoft.com/office/drawing/2014/main" id="{FC13D1DE-F9EC-06EE-CAC2-BADA500FF770}"/>
              </a:ext>
            </a:extLst>
          </p:cNvPr>
          <p:cNvSpPr txBox="1">
            <a:spLocks/>
          </p:cNvSpPr>
          <p:nvPr/>
        </p:nvSpPr>
        <p:spPr>
          <a:xfrm>
            <a:off x="69742" y="669202"/>
            <a:ext cx="10412691" cy="119131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sz="2800" dirty="0">
                <a:solidFill>
                  <a:schemeClr val="bg1"/>
                </a:solidFill>
                <a:latin typeface="Dubai Light" panose="020B0303030403030204" pitchFamily="34" charset="-78"/>
                <a:cs typeface="Dubai Light" panose="020B0303030403030204" pitchFamily="34" charset="-78"/>
              </a:rPr>
              <a:t>Community-Based Organization’s CCH Role</a:t>
            </a:r>
            <a:endParaRPr lang="en-US" sz="2000" dirty="0">
              <a:solidFill>
                <a:schemeClr val="bg1"/>
              </a:solidFill>
              <a:latin typeface="Dubai Light" panose="020B0303030403030204" pitchFamily="34" charset="-78"/>
              <a:cs typeface="Dubai Light" panose="020B0303030403030204" pitchFamily="34" charset="-78"/>
            </a:endParaRPr>
          </a:p>
        </p:txBody>
      </p:sp>
      <p:sp>
        <p:nvSpPr>
          <p:cNvPr id="6" name="Oval 6">
            <a:extLst>
              <a:ext uri="{FF2B5EF4-FFF2-40B4-BE49-F238E27FC236}">
                <a16:creationId xmlns:a16="http://schemas.microsoft.com/office/drawing/2014/main" id="{C8EC1533-2929-02E2-9B79-73549A1198A2}"/>
              </a:ext>
            </a:extLst>
          </p:cNvPr>
          <p:cNvSpPr txBox="1"/>
          <p:nvPr/>
        </p:nvSpPr>
        <p:spPr>
          <a:xfrm>
            <a:off x="393537" y="2104930"/>
            <a:ext cx="11461006" cy="4146580"/>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t" anchorCtr="0">
            <a:noAutofit/>
          </a:bodyPr>
          <a:lstStyle/>
          <a:p>
            <a:pPr marL="194310" lvl="1" indent="-192024">
              <a:buClr>
                <a:srgbClr val="0070C0"/>
              </a:buClr>
              <a:buFont typeface="Wingdings" pitchFamily="2" charset="2"/>
              <a:buChar char="§"/>
            </a:pPr>
            <a:r>
              <a:rPr lang="en-US" sz="2200" dirty="0">
                <a:solidFill>
                  <a:schemeClr val="tx1">
                    <a:lumMod val="95000"/>
                    <a:lumOff val="5000"/>
                  </a:schemeClr>
                </a:solidFill>
                <a:latin typeface="Dubai Light" panose="020B0303030403030204" pitchFamily="34" charset="-78"/>
                <a:cs typeface="Dubai Light" panose="020B0303030403030204" pitchFamily="34" charset="-78"/>
              </a:rPr>
              <a:t>Community connections to help individuals whose health is fragile - and whose care is complex and costly - remain in their home and local community, avoiding costly institutionalized care</a:t>
            </a:r>
          </a:p>
          <a:p>
            <a:pPr marL="2286" lvl="1">
              <a:buClr>
                <a:srgbClr val="0070C0"/>
              </a:buClr>
            </a:pPr>
            <a:endParaRPr lang="en-US" sz="2200" dirty="0">
              <a:solidFill>
                <a:schemeClr val="tx1">
                  <a:lumMod val="95000"/>
                  <a:lumOff val="5000"/>
                </a:schemeClr>
              </a:solidFill>
              <a:latin typeface="Dubai Light" panose="020B0303030403030204" pitchFamily="34" charset="-78"/>
              <a:cs typeface="Dubai Light" panose="020B0303030403030204" pitchFamily="34" charset="-78"/>
            </a:endParaRPr>
          </a:p>
          <a:p>
            <a:pPr marL="194310" lvl="1" indent="-192024">
              <a:buClr>
                <a:srgbClr val="0070C0"/>
              </a:buClr>
              <a:buFont typeface="Wingdings" pitchFamily="2" charset="2"/>
              <a:buChar char="§"/>
            </a:pPr>
            <a:r>
              <a:rPr lang="en-US" sz="2200" dirty="0">
                <a:solidFill>
                  <a:schemeClr val="tx1">
                    <a:lumMod val="95000"/>
                    <a:lumOff val="5000"/>
                  </a:schemeClr>
                </a:solidFill>
                <a:latin typeface="Dubai Light" panose="020B0303030403030204" pitchFamily="34" charset="-78"/>
                <a:cs typeface="Dubai Light" panose="020B0303030403030204" pitchFamily="34" charset="-78"/>
              </a:rPr>
              <a:t>Specialized experience needed to care for specific populations or to address certain complex health or social conditions</a:t>
            </a:r>
          </a:p>
          <a:p>
            <a:pPr marL="194310" lvl="1" indent="-192024">
              <a:buClr>
                <a:srgbClr val="0070C0"/>
              </a:buClr>
              <a:buFont typeface="Wingdings" pitchFamily="2" charset="2"/>
              <a:buChar char="§"/>
            </a:pPr>
            <a:endParaRPr lang="en-US" sz="2200" dirty="0">
              <a:solidFill>
                <a:schemeClr val="tx1">
                  <a:lumMod val="95000"/>
                  <a:lumOff val="5000"/>
                </a:schemeClr>
              </a:solidFill>
              <a:latin typeface="Dubai Light" panose="020B0303030403030204" pitchFamily="34" charset="-78"/>
              <a:cs typeface="Dubai Light" panose="020B0303030403030204" pitchFamily="34" charset="-78"/>
            </a:endParaRPr>
          </a:p>
          <a:p>
            <a:pPr marL="194310" lvl="1" indent="-192024">
              <a:buClr>
                <a:srgbClr val="0070C0"/>
              </a:buClr>
              <a:buFont typeface="Wingdings" pitchFamily="2" charset="2"/>
              <a:buChar char="§"/>
            </a:pPr>
            <a:r>
              <a:rPr lang="en-US" sz="2200" dirty="0">
                <a:solidFill>
                  <a:schemeClr val="tx1">
                    <a:lumMod val="95000"/>
                    <a:lumOff val="5000"/>
                  </a:schemeClr>
                </a:solidFill>
                <a:latin typeface="Dubai Light" panose="020B0303030403030204" pitchFamily="34" charset="-78"/>
                <a:cs typeface="Dubai Light" panose="020B0303030403030204" pitchFamily="34" charset="-78"/>
              </a:rPr>
              <a:t>Staff with community, cultural, and linguistic expertise, including Community Health Workers, Case Managers, Coordinators, Coaches, Nurses, Caregivers, Health Self Management Instructors, Home Care Aids</a:t>
            </a:r>
          </a:p>
          <a:p>
            <a:pPr marL="194310" lvl="1" indent="-192024">
              <a:buClr>
                <a:srgbClr val="0070C0"/>
              </a:buClr>
              <a:buFont typeface="Wingdings" pitchFamily="2" charset="2"/>
              <a:buChar char="§"/>
            </a:pPr>
            <a:endParaRPr lang="en-US" sz="2200" dirty="0">
              <a:solidFill>
                <a:schemeClr val="tx1">
                  <a:lumMod val="95000"/>
                  <a:lumOff val="5000"/>
                </a:schemeClr>
              </a:solidFill>
              <a:latin typeface="Dubai Light" panose="020B0303030403030204" pitchFamily="34" charset="-78"/>
              <a:cs typeface="Dubai Light" panose="020B0303030403030204" pitchFamily="34" charset="-78"/>
            </a:endParaRPr>
          </a:p>
          <a:p>
            <a:pPr marL="194310" lvl="1" indent="-192024">
              <a:buClr>
                <a:srgbClr val="0070C0"/>
              </a:buClr>
              <a:buFont typeface="Wingdings" pitchFamily="2" charset="2"/>
              <a:buChar char="§"/>
            </a:pPr>
            <a:r>
              <a:rPr lang="en-US" sz="2200" dirty="0">
                <a:solidFill>
                  <a:schemeClr val="tx1">
                    <a:lumMod val="95000"/>
                    <a:lumOff val="5000"/>
                  </a:schemeClr>
                </a:solidFill>
                <a:latin typeface="Dubai Light" panose="020B0303030403030204" pitchFamily="34" charset="-78"/>
                <a:cs typeface="Dubai Light" panose="020B0303030403030204" pitchFamily="34" charset="-78"/>
              </a:rPr>
              <a:t>Partners in Care Foundation also serves as a CBO within the hub, in addition to serving as the “anchor agency”</a:t>
            </a:r>
            <a:endParaRPr lang="en-US" sz="2200" dirty="0">
              <a:solidFill>
                <a:schemeClr val="tx1"/>
              </a:solidFill>
              <a:latin typeface="Dubai Light" panose="020B0303030403030204" pitchFamily="34" charset="-78"/>
              <a:cs typeface="Dubai Light" panose="020B0303030403030204" pitchFamily="34" charset="-78"/>
            </a:endParaRPr>
          </a:p>
        </p:txBody>
      </p:sp>
    </p:spTree>
    <p:extLst>
      <p:ext uri="{BB962C8B-B14F-4D97-AF65-F5344CB8AC3E}">
        <p14:creationId xmlns:p14="http://schemas.microsoft.com/office/powerpoint/2010/main" val="363681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D65158-37D8-2FAF-4AD6-7776EF5A5464}"/>
              </a:ext>
            </a:extLst>
          </p:cNvPr>
          <p:cNvSpPr/>
          <p:nvPr/>
        </p:nvSpPr>
        <p:spPr>
          <a:xfrm>
            <a:off x="0" y="606490"/>
            <a:ext cx="10552176" cy="1316736"/>
          </a:xfrm>
          <a:prstGeom prst="rect">
            <a:avLst/>
          </a:prstGeom>
          <a:gradFill flip="none" rotWithShape="1">
            <a:gsLst>
              <a:gs pos="99000">
                <a:srgbClr val="0070C0"/>
              </a:gs>
              <a:gs pos="0">
                <a:srgbClr val="0070C0"/>
              </a:gs>
              <a:gs pos="48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4" name="Title 1">
            <a:extLst>
              <a:ext uri="{FF2B5EF4-FFF2-40B4-BE49-F238E27FC236}">
                <a16:creationId xmlns:a16="http://schemas.microsoft.com/office/drawing/2014/main" id="{FC13D1DE-F9EC-06EE-CAC2-BADA500FF770}"/>
              </a:ext>
            </a:extLst>
          </p:cNvPr>
          <p:cNvSpPr txBox="1">
            <a:spLocks/>
          </p:cNvSpPr>
          <p:nvPr/>
        </p:nvSpPr>
        <p:spPr>
          <a:xfrm>
            <a:off x="69742" y="669202"/>
            <a:ext cx="10412691" cy="119131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sz="2800" dirty="0">
                <a:solidFill>
                  <a:schemeClr val="bg1"/>
                </a:solidFill>
                <a:latin typeface="Dubai Light" panose="020B0303030403030204" pitchFamily="34" charset="-78"/>
                <a:cs typeface="Dubai Light" panose="020B0303030403030204" pitchFamily="34" charset="-78"/>
              </a:rPr>
              <a:t>Training and Supervision of Hub Member Staff</a:t>
            </a:r>
            <a:endParaRPr lang="en-US" sz="2000" dirty="0">
              <a:solidFill>
                <a:schemeClr val="bg1"/>
              </a:solidFill>
              <a:latin typeface="Dubai Light" panose="020B0303030403030204" pitchFamily="34" charset="-78"/>
              <a:cs typeface="Dubai Light" panose="020B0303030403030204" pitchFamily="34" charset="-78"/>
            </a:endParaRPr>
          </a:p>
        </p:txBody>
      </p:sp>
      <p:sp>
        <p:nvSpPr>
          <p:cNvPr id="6" name="Oval 6">
            <a:extLst>
              <a:ext uri="{FF2B5EF4-FFF2-40B4-BE49-F238E27FC236}">
                <a16:creationId xmlns:a16="http://schemas.microsoft.com/office/drawing/2014/main" id="{C8EC1533-2929-02E2-9B79-73549A1198A2}"/>
              </a:ext>
            </a:extLst>
          </p:cNvPr>
          <p:cNvSpPr txBox="1"/>
          <p:nvPr/>
        </p:nvSpPr>
        <p:spPr>
          <a:xfrm>
            <a:off x="393536" y="2104930"/>
            <a:ext cx="11273227" cy="4146580"/>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t" anchorCtr="0">
            <a:noAutofit/>
          </a:bodyPr>
          <a:lstStyle/>
          <a:p>
            <a:pPr marL="194310" lvl="1" indent="-192024">
              <a:buClr>
                <a:srgbClr val="0070C0"/>
              </a:buClr>
              <a:buFont typeface="Wingdings" pitchFamily="2" charset="2"/>
              <a:buChar char="§"/>
            </a:pPr>
            <a:r>
              <a:rPr lang="en-US" sz="2400" dirty="0">
                <a:solidFill>
                  <a:schemeClr val="tx1">
                    <a:lumMod val="95000"/>
                    <a:lumOff val="5000"/>
                  </a:schemeClr>
                </a:solidFill>
                <a:latin typeface="Dubai Light" panose="020B0303030403030204" pitchFamily="34" charset="-78"/>
                <a:cs typeface="Dubai Light" panose="020B0303030403030204" pitchFamily="34" charset="-78"/>
              </a:rPr>
              <a:t>One of the benefits of working within the CCH is that hub staff receive the same mandatory and optional trainings as </a:t>
            </a:r>
            <a:r>
              <a:rPr lang="en-US" sz="2400" i="1" dirty="0">
                <a:solidFill>
                  <a:schemeClr val="tx1">
                    <a:lumMod val="95000"/>
                    <a:lumOff val="5000"/>
                  </a:schemeClr>
                </a:solidFill>
                <a:latin typeface="Dubai Light" panose="020B0303030403030204" pitchFamily="34" charset="-78"/>
                <a:cs typeface="Dubai Light" panose="020B0303030403030204" pitchFamily="34" charset="-78"/>
              </a:rPr>
              <a:t>Partners’</a:t>
            </a:r>
            <a:r>
              <a:rPr lang="en-US" sz="2400" dirty="0">
                <a:solidFill>
                  <a:schemeClr val="tx1">
                    <a:lumMod val="95000"/>
                    <a:lumOff val="5000"/>
                  </a:schemeClr>
                </a:solidFill>
                <a:latin typeface="Dubai Light" panose="020B0303030403030204" pitchFamily="34" charset="-78"/>
                <a:cs typeface="Dubai Light" panose="020B0303030403030204" pitchFamily="34" charset="-78"/>
              </a:rPr>
              <a:t> internal staff, providing a foundation based on 25 years of experience.</a:t>
            </a:r>
          </a:p>
          <a:p>
            <a:pPr marL="194310" lvl="1" indent="-192024">
              <a:buClr>
                <a:srgbClr val="0070C0"/>
              </a:buClr>
              <a:buFont typeface="Wingdings" pitchFamily="2" charset="2"/>
              <a:buChar char="§"/>
            </a:pPr>
            <a:endParaRPr lang="en-US" sz="2400" dirty="0">
              <a:solidFill>
                <a:schemeClr val="tx1">
                  <a:lumMod val="95000"/>
                  <a:lumOff val="5000"/>
                </a:schemeClr>
              </a:solidFill>
              <a:latin typeface="Dubai Light" panose="020B0303030403030204" pitchFamily="34" charset="-78"/>
              <a:cs typeface="Dubai Light" panose="020B0303030403030204" pitchFamily="34" charset="-78"/>
            </a:endParaRPr>
          </a:p>
          <a:p>
            <a:pPr marL="194310" lvl="1" indent="-192024">
              <a:buClr>
                <a:srgbClr val="0070C0"/>
              </a:buClr>
              <a:buFont typeface="Wingdings" pitchFamily="2" charset="2"/>
              <a:buChar char="§"/>
            </a:pPr>
            <a:r>
              <a:rPr lang="en-US" sz="2400" dirty="0">
                <a:solidFill>
                  <a:schemeClr val="tx1">
                    <a:lumMod val="95000"/>
                    <a:lumOff val="5000"/>
                  </a:schemeClr>
                </a:solidFill>
                <a:latin typeface="Dubai Light" panose="020B0303030403030204" pitchFamily="34" charset="-78"/>
                <a:cs typeface="Dubai Light" panose="020B0303030403030204" pitchFamily="34" charset="-78"/>
              </a:rPr>
              <a:t>Hub staff also receive supervision for their case management activities that is supplemental to that provided by the Hub Member.</a:t>
            </a:r>
          </a:p>
          <a:p>
            <a:pPr marL="651510" lvl="2" indent="-192024">
              <a:buClr>
                <a:srgbClr val="0070C0"/>
              </a:buClr>
              <a:buFont typeface="Wingdings" pitchFamily="2" charset="2"/>
              <a:buChar char="§"/>
            </a:pPr>
            <a:r>
              <a:rPr lang="en-US" sz="2200" b="1" dirty="0">
                <a:solidFill>
                  <a:schemeClr val="tx1">
                    <a:lumMod val="95000"/>
                    <a:lumOff val="5000"/>
                  </a:schemeClr>
                </a:solidFill>
                <a:latin typeface="Dubai Light" panose="020B0303030403030204" pitchFamily="34" charset="-78"/>
                <a:cs typeface="Dubai Light" panose="020B0303030403030204" pitchFamily="34" charset="-78"/>
              </a:rPr>
              <a:t>What Hub supervision covers</a:t>
            </a:r>
            <a:r>
              <a:rPr lang="en-US" sz="2200" dirty="0">
                <a:solidFill>
                  <a:schemeClr val="tx1">
                    <a:lumMod val="95000"/>
                    <a:lumOff val="5000"/>
                  </a:schemeClr>
                </a:solidFill>
                <a:latin typeface="Dubai Light" panose="020B0303030403030204" pitchFamily="34" charset="-78"/>
                <a:cs typeface="Dubai Light" panose="020B0303030403030204" pitchFamily="34" charset="-78"/>
              </a:rPr>
              <a:t>: timeliness of assessment and care planning, monitoring of monthly contact requirements, sufficiency of charting and case management activities, access to interdisciplinary care team (ICT) meetings for dealing with complex cases</a:t>
            </a:r>
          </a:p>
          <a:p>
            <a:pPr marL="651510" lvl="2" indent="-192024">
              <a:buClr>
                <a:srgbClr val="0070C0"/>
              </a:buClr>
              <a:buFont typeface="Wingdings" pitchFamily="2" charset="2"/>
              <a:buChar char="§"/>
            </a:pPr>
            <a:r>
              <a:rPr lang="en-US" sz="2200" b="1" dirty="0">
                <a:solidFill>
                  <a:schemeClr val="tx1">
                    <a:lumMod val="95000"/>
                    <a:lumOff val="5000"/>
                  </a:schemeClr>
                </a:solidFill>
                <a:latin typeface="Dubai Light" panose="020B0303030403030204" pitchFamily="34" charset="-78"/>
                <a:cs typeface="Dubai Light" panose="020B0303030403030204" pitchFamily="34" charset="-78"/>
              </a:rPr>
              <a:t>What Hub supervision </a:t>
            </a:r>
            <a:r>
              <a:rPr lang="en-US" sz="2200" b="1" u="sng" dirty="0">
                <a:solidFill>
                  <a:schemeClr val="tx1">
                    <a:lumMod val="95000"/>
                    <a:lumOff val="5000"/>
                  </a:schemeClr>
                </a:solidFill>
                <a:latin typeface="Dubai Light" panose="020B0303030403030204" pitchFamily="34" charset="-78"/>
                <a:cs typeface="Dubai Light" panose="020B0303030403030204" pitchFamily="34" charset="-78"/>
              </a:rPr>
              <a:t>does not</a:t>
            </a:r>
            <a:r>
              <a:rPr lang="en-US" sz="2200" b="1" dirty="0">
                <a:solidFill>
                  <a:schemeClr val="tx1">
                    <a:lumMod val="95000"/>
                    <a:lumOff val="5000"/>
                  </a:schemeClr>
                </a:solidFill>
                <a:latin typeface="Dubai Light" panose="020B0303030403030204" pitchFamily="34" charset="-78"/>
                <a:cs typeface="Dubai Light" panose="020B0303030403030204" pitchFamily="34" charset="-78"/>
              </a:rPr>
              <a:t> cover:</a:t>
            </a:r>
            <a:r>
              <a:rPr lang="en-US" sz="2200" dirty="0">
                <a:solidFill>
                  <a:schemeClr val="tx1">
                    <a:lumMod val="95000"/>
                    <a:lumOff val="5000"/>
                  </a:schemeClr>
                </a:solidFill>
                <a:latin typeface="Dubai Light" panose="020B0303030403030204" pitchFamily="34" charset="-78"/>
                <a:cs typeface="Dubai Light" panose="020B0303030403030204" pitchFamily="34" charset="-78"/>
              </a:rPr>
              <a:t> disciplinary actions, human resources, timekeeping and payroll</a:t>
            </a:r>
            <a:endParaRPr lang="en-US" sz="2200" dirty="0">
              <a:solidFill>
                <a:schemeClr val="tx1"/>
              </a:solidFill>
              <a:latin typeface="Dubai Light" panose="020B0303030403030204" pitchFamily="34" charset="-78"/>
              <a:cs typeface="Dubai Light" panose="020B0303030403030204" pitchFamily="34" charset="-78"/>
            </a:endParaRPr>
          </a:p>
        </p:txBody>
      </p:sp>
    </p:spTree>
    <p:extLst>
      <p:ext uri="{BB962C8B-B14F-4D97-AF65-F5344CB8AC3E}">
        <p14:creationId xmlns:p14="http://schemas.microsoft.com/office/powerpoint/2010/main" val="112238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D65158-37D8-2FAF-4AD6-7776EF5A5464}"/>
              </a:ext>
            </a:extLst>
          </p:cNvPr>
          <p:cNvSpPr/>
          <p:nvPr/>
        </p:nvSpPr>
        <p:spPr>
          <a:xfrm>
            <a:off x="0" y="606490"/>
            <a:ext cx="10552176" cy="1316736"/>
          </a:xfrm>
          <a:prstGeom prst="rect">
            <a:avLst/>
          </a:prstGeom>
          <a:gradFill flip="none" rotWithShape="1">
            <a:gsLst>
              <a:gs pos="99000">
                <a:srgbClr val="0070C0"/>
              </a:gs>
              <a:gs pos="0">
                <a:srgbClr val="0070C0"/>
              </a:gs>
              <a:gs pos="48000">
                <a:srgbClr val="00B0F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Dubai Light" panose="020B0303030403030204" pitchFamily="34" charset="-78"/>
            </a:endParaRPr>
          </a:p>
        </p:txBody>
      </p:sp>
      <p:sp>
        <p:nvSpPr>
          <p:cNvPr id="4" name="Title 1">
            <a:extLst>
              <a:ext uri="{FF2B5EF4-FFF2-40B4-BE49-F238E27FC236}">
                <a16:creationId xmlns:a16="http://schemas.microsoft.com/office/drawing/2014/main" id="{FC13D1DE-F9EC-06EE-CAC2-BADA500FF770}"/>
              </a:ext>
            </a:extLst>
          </p:cNvPr>
          <p:cNvSpPr txBox="1">
            <a:spLocks/>
          </p:cNvSpPr>
          <p:nvPr/>
        </p:nvSpPr>
        <p:spPr>
          <a:xfrm>
            <a:off x="69742" y="669202"/>
            <a:ext cx="10412691" cy="119131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000"/>
              </a:lnSpc>
            </a:pPr>
            <a:r>
              <a:rPr lang="en-US" sz="2800" dirty="0">
                <a:solidFill>
                  <a:schemeClr val="bg1"/>
                </a:solidFill>
                <a:latin typeface="Dubai Light" panose="020B0303030403030204" pitchFamily="34" charset="-78"/>
                <a:cs typeface="Dubai Light" panose="020B0303030403030204" pitchFamily="34" charset="-78"/>
              </a:rPr>
              <a:t>Referrals and Caseload Determinations</a:t>
            </a:r>
            <a:endParaRPr lang="en-US" sz="2000" dirty="0">
              <a:solidFill>
                <a:schemeClr val="bg1"/>
              </a:solidFill>
              <a:latin typeface="Dubai Light" panose="020B0303030403030204" pitchFamily="34" charset="-78"/>
              <a:cs typeface="Dubai Light" panose="020B0303030403030204" pitchFamily="34" charset="-78"/>
            </a:endParaRPr>
          </a:p>
        </p:txBody>
      </p:sp>
      <p:sp>
        <p:nvSpPr>
          <p:cNvPr id="6" name="Oval 6">
            <a:extLst>
              <a:ext uri="{FF2B5EF4-FFF2-40B4-BE49-F238E27FC236}">
                <a16:creationId xmlns:a16="http://schemas.microsoft.com/office/drawing/2014/main" id="{C8EC1533-2929-02E2-9B79-73549A1198A2}"/>
              </a:ext>
            </a:extLst>
          </p:cNvPr>
          <p:cNvSpPr txBox="1"/>
          <p:nvPr/>
        </p:nvSpPr>
        <p:spPr>
          <a:xfrm>
            <a:off x="393536" y="2104930"/>
            <a:ext cx="11273227" cy="4146580"/>
          </a:xfrm>
          <a:prstGeom prst="rect">
            <a:avLst/>
          </a:prstGeom>
          <a:no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t" anchorCtr="0">
            <a:noAutofit/>
          </a:bodyPr>
          <a:lstStyle/>
          <a:p>
            <a:pPr marL="194310" lvl="1" indent="-192024">
              <a:buClr>
                <a:srgbClr val="0070C0"/>
              </a:buClr>
              <a:buFont typeface="Wingdings" pitchFamily="2" charset="2"/>
              <a:buChar char="§"/>
            </a:pPr>
            <a:r>
              <a:rPr lang="en-US" sz="2000" dirty="0">
                <a:solidFill>
                  <a:schemeClr val="tx1">
                    <a:lumMod val="95000"/>
                    <a:lumOff val="5000"/>
                  </a:schemeClr>
                </a:solidFill>
                <a:latin typeface="Dubai Light" panose="020B0303030403030204" pitchFamily="34" charset="-78"/>
                <a:cs typeface="Dubai Light" panose="020B0303030403030204" pitchFamily="34" charset="-78"/>
              </a:rPr>
              <a:t>The Community Care Hub strives to provide its members with caseloads in a fair and transparent process</a:t>
            </a:r>
          </a:p>
          <a:p>
            <a:pPr marL="194310" lvl="1" indent="-192024">
              <a:buClr>
                <a:srgbClr val="0070C0"/>
              </a:buClr>
              <a:buFont typeface="Wingdings" pitchFamily="2" charset="2"/>
              <a:buChar char="§"/>
            </a:pPr>
            <a:endParaRPr lang="en-US" sz="2000" dirty="0">
              <a:solidFill>
                <a:schemeClr val="tx1">
                  <a:lumMod val="95000"/>
                  <a:lumOff val="5000"/>
                </a:schemeClr>
              </a:solidFill>
              <a:latin typeface="Dubai Light" panose="020B0303030403030204" pitchFamily="34" charset="-78"/>
              <a:cs typeface="Dubai Light" panose="020B0303030403030204" pitchFamily="34" charset="-78"/>
            </a:endParaRPr>
          </a:p>
          <a:p>
            <a:pPr marL="194310" lvl="1" indent="-192024">
              <a:buClr>
                <a:srgbClr val="0070C0"/>
              </a:buClr>
              <a:buFont typeface="Wingdings" pitchFamily="2" charset="2"/>
              <a:buChar char="§"/>
            </a:pPr>
            <a:r>
              <a:rPr lang="en-US" sz="2000" dirty="0">
                <a:solidFill>
                  <a:schemeClr val="tx1">
                    <a:lumMod val="95000"/>
                    <a:lumOff val="5000"/>
                  </a:schemeClr>
                </a:solidFill>
                <a:latin typeface="Dubai Light" panose="020B0303030403030204" pitchFamily="34" charset="-78"/>
                <a:cs typeface="Dubai Light" panose="020B0303030403030204" pitchFamily="34" charset="-78"/>
              </a:rPr>
              <a:t>Assuming there is capacity to take on new participants, new cases are allocated to Hub Members based on the members’ needs, including special health or social needs, their language preferences, their geographic location, etc.</a:t>
            </a:r>
          </a:p>
          <a:p>
            <a:pPr marL="194310" lvl="1" indent="-192024">
              <a:buClr>
                <a:srgbClr val="0070C0"/>
              </a:buClr>
              <a:buFont typeface="Wingdings" pitchFamily="2" charset="2"/>
              <a:buChar char="§"/>
            </a:pPr>
            <a:endParaRPr lang="en-US" sz="2000" dirty="0">
              <a:solidFill>
                <a:schemeClr val="tx1">
                  <a:lumMod val="95000"/>
                  <a:lumOff val="5000"/>
                </a:schemeClr>
              </a:solidFill>
              <a:latin typeface="Dubai Light" panose="020B0303030403030204" pitchFamily="34" charset="-78"/>
              <a:cs typeface="Dubai Light" panose="020B0303030403030204" pitchFamily="34" charset="-78"/>
            </a:endParaRPr>
          </a:p>
          <a:p>
            <a:pPr marL="194310" lvl="1" indent="-192024">
              <a:buClr>
                <a:srgbClr val="0070C0"/>
              </a:buClr>
              <a:buFont typeface="Wingdings" pitchFamily="2" charset="2"/>
              <a:buChar char="§"/>
            </a:pPr>
            <a:r>
              <a:rPr lang="en-US" sz="2000" dirty="0">
                <a:solidFill>
                  <a:schemeClr val="tx1">
                    <a:lumMod val="95000"/>
                    <a:lumOff val="5000"/>
                  </a:schemeClr>
                </a:solidFill>
                <a:latin typeface="Dubai Light" panose="020B0303030403030204" pitchFamily="34" charset="-78"/>
                <a:cs typeface="Dubai Light" panose="020B0303030403030204" pitchFamily="34" charset="-78"/>
              </a:rPr>
              <a:t>When two or more Hub Members can meet a participants’ needs, cases are allocated on a “round robin” basis. As a Hub Member, Partners does not receive special prioritization for caseloads.</a:t>
            </a:r>
          </a:p>
          <a:p>
            <a:pPr marL="194310" lvl="1" indent="-192024">
              <a:buClr>
                <a:srgbClr val="0070C0"/>
              </a:buClr>
              <a:buFont typeface="Wingdings" pitchFamily="2" charset="2"/>
              <a:buChar char="§"/>
            </a:pPr>
            <a:endParaRPr lang="en-US" sz="2000" dirty="0">
              <a:solidFill>
                <a:schemeClr val="tx1">
                  <a:lumMod val="95000"/>
                  <a:lumOff val="5000"/>
                </a:schemeClr>
              </a:solidFill>
              <a:latin typeface="Dubai Light" panose="020B0303030403030204" pitchFamily="34" charset="-78"/>
              <a:cs typeface="Dubai Light" panose="020B0303030403030204" pitchFamily="34" charset="-78"/>
            </a:endParaRPr>
          </a:p>
          <a:p>
            <a:pPr marL="194310" lvl="1" indent="-192024">
              <a:buClr>
                <a:srgbClr val="0070C0"/>
              </a:buClr>
              <a:buFont typeface="Wingdings" pitchFamily="2" charset="2"/>
              <a:buChar char="§"/>
            </a:pPr>
            <a:r>
              <a:rPr lang="en-US" sz="2000" dirty="0">
                <a:solidFill>
                  <a:schemeClr val="tx1">
                    <a:lumMod val="95000"/>
                    <a:lumOff val="5000"/>
                  </a:schemeClr>
                </a:solidFill>
                <a:latin typeface="Dubai Light" panose="020B0303030403030204" pitchFamily="34" charset="-78"/>
                <a:cs typeface="Dubai Light" panose="020B0303030403030204" pitchFamily="34" charset="-78"/>
              </a:rPr>
              <a:t>When a Hub Member refers an individual into the CCH, they may elect to add that participant directly to their caseload or they may refer them to the CCH allocation process if they have needs the Hub Member cannot meet.</a:t>
            </a:r>
          </a:p>
          <a:p>
            <a:pPr marL="194310" lvl="1" indent="-192024">
              <a:buClr>
                <a:srgbClr val="0070C0"/>
              </a:buClr>
              <a:buFont typeface="Wingdings" pitchFamily="2" charset="2"/>
              <a:buChar char="§"/>
            </a:pPr>
            <a:endParaRPr lang="en-US" sz="2000" dirty="0">
              <a:solidFill>
                <a:schemeClr val="tx1">
                  <a:lumMod val="95000"/>
                  <a:lumOff val="5000"/>
                </a:schemeClr>
              </a:solidFill>
              <a:latin typeface="Dubai Light" panose="020B0303030403030204" pitchFamily="34" charset="-78"/>
              <a:cs typeface="Dubai Light" panose="020B0303030403030204" pitchFamily="34" charset="-78"/>
            </a:endParaRPr>
          </a:p>
          <a:p>
            <a:pPr marL="194310" lvl="1" indent="-192024">
              <a:buClr>
                <a:srgbClr val="0070C0"/>
              </a:buClr>
              <a:buFont typeface="Wingdings" pitchFamily="2" charset="2"/>
              <a:buChar char="§"/>
            </a:pPr>
            <a:endParaRPr lang="en-US" dirty="0">
              <a:solidFill>
                <a:schemeClr val="tx1"/>
              </a:solidFill>
              <a:latin typeface="Dubai Light" panose="020B0303030403030204" pitchFamily="34" charset="-78"/>
              <a:cs typeface="Dubai Light" panose="020B0303030403030204" pitchFamily="34" charset="-78"/>
            </a:endParaRPr>
          </a:p>
        </p:txBody>
      </p:sp>
    </p:spTree>
    <p:extLst>
      <p:ext uri="{BB962C8B-B14F-4D97-AF65-F5344CB8AC3E}">
        <p14:creationId xmlns:p14="http://schemas.microsoft.com/office/powerpoint/2010/main" val="260388354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7347</TotalTime>
  <Words>976</Words>
  <Application>Microsoft Macintosh PowerPoint</Application>
  <PresentationFormat>Widescreen</PresentationFormat>
  <Paragraphs>100</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Dubai</vt:lpstr>
      <vt:lpstr>Dubai Light</vt:lpstr>
      <vt:lpstr>Dubai Medium</vt:lpstr>
      <vt:lpstr>Wingdings</vt:lpstr>
      <vt:lpstr>Office 2013 - 2022 Theme</vt:lpstr>
      <vt:lpstr>Community Care Hub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headlines</dc:title>
  <dc:creator>Laura Manthey</dc:creator>
  <cp:lastModifiedBy>Jason Moriarty</cp:lastModifiedBy>
  <cp:revision>345</cp:revision>
  <cp:lastPrinted>2022-10-17T20:24:45Z</cp:lastPrinted>
  <dcterms:created xsi:type="dcterms:W3CDTF">2020-04-05T23:20:07Z</dcterms:created>
  <dcterms:modified xsi:type="dcterms:W3CDTF">2024-02-19T04:14:02Z</dcterms:modified>
</cp:coreProperties>
</file>