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1"/>
  </p:sldMasterIdLst>
  <p:notesMasterIdLst>
    <p:notesMasterId r:id="rId11"/>
  </p:notesMasterIdLst>
  <p:handoutMasterIdLst>
    <p:handoutMasterId r:id="rId12"/>
  </p:handoutMasterIdLst>
  <p:sldIdLst>
    <p:sldId id="257" r:id="rId2"/>
    <p:sldId id="287" r:id="rId3"/>
    <p:sldId id="308" r:id="rId4"/>
    <p:sldId id="323" r:id="rId5"/>
    <p:sldId id="320" r:id="rId6"/>
    <p:sldId id="321" r:id="rId7"/>
    <p:sldId id="319" r:id="rId8"/>
    <p:sldId id="322" r:id="rId9"/>
    <p:sldId id="318" r:id="rId1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366D62C-415B-900D-D801-989500B7877C}" name="Jasmine Lacsamana" initials="JL" userId="S::jlacsamana@archstone.org::e96e28dd-33c7-484b-877d-a8a197caf952" providerId="AD"/>
  <p188:author id="{9870F457-839B-C18A-A365-5B3F65AC084A}" name="Laura Rath" initials="LR" userId="S::LRath@archstone.org::b86b034b-a6e2-4293-bb1e-0a47b4d590fe" providerId="AD"/>
  <p188:author id="{C4BFF392-E385-1125-D92E-CE55DAE4B03E}" name="Christopher A. Langston" initials="CAL" userId="S::calangston@archstone.org::7e8241fc-cf6d-403f-8543-f70ec99203a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F8FE"/>
    <a:srgbClr val="07930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498" autoAdjust="0"/>
    <p:restoredTop sz="78871" autoAdjust="0"/>
  </p:normalViewPr>
  <p:slideViewPr>
    <p:cSldViewPr>
      <p:cViewPr varScale="1">
        <p:scale>
          <a:sx n="59" d="100"/>
          <a:sy n="59" d="100"/>
        </p:scale>
        <p:origin x="1722" y="27"/>
      </p:cViewPr>
      <p:guideLst>
        <p:guide orient="horz" pos="2160"/>
        <p:guide pos="2880"/>
      </p:guideLst>
    </p:cSldViewPr>
  </p:slideViewPr>
  <p:outlineViewPr>
    <p:cViewPr>
      <p:scale>
        <a:sx n="33" d="100"/>
        <a:sy n="33" d="100"/>
      </p:scale>
      <p:origin x="0" y="-4896"/>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78" d="100"/>
          <a:sy n="78" d="100"/>
        </p:scale>
        <p:origin x="2124"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8/10/relationships/authors" Targe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ooke Ehrenpreis" userId="29575931-78ea-4bcf-8a3a-14f077e14f67" providerId="ADAL" clId="{3405BCD7-0C69-4B34-BB54-136020359C01}"/>
    <pc:docChg chg="undo custSel modSld">
      <pc:chgData name="Brooke Ehrenpreis" userId="29575931-78ea-4bcf-8a3a-14f077e14f67" providerId="ADAL" clId="{3405BCD7-0C69-4B34-BB54-136020359C01}" dt="2024-02-22T16:47:12.950" v="9" actId="27636"/>
      <pc:docMkLst>
        <pc:docMk/>
      </pc:docMkLst>
      <pc:sldChg chg="modSp mod">
        <pc:chgData name="Brooke Ehrenpreis" userId="29575931-78ea-4bcf-8a3a-14f077e14f67" providerId="ADAL" clId="{3405BCD7-0C69-4B34-BB54-136020359C01}" dt="2024-02-22T16:47:12.950" v="9" actId="27636"/>
        <pc:sldMkLst>
          <pc:docMk/>
          <pc:sldMk cId="1941858926" sldId="308"/>
        </pc:sldMkLst>
        <pc:spChg chg="mod">
          <ac:chgData name="Brooke Ehrenpreis" userId="29575931-78ea-4bcf-8a3a-14f077e14f67" providerId="ADAL" clId="{3405BCD7-0C69-4B34-BB54-136020359C01}" dt="2024-02-22T16:47:12.950" v="9" actId="27636"/>
          <ac:spMkLst>
            <pc:docMk/>
            <pc:sldMk cId="1941858926" sldId="308"/>
            <ac:spMk id="3" creationId="{C1967A15-9140-92E9-8EE6-82E2136EE398}"/>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199B439-73B3-4CA7-BA42-1855698E5ADA}" type="doc">
      <dgm:prSet loTypeId="urn:microsoft.com/office/officeart/2005/8/layout/radial1" loCatId="relationship" qsTypeId="urn:microsoft.com/office/officeart/2005/8/quickstyle/simple1" qsCatId="simple" csTypeId="urn:microsoft.com/office/officeart/2005/8/colors/accent1_2" csCatId="accent1" phldr="1"/>
      <dgm:spPr/>
      <dgm:t>
        <a:bodyPr/>
        <a:lstStyle/>
        <a:p>
          <a:endParaRPr lang="en-US"/>
        </a:p>
      </dgm:t>
    </dgm:pt>
    <dgm:pt modelId="{FAB64EA5-404C-4A79-ABF6-1DE47CDBFE6C}">
      <dgm:prSet phldrT="[Text]"/>
      <dgm:spPr/>
      <dgm:t>
        <a:bodyPr/>
        <a:lstStyle/>
        <a:p>
          <a:r>
            <a:rPr lang="en-US"/>
            <a:t>IHSS and ECM </a:t>
          </a:r>
        </a:p>
      </dgm:t>
    </dgm:pt>
    <dgm:pt modelId="{CDD22530-9023-4440-BD49-CB616AC1DB75}" type="parTrans" cxnId="{4C3AD5DF-7CF5-41FF-97E3-814914624506}">
      <dgm:prSet/>
      <dgm:spPr/>
      <dgm:t>
        <a:bodyPr/>
        <a:lstStyle/>
        <a:p>
          <a:endParaRPr lang="en-US"/>
        </a:p>
      </dgm:t>
    </dgm:pt>
    <dgm:pt modelId="{8C9A4FA7-1C16-4AEC-BD2E-1814873C0B5A}" type="sibTrans" cxnId="{4C3AD5DF-7CF5-41FF-97E3-814914624506}">
      <dgm:prSet/>
      <dgm:spPr/>
      <dgm:t>
        <a:bodyPr/>
        <a:lstStyle/>
        <a:p>
          <a:endParaRPr lang="en-US"/>
        </a:p>
      </dgm:t>
    </dgm:pt>
    <dgm:pt modelId="{B5126EC7-B543-4153-B592-A2A5107E8F5F}">
      <dgm:prSet phldrT="[Text]" custT="1"/>
      <dgm:spPr/>
      <dgm:t>
        <a:bodyPr/>
        <a:lstStyle/>
        <a:p>
          <a:r>
            <a:rPr lang="en-US" sz="1600"/>
            <a:t>Medi-Cal Eligible</a:t>
          </a:r>
        </a:p>
      </dgm:t>
    </dgm:pt>
    <dgm:pt modelId="{D47CDF1A-C1A5-42C3-AC71-7CFB6D29E107}" type="parTrans" cxnId="{CC819715-4482-4BA1-8DF5-E78448891DBE}">
      <dgm:prSet/>
      <dgm:spPr/>
      <dgm:t>
        <a:bodyPr/>
        <a:lstStyle/>
        <a:p>
          <a:endParaRPr lang="en-US"/>
        </a:p>
      </dgm:t>
    </dgm:pt>
    <dgm:pt modelId="{FF678901-63F6-4E23-802F-B5A0D1A85818}" type="sibTrans" cxnId="{CC819715-4482-4BA1-8DF5-E78448891DBE}">
      <dgm:prSet/>
      <dgm:spPr/>
      <dgm:t>
        <a:bodyPr/>
        <a:lstStyle/>
        <a:p>
          <a:endParaRPr lang="en-US"/>
        </a:p>
      </dgm:t>
    </dgm:pt>
    <dgm:pt modelId="{E1D9097F-0F94-4EF5-8C40-3CBBD9CF4D47}">
      <dgm:prSet phldrT="[Text]" custT="1"/>
      <dgm:spPr/>
      <dgm:t>
        <a:bodyPr/>
        <a:lstStyle/>
        <a:p>
          <a:r>
            <a:rPr lang="en-US" sz="1400" dirty="0"/>
            <a:t>Living in the community but meets institutional care criteria </a:t>
          </a:r>
        </a:p>
      </dgm:t>
    </dgm:pt>
    <dgm:pt modelId="{80C75751-EA94-4FB5-BBE4-E08C6151695B}" type="parTrans" cxnId="{6D65F9B7-073B-47A3-951F-0BCE246E03BC}">
      <dgm:prSet/>
      <dgm:spPr/>
      <dgm:t>
        <a:bodyPr/>
        <a:lstStyle/>
        <a:p>
          <a:endParaRPr lang="en-US"/>
        </a:p>
      </dgm:t>
    </dgm:pt>
    <dgm:pt modelId="{9C780F94-7A0A-4FFB-BAA6-F12ED41FB254}" type="sibTrans" cxnId="{6D65F9B7-073B-47A3-951F-0BCE246E03BC}">
      <dgm:prSet/>
      <dgm:spPr/>
      <dgm:t>
        <a:bodyPr/>
        <a:lstStyle/>
        <a:p>
          <a:endParaRPr lang="en-US"/>
        </a:p>
      </dgm:t>
    </dgm:pt>
    <dgm:pt modelId="{E1F9B509-D7E1-427E-9DD1-B65FFE56F9A8}">
      <dgm:prSet phldrT="[Text]" custT="1"/>
      <dgm:spPr/>
      <dgm:t>
        <a:bodyPr/>
        <a:lstStyle/>
        <a:p>
          <a:r>
            <a:rPr lang="en-US" sz="1600" dirty="0"/>
            <a:t>Able to reside in the community with additional supports</a:t>
          </a:r>
        </a:p>
      </dgm:t>
    </dgm:pt>
    <dgm:pt modelId="{C1DF58F6-57EC-4120-95A4-24B788384146}" type="parTrans" cxnId="{87668D29-2B81-4A0A-9699-BAAB96E405BD}">
      <dgm:prSet/>
      <dgm:spPr/>
      <dgm:t>
        <a:bodyPr/>
        <a:lstStyle/>
        <a:p>
          <a:endParaRPr lang="en-US"/>
        </a:p>
      </dgm:t>
    </dgm:pt>
    <dgm:pt modelId="{2AC3A45D-F2EA-4F63-9AD1-6B2F04C98E25}" type="sibTrans" cxnId="{87668D29-2B81-4A0A-9699-BAAB96E405BD}">
      <dgm:prSet/>
      <dgm:spPr/>
      <dgm:t>
        <a:bodyPr/>
        <a:lstStyle/>
        <a:p>
          <a:endParaRPr lang="en-US"/>
        </a:p>
      </dgm:t>
    </dgm:pt>
    <dgm:pt modelId="{7F2B2914-3D74-4DE1-86D3-DC0800E2BD33}">
      <dgm:prSet phldrT="[Text]" custT="1"/>
      <dgm:spPr/>
      <dgm:t>
        <a:bodyPr/>
        <a:lstStyle/>
        <a:p>
          <a:r>
            <a:rPr lang="en-US" sz="1400"/>
            <a:t>Living with a complex social or environmental factor influencing health</a:t>
          </a:r>
        </a:p>
      </dgm:t>
    </dgm:pt>
    <dgm:pt modelId="{EBCAB399-44B3-4EEE-8760-7CF4950B51BD}" type="parTrans" cxnId="{A59C7E92-4C83-4D17-A09F-F8E1B1653947}">
      <dgm:prSet/>
      <dgm:spPr/>
      <dgm:t>
        <a:bodyPr/>
        <a:lstStyle/>
        <a:p>
          <a:endParaRPr lang="en-US"/>
        </a:p>
      </dgm:t>
    </dgm:pt>
    <dgm:pt modelId="{9EFD6659-0BCA-4274-9C78-8994DB705039}" type="sibTrans" cxnId="{A59C7E92-4C83-4D17-A09F-F8E1B1653947}">
      <dgm:prSet/>
      <dgm:spPr/>
      <dgm:t>
        <a:bodyPr/>
        <a:lstStyle/>
        <a:p>
          <a:endParaRPr lang="en-US"/>
        </a:p>
      </dgm:t>
    </dgm:pt>
    <dgm:pt modelId="{45F145DD-DF61-43F8-A0FC-068692AECB71}" type="pres">
      <dgm:prSet presAssocID="{C199B439-73B3-4CA7-BA42-1855698E5ADA}" presName="cycle" presStyleCnt="0">
        <dgm:presLayoutVars>
          <dgm:chMax val="1"/>
          <dgm:dir/>
          <dgm:animLvl val="ctr"/>
          <dgm:resizeHandles val="exact"/>
        </dgm:presLayoutVars>
      </dgm:prSet>
      <dgm:spPr/>
    </dgm:pt>
    <dgm:pt modelId="{5509015F-13AC-48FF-9CD4-40F9626EE3AE}" type="pres">
      <dgm:prSet presAssocID="{FAB64EA5-404C-4A79-ABF6-1DE47CDBFE6C}" presName="centerShape" presStyleLbl="node0" presStyleIdx="0" presStyleCnt="1"/>
      <dgm:spPr/>
    </dgm:pt>
    <dgm:pt modelId="{B14D258A-2731-4503-BA8B-689A192874C3}" type="pres">
      <dgm:prSet presAssocID="{D47CDF1A-C1A5-42C3-AC71-7CFB6D29E107}" presName="Name9" presStyleLbl="parChTrans1D2" presStyleIdx="0" presStyleCnt="4"/>
      <dgm:spPr/>
    </dgm:pt>
    <dgm:pt modelId="{869EA825-E2D7-4EFE-9C3C-A4DC177CEBDC}" type="pres">
      <dgm:prSet presAssocID="{D47CDF1A-C1A5-42C3-AC71-7CFB6D29E107}" presName="connTx" presStyleLbl="parChTrans1D2" presStyleIdx="0" presStyleCnt="4"/>
      <dgm:spPr/>
    </dgm:pt>
    <dgm:pt modelId="{1CE6F486-2BE5-48C7-A493-B82C3142EEBE}" type="pres">
      <dgm:prSet presAssocID="{B5126EC7-B543-4153-B592-A2A5107E8F5F}" presName="node" presStyleLbl="node1" presStyleIdx="0" presStyleCnt="4" custScaleX="124532" custScaleY="124532">
        <dgm:presLayoutVars>
          <dgm:bulletEnabled val="1"/>
        </dgm:presLayoutVars>
      </dgm:prSet>
      <dgm:spPr/>
    </dgm:pt>
    <dgm:pt modelId="{76F41EA3-5C20-49DE-8E8F-3901C3A56222}" type="pres">
      <dgm:prSet presAssocID="{80C75751-EA94-4FB5-BBE4-E08C6151695B}" presName="Name9" presStyleLbl="parChTrans1D2" presStyleIdx="1" presStyleCnt="4"/>
      <dgm:spPr/>
    </dgm:pt>
    <dgm:pt modelId="{219E2A06-8337-4745-BDFB-1F00EE05F36D}" type="pres">
      <dgm:prSet presAssocID="{80C75751-EA94-4FB5-BBE4-E08C6151695B}" presName="connTx" presStyleLbl="parChTrans1D2" presStyleIdx="1" presStyleCnt="4"/>
      <dgm:spPr/>
    </dgm:pt>
    <dgm:pt modelId="{02EAA1C0-167D-44A9-8B20-05A73DFC21EE}" type="pres">
      <dgm:prSet presAssocID="{E1D9097F-0F94-4EF5-8C40-3CBBD9CF4D47}" presName="node" presStyleLbl="node1" presStyleIdx="1" presStyleCnt="4" custScaleX="124533" custScaleY="124533">
        <dgm:presLayoutVars>
          <dgm:bulletEnabled val="1"/>
        </dgm:presLayoutVars>
      </dgm:prSet>
      <dgm:spPr/>
    </dgm:pt>
    <dgm:pt modelId="{07FA4B27-54CE-4626-940B-35C76BA7E700}" type="pres">
      <dgm:prSet presAssocID="{C1DF58F6-57EC-4120-95A4-24B788384146}" presName="Name9" presStyleLbl="parChTrans1D2" presStyleIdx="2" presStyleCnt="4"/>
      <dgm:spPr/>
    </dgm:pt>
    <dgm:pt modelId="{DEBFDE66-4893-4059-B101-5DC048B5D48F}" type="pres">
      <dgm:prSet presAssocID="{C1DF58F6-57EC-4120-95A4-24B788384146}" presName="connTx" presStyleLbl="parChTrans1D2" presStyleIdx="2" presStyleCnt="4"/>
      <dgm:spPr/>
    </dgm:pt>
    <dgm:pt modelId="{E5F67597-A586-4B13-802B-09A960A2930E}" type="pres">
      <dgm:prSet presAssocID="{E1F9B509-D7E1-427E-9DD1-B65FFE56F9A8}" presName="node" presStyleLbl="node1" presStyleIdx="2" presStyleCnt="4" custScaleX="124532" custScaleY="124532">
        <dgm:presLayoutVars>
          <dgm:bulletEnabled val="1"/>
        </dgm:presLayoutVars>
      </dgm:prSet>
      <dgm:spPr/>
    </dgm:pt>
    <dgm:pt modelId="{E1132359-64E1-4648-8522-E2FAC2366064}" type="pres">
      <dgm:prSet presAssocID="{EBCAB399-44B3-4EEE-8760-7CF4950B51BD}" presName="Name9" presStyleLbl="parChTrans1D2" presStyleIdx="3" presStyleCnt="4"/>
      <dgm:spPr/>
    </dgm:pt>
    <dgm:pt modelId="{1D99B77C-99EF-4C7D-B6BB-CA6AE86E0B5B}" type="pres">
      <dgm:prSet presAssocID="{EBCAB399-44B3-4EEE-8760-7CF4950B51BD}" presName="connTx" presStyleLbl="parChTrans1D2" presStyleIdx="3" presStyleCnt="4"/>
      <dgm:spPr/>
    </dgm:pt>
    <dgm:pt modelId="{5A8417AB-7398-47CA-91CB-3A60D4DA106B}" type="pres">
      <dgm:prSet presAssocID="{7F2B2914-3D74-4DE1-86D3-DC0800E2BD33}" presName="node" presStyleLbl="node1" presStyleIdx="3" presStyleCnt="4" custScaleX="124532" custScaleY="124532">
        <dgm:presLayoutVars>
          <dgm:bulletEnabled val="1"/>
        </dgm:presLayoutVars>
      </dgm:prSet>
      <dgm:spPr/>
    </dgm:pt>
  </dgm:ptLst>
  <dgm:cxnLst>
    <dgm:cxn modelId="{600C7C00-6AC1-4F1B-A677-B0A6D4F0C62F}" type="presOf" srcId="{FAB64EA5-404C-4A79-ABF6-1DE47CDBFE6C}" destId="{5509015F-13AC-48FF-9CD4-40F9626EE3AE}" srcOrd="0" destOrd="0" presId="urn:microsoft.com/office/officeart/2005/8/layout/radial1"/>
    <dgm:cxn modelId="{D51C6009-1AA0-4E7C-966C-FBC152345CBD}" type="presOf" srcId="{80C75751-EA94-4FB5-BBE4-E08C6151695B}" destId="{76F41EA3-5C20-49DE-8E8F-3901C3A56222}" srcOrd="0" destOrd="0" presId="urn:microsoft.com/office/officeart/2005/8/layout/radial1"/>
    <dgm:cxn modelId="{CC819715-4482-4BA1-8DF5-E78448891DBE}" srcId="{FAB64EA5-404C-4A79-ABF6-1DE47CDBFE6C}" destId="{B5126EC7-B543-4153-B592-A2A5107E8F5F}" srcOrd="0" destOrd="0" parTransId="{D47CDF1A-C1A5-42C3-AC71-7CFB6D29E107}" sibTransId="{FF678901-63F6-4E23-802F-B5A0D1A85818}"/>
    <dgm:cxn modelId="{58025219-D98E-46FF-B2E3-032FE5F6CDA5}" type="presOf" srcId="{EBCAB399-44B3-4EEE-8760-7CF4950B51BD}" destId="{1D99B77C-99EF-4C7D-B6BB-CA6AE86E0B5B}" srcOrd="1" destOrd="0" presId="urn:microsoft.com/office/officeart/2005/8/layout/radial1"/>
    <dgm:cxn modelId="{87668D29-2B81-4A0A-9699-BAAB96E405BD}" srcId="{FAB64EA5-404C-4A79-ABF6-1DE47CDBFE6C}" destId="{E1F9B509-D7E1-427E-9DD1-B65FFE56F9A8}" srcOrd="2" destOrd="0" parTransId="{C1DF58F6-57EC-4120-95A4-24B788384146}" sibTransId="{2AC3A45D-F2EA-4F63-9AD1-6B2F04C98E25}"/>
    <dgm:cxn modelId="{7871263B-F37E-4D52-BCF9-F19090E63C7C}" type="presOf" srcId="{C1DF58F6-57EC-4120-95A4-24B788384146}" destId="{DEBFDE66-4893-4059-B101-5DC048B5D48F}" srcOrd="1" destOrd="0" presId="urn:microsoft.com/office/officeart/2005/8/layout/radial1"/>
    <dgm:cxn modelId="{F30D1E42-6969-420A-8B42-43E6A8E531E4}" type="presOf" srcId="{80C75751-EA94-4FB5-BBE4-E08C6151695B}" destId="{219E2A06-8337-4745-BDFB-1F00EE05F36D}" srcOrd="1" destOrd="0" presId="urn:microsoft.com/office/officeart/2005/8/layout/radial1"/>
    <dgm:cxn modelId="{143F7342-AFF2-41CB-9626-55217EB597DF}" type="presOf" srcId="{B5126EC7-B543-4153-B592-A2A5107E8F5F}" destId="{1CE6F486-2BE5-48C7-A493-B82C3142EEBE}" srcOrd="0" destOrd="0" presId="urn:microsoft.com/office/officeart/2005/8/layout/radial1"/>
    <dgm:cxn modelId="{B8459042-35D2-44C1-BAC3-01D7112F6B2F}" type="presOf" srcId="{E1F9B509-D7E1-427E-9DD1-B65FFE56F9A8}" destId="{E5F67597-A586-4B13-802B-09A960A2930E}" srcOrd="0" destOrd="0" presId="urn:microsoft.com/office/officeart/2005/8/layout/radial1"/>
    <dgm:cxn modelId="{E3D27466-FC52-43D2-80C6-B35E3DBB0AA1}" type="presOf" srcId="{C1DF58F6-57EC-4120-95A4-24B788384146}" destId="{07FA4B27-54CE-4626-940B-35C76BA7E700}" srcOrd="0" destOrd="0" presId="urn:microsoft.com/office/officeart/2005/8/layout/radial1"/>
    <dgm:cxn modelId="{AAE60D8E-9B84-4FF0-9E6F-3D7FE589ED40}" type="presOf" srcId="{C199B439-73B3-4CA7-BA42-1855698E5ADA}" destId="{45F145DD-DF61-43F8-A0FC-068692AECB71}" srcOrd="0" destOrd="0" presId="urn:microsoft.com/office/officeart/2005/8/layout/radial1"/>
    <dgm:cxn modelId="{A59C7E92-4C83-4D17-A09F-F8E1B1653947}" srcId="{FAB64EA5-404C-4A79-ABF6-1DE47CDBFE6C}" destId="{7F2B2914-3D74-4DE1-86D3-DC0800E2BD33}" srcOrd="3" destOrd="0" parTransId="{EBCAB399-44B3-4EEE-8760-7CF4950B51BD}" sibTransId="{9EFD6659-0BCA-4274-9C78-8994DB705039}"/>
    <dgm:cxn modelId="{FDE3F698-97FE-432E-8D0C-10373E7DE96F}" type="presOf" srcId="{7F2B2914-3D74-4DE1-86D3-DC0800E2BD33}" destId="{5A8417AB-7398-47CA-91CB-3A60D4DA106B}" srcOrd="0" destOrd="0" presId="urn:microsoft.com/office/officeart/2005/8/layout/radial1"/>
    <dgm:cxn modelId="{FD1FDBAE-B53C-4611-BBEC-3CC2DD80A600}" type="presOf" srcId="{E1D9097F-0F94-4EF5-8C40-3CBBD9CF4D47}" destId="{02EAA1C0-167D-44A9-8B20-05A73DFC21EE}" srcOrd="0" destOrd="0" presId="urn:microsoft.com/office/officeart/2005/8/layout/radial1"/>
    <dgm:cxn modelId="{B1ADDFAE-4225-4A1E-B459-6B6D4154B3B2}" type="presOf" srcId="{D47CDF1A-C1A5-42C3-AC71-7CFB6D29E107}" destId="{869EA825-E2D7-4EFE-9C3C-A4DC177CEBDC}" srcOrd="1" destOrd="0" presId="urn:microsoft.com/office/officeart/2005/8/layout/radial1"/>
    <dgm:cxn modelId="{6D65F9B7-073B-47A3-951F-0BCE246E03BC}" srcId="{FAB64EA5-404C-4A79-ABF6-1DE47CDBFE6C}" destId="{E1D9097F-0F94-4EF5-8C40-3CBBD9CF4D47}" srcOrd="1" destOrd="0" parTransId="{80C75751-EA94-4FB5-BBE4-E08C6151695B}" sibTransId="{9C780F94-7A0A-4FFB-BAA6-F12ED41FB254}"/>
    <dgm:cxn modelId="{8CA96DBE-5866-4F30-8FC9-6408A064A1B2}" type="presOf" srcId="{D47CDF1A-C1A5-42C3-AC71-7CFB6D29E107}" destId="{B14D258A-2731-4503-BA8B-689A192874C3}" srcOrd="0" destOrd="0" presId="urn:microsoft.com/office/officeart/2005/8/layout/radial1"/>
    <dgm:cxn modelId="{DD960BD0-074F-4C41-B4F8-03A21D24FB02}" type="presOf" srcId="{EBCAB399-44B3-4EEE-8760-7CF4950B51BD}" destId="{E1132359-64E1-4648-8522-E2FAC2366064}" srcOrd="0" destOrd="0" presId="urn:microsoft.com/office/officeart/2005/8/layout/radial1"/>
    <dgm:cxn modelId="{4C3AD5DF-7CF5-41FF-97E3-814914624506}" srcId="{C199B439-73B3-4CA7-BA42-1855698E5ADA}" destId="{FAB64EA5-404C-4A79-ABF6-1DE47CDBFE6C}" srcOrd="0" destOrd="0" parTransId="{CDD22530-9023-4440-BD49-CB616AC1DB75}" sibTransId="{8C9A4FA7-1C16-4AEC-BD2E-1814873C0B5A}"/>
    <dgm:cxn modelId="{2DEDCC46-1A37-401F-9E45-FCDE5188B6DD}" type="presParOf" srcId="{45F145DD-DF61-43F8-A0FC-068692AECB71}" destId="{5509015F-13AC-48FF-9CD4-40F9626EE3AE}" srcOrd="0" destOrd="0" presId="urn:microsoft.com/office/officeart/2005/8/layout/radial1"/>
    <dgm:cxn modelId="{31301D05-4CC3-4E43-9B1B-BC555D178E96}" type="presParOf" srcId="{45F145DD-DF61-43F8-A0FC-068692AECB71}" destId="{B14D258A-2731-4503-BA8B-689A192874C3}" srcOrd="1" destOrd="0" presId="urn:microsoft.com/office/officeart/2005/8/layout/radial1"/>
    <dgm:cxn modelId="{E672EB95-A371-4834-B10C-B07760AC4422}" type="presParOf" srcId="{B14D258A-2731-4503-BA8B-689A192874C3}" destId="{869EA825-E2D7-4EFE-9C3C-A4DC177CEBDC}" srcOrd="0" destOrd="0" presId="urn:microsoft.com/office/officeart/2005/8/layout/radial1"/>
    <dgm:cxn modelId="{247BB2AD-1C02-4227-B09D-E89AA8550688}" type="presParOf" srcId="{45F145DD-DF61-43F8-A0FC-068692AECB71}" destId="{1CE6F486-2BE5-48C7-A493-B82C3142EEBE}" srcOrd="2" destOrd="0" presId="urn:microsoft.com/office/officeart/2005/8/layout/radial1"/>
    <dgm:cxn modelId="{FCEBED62-FA0E-43E1-911B-2D0E085BC973}" type="presParOf" srcId="{45F145DD-DF61-43F8-A0FC-068692AECB71}" destId="{76F41EA3-5C20-49DE-8E8F-3901C3A56222}" srcOrd="3" destOrd="0" presId="urn:microsoft.com/office/officeart/2005/8/layout/radial1"/>
    <dgm:cxn modelId="{3C9881FA-CB55-4A50-A6F4-46FDBB9179FC}" type="presParOf" srcId="{76F41EA3-5C20-49DE-8E8F-3901C3A56222}" destId="{219E2A06-8337-4745-BDFB-1F00EE05F36D}" srcOrd="0" destOrd="0" presId="urn:microsoft.com/office/officeart/2005/8/layout/radial1"/>
    <dgm:cxn modelId="{D254519D-01BA-4362-8B01-25C60C7488E7}" type="presParOf" srcId="{45F145DD-DF61-43F8-A0FC-068692AECB71}" destId="{02EAA1C0-167D-44A9-8B20-05A73DFC21EE}" srcOrd="4" destOrd="0" presId="urn:microsoft.com/office/officeart/2005/8/layout/radial1"/>
    <dgm:cxn modelId="{D7A7A9D7-901B-4AD1-A009-8F00BDAA1094}" type="presParOf" srcId="{45F145DD-DF61-43F8-A0FC-068692AECB71}" destId="{07FA4B27-54CE-4626-940B-35C76BA7E700}" srcOrd="5" destOrd="0" presId="urn:microsoft.com/office/officeart/2005/8/layout/radial1"/>
    <dgm:cxn modelId="{C7FAD3C6-79C5-4B6C-9B01-02B18556B91A}" type="presParOf" srcId="{07FA4B27-54CE-4626-940B-35C76BA7E700}" destId="{DEBFDE66-4893-4059-B101-5DC048B5D48F}" srcOrd="0" destOrd="0" presId="urn:microsoft.com/office/officeart/2005/8/layout/radial1"/>
    <dgm:cxn modelId="{6C8BABA3-E803-44B7-9AA8-94558F69C708}" type="presParOf" srcId="{45F145DD-DF61-43F8-A0FC-068692AECB71}" destId="{E5F67597-A586-4B13-802B-09A960A2930E}" srcOrd="6" destOrd="0" presId="urn:microsoft.com/office/officeart/2005/8/layout/radial1"/>
    <dgm:cxn modelId="{ACCB1138-B9D1-44D4-ACFF-CF42E5D437EE}" type="presParOf" srcId="{45F145DD-DF61-43F8-A0FC-068692AECB71}" destId="{E1132359-64E1-4648-8522-E2FAC2366064}" srcOrd="7" destOrd="0" presId="urn:microsoft.com/office/officeart/2005/8/layout/radial1"/>
    <dgm:cxn modelId="{B25BB6A9-1EEC-4ABC-866A-A6290F53B7DD}" type="presParOf" srcId="{E1132359-64E1-4648-8522-E2FAC2366064}" destId="{1D99B77C-99EF-4C7D-B6BB-CA6AE86E0B5B}" srcOrd="0" destOrd="0" presId="urn:microsoft.com/office/officeart/2005/8/layout/radial1"/>
    <dgm:cxn modelId="{00E93C70-C511-446E-A3DB-DCEDF00B7C13}" type="presParOf" srcId="{45F145DD-DF61-43F8-A0FC-068692AECB71}" destId="{5A8417AB-7398-47CA-91CB-3A60D4DA106B}" srcOrd="8" destOrd="0" presId="urn:microsoft.com/office/officeart/2005/8/layout/radial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09015F-13AC-48FF-9CD4-40F9626EE3AE}">
      <dsp:nvSpPr>
        <dsp:cNvPr id="0" name=""/>
        <dsp:cNvSpPr/>
      </dsp:nvSpPr>
      <dsp:spPr>
        <a:xfrm>
          <a:off x="2430981" y="1824360"/>
          <a:ext cx="1386430" cy="138643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n-US" sz="2200" kern="1200"/>
            <a:t>IHSS and ECM </a:t>
          </a:r>
        </a:p>
      </dsp:txBody>
      <dsp:txXfrm>
        <a:off x="2634019" y="2027398"/>
        <a:ext cx="980354" cy="980354"/>
      </dsp:txXfrm>
    </dsp:sp>
    <dsp:sp modelId="{B14D258A-2731-4503-BA8B-689A192874C3}">
      <dsp:nvSpPr>
        <dsp:cNvPr id="0" name=""/>
        <dsp:cNvSpPr/>
      </dsp:nvSpPr>
      <dsp:spPr>
        <a:xfrm rot="16200000">
          <a:off x="2999998" y="1680192"/>
          <a:ext cx="248395" cy="39939"/>
        </a:xfrm>
        <a:custGeom>
          <a:avLst/>
          <a:gdLst/>
          <a:ahLst/>
          <a:cxnLst/>
          <a:rect l="0" t="0" r="0" b="0"/>
          <a:pathLst>
            <a:path>
              <a:moveTo>
                <a:pt x="0" y="19969"/>
              </a:moveTo>
              <a:lnTo>
                <a:pt x="248395" y="1996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117986" y="1693952"/>
        <a:ext cx="12419" cy="12419"/>
      </dsp:txXfrm>
    </dsp:sp>
    <dsp:sp modelId="{1CE6F486-2BE5-48C7-A493-B82C3142EEBE}">
      <dsp:nvSpPr>
        <dsp:cNvPr id="0" name=""/>
        <dsp:cNvSpPr/>
      </dsp:nvSpPr>
      <dsp:spPr>
        <a:xfrm>
          <a:off x="2260921" y="-150584"/>
          <a:ext cx="1726549" cy="172654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a:t>Medi-Cal Eligible</a:t>
          </a:r>
        </a:p>
      </dsp:txBody>
      <dsp:txXfrm>
        <a:off x="2513768" y="102263"/>
        <a:ext cx="1220855" cy="1220855"/>
      </dsp:txXfrm>
    </dsp:sp>
    <dsp:sp modelId="{76F41EA3-5C20-49DE-8E8F-3901C3A56222}">
      <dsp:nvSpPr>
        <dsp:cNvPr id="0" name=""/>
        <dsp:cNvSpPr/>
      </dsp:nvSpPr>
      <dsp:spPr>
        <a:xfrm>
          <a:off x="3817411" y="2497605"/>
          <a:ext cx="248388" cy="39939"/>
        </a:xfrm>
        <a:custGeom>
          <a:avLst/>
          <a:gdLst/>
          <a:ahLst/>
          <a:cxnLst/>
          <a:rect l="0" t="0" r="0" b="0"/>
          <a:pathLst>
            <a:path>
              <a:moveTo>
                <a:pt x="0" y="19969"/>
              </a:moveTo>
              <a:lnTo>
                <a:pt x="248388" y="1996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935396" y="2511365"/>
        <a:ext cx="12419" cy="12419"/>
      </dsp:txXfrm>
    </dsp:sp>
    <dsp:sp modelId="{02EAA1C0-167D-44A9-8B20-05A73DFC21EE}">
      <dsp:nvSpPr>
        <dsp:cNvPr id="0" name=""/>
        <dsp:cNvSpPr/>
      </dsp:nvSpPr>
      <dsp:spPr>
        <a:xfrm>
          <a:off x="4065800" y="1654293"/>
          <a:ext cx="1726563" cy="172656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Living in the community but meets institutional care criteria </a:t>
          </a:r>
        </a:p>
      </dsp:txBody>
      <dsp:txXfrm>
        <a:off x="4318649" y="1907142"/>
        <a:ext cx="1220865" cy="1220865"/>
      </dsp:txXfrm>
    </dsp:sp>
    <dsp:sp modelId="{07FA4B27-54CE-4626-940B-35C76BA7E700}">
      <dsp:nvSpPr>
        <dsp:cNvPr id="0" name=""/>
        <dsp:cNvSpPr/>
      </dsp:nvSpPr>
      <dsp:spPr>
        <a:xfrm rot="5400000">
          <a:off x="2999998" y="3315018"/>
          <a:ext cx="248395" cy="39939"/>
        </a:xfrm>
        <a:custGeom>
          <a:avLst/>
          <a:gdLst/>
          <a:ahLst/>
          <a:cxnLst/>
          <a:rect l="0" t="0" r="0" b="0"/>
          <a:pathLst>
            <a:path>
              <a:moveTo>
                <a:pt x="0" y="19969"/>
              </a:moveTo>
              <a:lnTo>
                <a:pt x="248395" y="1996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117986" y="3328778"/>
        <a:ext cx="12419" cy="12419"/>
      </dsp:txXfrm>
    </dsp:sp>
    <dsp:sp modelId="{E5F67597-A586-4B13-802B-09A960A2930E}">
      <dsp:nvSpPr>
        <dsp:cNvPr id="0" name=""/>
        <dsp:cNvSpPr/>
      </dsp:nvSpPr>
      <dsp:spPr>
        <a:xfrm>
          <a:off x="2260921" y="3459186"/>
          <a:ext cx="1726549" cy="172654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Able to reside in the community with additional supports</a:t>
          </a:r>
        </a:p>
      </dsp:txBody>
      <dsp:txXfrm>
        <a:off x="2513768" y="3712033"/>
        <a:ext cx="1220855" cy="1220855"/>
      </dsp:txXfrm>
    </dsp:sp>
    <dsp:sp modelId="{E1132359-64E1-4648-8522-E2FAC2366064}">
      <dsp:nvSpPr>
        <dsp:cNvPr id="0" name=""/>
        <dsp:cNvSpPr/>
      </dsp:nvSpPr>
      <dsp:spPr>
        <a:xfrm rot="10800000">
          <a:off x="2182585" y="2497605"/>
          <a:ext cx="248395" cy="39939"/>
        </a:xfrm>
        <a:custGeom>
          <a:avLst/>
          <a:gdLst/>
          <a:ahLst/>
          <a:cxnLst/>
          <a:rect l="0" t="0" r="0" b="0"/>
          <a:pathLst>
            <a:path>
              <a:moveTo>
                <a:pt x="0" y="19969"/>
              </a:moveTo>
              <a:lnTo>
                <a:pt x="248395" y="1996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rot="10800000">
        <a:off x="2300573" y="2511365"/>
        <a:ext cx="12419" cy="12419"/>
      </dsp:txXfrm>
    </dsp:sp>
    <dsp:sp modelId="{5A8417AB-7398-47CA-91CB-3A60D4DA106B}">
      <dsp:nvSpPr>
        <dsp:cNvPr id="0" name=""/>
        <dsp:cNvSpPr/>
      </dsp:nvSpPr>
      <dsp:spPr>
        <a:xfrm>
          <a:off x="456036" y="1654300"/>
          <a:ext cx="1726549" cy="172654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a:t>Living with a complex social or environmental factor influencing health</a:t>
          </a:r>
        </a:p>
      </dsp:txBody>
      <dsp:txXfrm>
        <a:off x="708883" y="1907147"/>
        <a:ext cx="1220855" cy="1220855"/>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68EAAFB1-2541-4827-A50E-EB0E5EEC5616}" type="datetimeFigureOut">
              <a:rPr lang="en-US" smtClean="0"/>
              <a:pPr/>
              <a:t>2/21/2024</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F31A1B3C-2E36-4915-B810-96A095036B7A}" type="slidenum">
              <a:rPr lang="en-US" smtClean="0"/>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D276415B-A8F6-4228-B7A9-CD69D39AB77B}" type="datetimeFigureOut">
              <a:rPr lang="en-US" smtClean="0"/>
              <a:pPr/>
              <a:t>2/21/2024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5C622650-C043-45F1-BEA0-29F79E63E2A8}" type="slidenum">
              <a:rPr lang="en-US" smtClean="0"/>
              <a:pPr/>
              <a:t>‹#›</a:t>
            </a:fld>
            <a:endParaRPr lang="en-US"/>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normAutofit/>
          </a:bodyPr>
          <a:lstStyle/>
          <a:p>
            <a:r>
              <a:rPr lang="en-US" dirty="0" err="1"/>
              <a:t>CalHPS</a:t>
            </a:r>
            <a:r>
              <a:rPr lang="en-US" dirty="0"/>
              <a:t>- David </a:t>
            </a:r>
          </a:p>
          <a:p>
            <a:endParaRPr lang="en-US" dirty="0"/>
          </a:p>
        </p:txBody>
      </p:sp>
      <p:sp>
        <p:nvSpPr>
          <p:cNvPr id="4" name="Slide Number Placeholder 3"/>
          <p:cNvSpPr>
            <a:spLocks noGrp="1"/>
          </p:cNvSpPr>
          <p:nvPr>
            <p:ph type="sldNum" sz="quarter" idx="10"/>
          </p:nvPr>
        </p:nvSpPr>
        <p:spPr/>
        <p:txBody>
          <a:bodyPr/>
          <a:lstStyle/>
          <a:p>
            <a:fld id="{5C622650-C043-45F1-BEA0-29F79E63E2A8}" type="slidenum">
              <a:rPr lang="en-US" smtClean="0"/>
              <a:pPr/>
              <a:t>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normAutofit/>
          </a:bodyPr>
          <a:lstStyle/>
          <a:p>
            <a:r>
              <a:rPr lang="en-US" dirty="0" err="1"/>
              <a:t>CalHPS</a:t>
            </a:r>
            <a:r>
              <a:rPr lang="en-US" dirty="0"/>
              <a:t> - David</a:t>
            </a:r>
          </a:p>
        </p:txBody>
      </p:sp>
      <p:sp>
        <p:nvSpPr>
          <p:cNvPr id="4" name="Slide Number Placeholder 3"/>
          <p:cNvSpPr>
            <a:spLocks noGrp="1"/>
          </p:cNvSpPr>
          <p:nvPr>
            <p:ph type="sldNum" sz="quarter" idx="10"/>
          </p:nvPr>
        </p:nvSpPr>
        <p:spPr/>
        <p:txBody>
          <a:bodyPr/>
          <a:lstStyle/>
          <a:p>
            <a:fld id="{5C622650-C043-45F1-BEA0-29F79E63E2A8}" type="slidenum">
              <a:rPr lang="en-US" smtClean="0"/>
              <a:pPr/>
              <a:t>1</a:t>
            </a:fld>
            <a:endParaRPr lang="en-US"/>
          </a:p>
        </p:txBody>
      </p:sp>
    </p:spTree>
    <p:extLst>
      <p:ext uri="{BB962C8B-B14F-4D97-AF65-F5344CB8AC3E}">
        <p14:creationId xmlns:p14="http://schemas.microsoft.com/office/powerpoint/2010/main" val="5473491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C622650-C043-45F1-BEA0-29F79E63E2A8}" type="slidenum">
              <a:rPr lang="en-US" smtClean="0"/>
              <a:pPr/>
              <a:t>2</a:t>
            </a:fld>
            <a:endParaRPr lang="en-US"/>
          </a:p>
        </p:txBody>
      </p:sp>
    </p:spTree>
    <p:extLst>
      <p:ext uri="{BB962C8B-B14F-4D97-AF65-F5344CB8AC3E}">
        <p14:creationId xmlns:p14="http://schemas.microsoft.com/office/powerpoint/2010/main" val="20447285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96B413-0180-B2EA-16D5-F1A2C51B433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6C0300-2D6A-F630-2297-327F5A4B8B1D}"/>
              </a:ext>
            </a:extLst>
          </p:cNvPr>
          <p:cNvSpPr>
            <a:spLocks noGrp="1" noRot="1" noChangeAspect="1"/>
          </p:cNvSpPr>
          <p:nvPr>
            <p:ph type="sldImg"/>
          </p:nvPr>
        </p:nvSpPr>
        <p:spPr>
          <a:xfrm>
            <a:off x="1181100" y="696913"/>
            <a:ext cx="4648200" cy="3486150"/>
          </a:xfrm>
        </p:spPr>
      </p:sp>
      <p:sp>
        <p:nvSpPr>
          <p:cNvPr id="3" name="Notes Placeholder 2">
            <a:extLst>
              <a:ext uri="{FF2B5EF4-FFF2-40B4-BE49-F238E27FC236}">
                <a16:creationId xmlns:a16="http://schemas.microsoft.com/office/drawing/2014/main" id="{49437DB3-49DD-FDF8-37D8-6B78871EA414}"/>
              </a:ext>
            </a:extLst>
          </p:cNvPr>
          <p:cNvSpPr>
            <a:spLocks noGrp="1"/>
          </p:cNvSpPr>
          <p:nvPr>
            <p:ph type="body" idx="1"/>
          </p:nvPr>
        </p:nvSpPr>
        <p:spPr/>
        <p:txBody>
          <a:bodyPr>
            <a:normAutofit/>
          </a:bodyPr>
          <a:lstStyle/>
          <a:p>
            <a:endParaRPr lang="en-US" dirty="0"/>
          </a:p>
        </p:txBody>
      </p:sp>
      <p:sp>
        <p:nvSpPr>
          <p:cNvPr id="4" name="Slide Number Placeholder 3">
            <a:extLst>
              <a:ext uri="{FF2B5EF4-FFF2-40B4-BE49-F238E27FC236}">
                <a16:creationId xmlns:a16="http://schemas.microsoft.com/office/drawing/2014/main" id="{F0BB540A-43AD-08F0-FC75-6C5FF4FB1029}"/>
              </a:ext>
            </a:extLst>
          </p:cNvPr>
          <p:cNvSpPr>
            <a:spLocks noGrp="1"/>
          </p:cNvSpPr>
          <p:nvPr>
            <p:ph type="sldNum" sz="quarter" idx="10"/>
          </p:nvPr>
        </p:nvSpPr>
        <p:spPr/>
        <p:txBody>
          <a:bodyPr/>
          <a:lstStyle/>
          <a:p>
            <a:fld id="{5C622650-C043-45F1-BEA0-29F79E63E2A8}" type="slidenum">
              <a:rPr lang="en-US" smtClean="0"/>
              <a:pPr/>
              <a:t>3</a:t>
            </a:fld>
            <a:endParaRPr lang="en-US"/>
          </a:p>
        </p:txBody>
      </p:sp>
    </p:spTree>
    <p:extLst>
      <p:ext uri="{BB962C8B-B14F-4D97-AF65-F5344CB8AC3E}">
        <p14:creationId xmlns:p14="http://schemas.microsoft.com/office/powerpoint/2010/main" val="19517974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200250-484B-5251-C880-E3E86505DB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0B5E3A-8EBC-1E52-FEDF-523AA2D77023}"/>
              </a:ext>
            </a:extLst>
          </p:cNvPr>
          <p:cNvSpPr>
            <a:spLocks noGrp="1" noRot="1" noChangeAspect="1"/>
          </p:cNvSpPr>
          <p:nvPr>
            <p:ph type="sldImg"/>
          </p:nvPr>
        </p:nvSpPr>
        <p:spPr>
          <a:xfrm>
            <a:off x="1181100" y="696913"/>
            <a:ext cx="4648200" cy="3486150"/>
          </a:xfrm>
        </p:spPr>
      </p:sp>
      <p:sp>
        <p:nvSpPr>
          <p:cNvPr id="3" name="Notes Placeholder 2">
            <a:extLst>
              <a:ext uri="{FF2B5EF4-FFF2-40B4-BE49-F238E27FC236}">
                <a16:creationId xmlns:a16="http://schemas.microsoft.com/office/drawing/2014/main" id="{B824DA60-A1F1-ADB5-10E5-281ED31D0D60}"/>
              </a:ext>
            </a:extLst>
          </p:cNvPr>
          <p:cNvSpPr>
            <a:spLocks noGrp="1"/>
          </p:cNvSpPr>
          <p:nvPr>
            <p:ph type="body" idx="1"/>
          </p:nvPr>
        </p:nvSpPr>
        <p:spPr/>
        <p:txBody>
          <a:bodyPr>
            <a:normAutofit/>
          </a:bodyPr>
          <a:lstStyle/>
          <a:p>
            <a:endParaRPr lang="en-US" dirty="0"/>
          </a:p>
        </p:txBody>
      </p:sp>
      <p:sp>
        <p:nvSpPr>
          <p:cNvPr id="4" name="Slide Number Placeholder 3">
            <a:extLst>
              <a:ext uri="{FF2B5EF4-FFF2-40B4-BE49-F238E27FC236}">
                <a16:creationId xmlns:a16="http://schemas.microsoft.com/office/drawing/2014/main" id="{9D8D163A-2578-5DD4-C6DF-2545FAF798EF}"/>
              </a:ext>
            </a:extLst>
          </p:cNvPr>
          <p:cNvSpPr>
            <a:spLocks noGrp="1"/>
          </p:cNvSpPr>
          <p:nvPr>
            <p:ph type="sldNum" sz="quarter" idx="10"/>
          </p:nvPr>
        </p:nvSpPr>
        <p:spPr/>
        <p:txBody>
          <a:bodyPr/>
          <a:lstStyle/>
          <a:p>
            <a:fld id="{5C622650-C043-45F1-BEA0-29F79E63E2A8}" type="slidenum">
              <a:rPr lang="en-US" smtClean="0"/>
              <a:pPr/>
              <a:t>4</a:t>
            </a:fld>
            <a:endParaRPr lang="en-US"/>
          </a:p>
        </p:txBody>
      </p:sp>
    </p:spTree>
    <p:extLst>
      <p:ext uri="{BB962C8B-B14F-4D97-AF65-F5344CB8AC3E}">
        <p14:creationId xmlns:p14="http://schemas.microsoft.com/office/powerpoint/2010/main" val="8904708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09A33C-9FD3-B9EE-FB60-533D34E3B8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AC78FD-6609-14BD-B0B0-C3AC91D7926D}"/>
              </a:ext>
            </a:extLst>
          </p:cNvPr>
          <p:cNvSpPr>
            <a:spLocks noGrp="1" noRot="1" noChangeAspect="1"/>
          </p:cNvSpPr>
          <p:nvPr>
            <p:ph type="sldImg"/>
          </p:nvPr>
        </p:nvSpPr>
        <p:spPr>
          <a:xfrm>
            <a:off x="1181100" y="696913"/>
            <a:ext cx="4648200" cy="3486150"/>
          </a:xfrm>
        </p:spPr>
      </p:sp>
      <p:sp>
        <p:nvSpPr>
          <p:cNvPr id="3" name="Notes Placeholder 2">
            <a:extLst>
              <a:ext uri="{FF2B5EF4-FFF2-40B4-BE49-F238E27FC236}">
                <a16:creationId xmlns:a16="http://schemas.microsoft.com/office/drawing/2014/main" id="{10098412-11BF-833B-4FBF-4D18CB2FCE84}"/>
              </a:ext>
            </a:extLst>
          </p:cNvPr>
          <p:cNvSpPr>
            <a:spLocks noGrp="1"/>
          </p:cNvSpPr>
          <p:nvPr>
            <p:ph type="body" idx="1"/>
          </p:nvPr>
        </p:nvSpPr>
        <p:spPr/>
        <p:txBody>
          <a:bodyPr>
            <a:normAutofit/>
          </a:bodyPr>
          <a:lstStyle/>
          <a:p>
            <a:r>
              <a:rPr lang="en-US" dirty="0"/>
              <a:t>Dementia estimate based on Medicare and Medicaid beneficiary, claims and assessment data from CMS</a:t>
            </a:r>
          </a:p>
          <a:p>
            <a:endParaRPr lang="en-US" dirty="0"/>
          </a:p>
          <a:p>
            <a:r>
              <a:rPr lang="en-US" dirty="0"/>
              <a:t>Protective supervision is an IHSS service for people who, due to a mental impairment or mental illness, need to be observed 24 hours per day to protect them from injuries, hazards, or accidents. An IHSS provider may be paid to observe and monitor a disabled child or adult when the person can remain safely at home if 24-hour supervision is provided. </a:t>
            </a:r>
          </a:p>
          <a:p>
            <a:endParaRPr lang="en-US" dirty="0"/>
          </a:p>
          <a:p>
            <a:r>
              <a:rPr lang="en-US" dirty="0"/>
              <a:t>Do not have protective supervision or severely impaired data by age </a:t>
            </a:r>
          </a:p>
        </p:txBody>
      </p:sp>
      <p:sp>
        <p:nvSpPr>
          <p:cNvPr id="4" name="Slide Number Placeholder 3">
            <a:extLst>
              <a:ext uri="{FF2B5EF4-FFF2-40B4-BE49-F238E27FC236}">
                <a16:creationId xmlns:a16="http://schemas.microsoft.com/office/drawing/2014/main" id="{2A4EFECE-4E5A-1CE1-AD72-3C6DD990E17A}"/>
              </a:ext>
            </a:extLst>
          </p:cNvPr>
          <p:cNvSpPr>
            <a:spLocks noGrp="1"/>
          </p:cNvSpPr>
          <p:nvPr>
            <p:ph type="sldNum" sz="quarter" idx="10"/>
          </p:nvPr>
        </p:nvSpPr>
        <p:spPr/>
        <p:txBody>
          <a:bodyPr/>
          <a:lstStyle/>
          <a:p>
            <a:fld id="{5C622650-C043-45F1-BEA0-29F79E63E2A8}" type="slidenum">
              <a:rPr lang="en-US" smtClean="0"/>
              <a:pPr/>
              <a:t>5</a:t>
            </a:fld>
            <a:endParaRPr lang="en-US"/>
          </a:p>
        </p:txBody>
      </p:sp>
    </p:spTree>
    <p:extLst>
      <p:ext uri="{BB962C8B-B14F-4D97-AF65-F5344CB8AC3E}">
        <p14:creationId xmlns:p14="http://schemas.microsoft.com/office/powerpoint/2010/main" val="30157838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normAutofit/>
          </a:bodyPr>
          <a:lstStyle/>
          <a:p>
            <a:r>
              <a:rPr lang="en-US" dirty="0" err="1">
                <a:latin typeface="Cambria" panose="02040503050406030204" pitchFamily="18" charset="0"/>
              </a:rPr>
              <a:t>CalHPS</a:t>
            </a:r>
            <a:r>
              <a:rPr lang="en-US" dirty="0">
                <a:latin typeface="Cambria" panose="02040503050406030204" pitchFamily="18" charset="0"/>
              </a:rPr>
              <a:t>-David</a:t>
            </a:r>
            <a:endParaRPr lang="en-US" dirty="0"/>
          </a:p>
        </p:txBody>
      </p:sp>
      <p:sp>
        <p:nvSpPr>
          <p:cNvPr id="4" name="Slide Number Placeholder 3"/>
          <p:cNvSpPr>
            <a:spLocks noGrp="1"/>
          </p:cNvSpPr>
          <p:nvPr>
            <p:ph type="sldNum" sz="quarter" idx="10"/>
          </p:nvPr>
        </p:nvSpPr>
        <p:spPr/>
        <p:txBody>
          <a:bodyPr/>
          <a:lstStyle/>
          <a:p>
            <a:fld id="{5C622650-C043-45F1-BEA0-29F79E63E2A8}" type="slidenum">
              <a:rPr lang="en-US" smtClean="0"/>
              <a:pPr/>
              <a:t>6</a:t>
            </a:fld>
            <a:endParaRPr lang="en-US"/>
          </a:p>
        </p:txBody>
      </p:sp>
    </p:spTree>
    <p:extLst>
      <p:ext uri="{BB962C8B-B14F-4D97-AF65-F5344CB8AC3E}">
        <p14:creationId xmlns:p14="http://schemas.microsoft.com/office/powerpoint/2010/main" val="33282744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BDC7CD-C75E-6163-BB51-E8531FE2FF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511952-756B-92F2-B84D-F8A89F3F6EA0}"/>
              </a:ext>
            </a:extLst>
          </p:cNvPr>
          <p:cNvSpPr>
            <a:spLocks noGrp="1" noRot="1" noChangeAspect="1"/>
          </p:cNvSpPr>
          <p:nvPr>
            <p:ph type="sldImg"/>
          </p:nvPr>
        </p:nvSpPr>
        <p:spPr>
          <a:xfrm>
            <a:off x="1181100" y="696913"/>
            <a:ext cx="4648200" cy="3486150"/>
          </a:xfrm>
        </p:spPr>
      </p:sp>
      <p:sp>
        <p:nvSpPr>
          <p:cNvPr id="3" name="Notes Placeholder 2">
            <a:extLst>
              <a:ext uri="{FF2B5EF4-FFF2-40B4-BE49-F238E27FC236}">
                <a16:creationId xmlns:a16="http://schemas.microsoft.com/office/drawing/2014/main" id="{63545D8C-808A-072F-3DEA-46C38CF9D25A}"/>
              </a:ext>
            </a:extLst>
          </p:cNvPr>
          <p:cNvSpPr>
            <a:spLocks noGrp="1"/>
          </p:cNvSpPr>
          <p:nvPr>
            <p:ph type="body" idx="1"/>
          </p:nvPr>
        </p:nvSpPr>
        <p:spPr/>
        <p:txBody>
          <a:bodyPr>
            <a:normAutofit/>
          </a:bodyPr>
          <a:lstStyle/>
          <a:p>
            <a:r>
              <a:rPr lang="en-US" dirty="0" err="1">
                <a:latin typeface="Cambria" panose="02040503050406030204" pitchFamily="18" charset="0"/>
              </a:rPr>
              <a:t>CalHPS</a:t>
            </a:r>
            <a:r>
              <a:rPr lang="en-US" dirty="0">
                <a:latin typeface="Cambria" panose="02040503050406030204" pitchFamily="18" charset="0"/>
              </a:rPr>
              <a:t>-David</a:t>
            </a:r>
            <a:endParaRPr lang="en-US" dirty="0"/>
          </a:p>
        </p:txBody>
      </p:sp>
      <p:sp>
        <p:nvSpPr>
          <p:cNvPr id="4" name="Slide Number Placeholder 3">
            <a:extLst>
              <a:ext uri="{FF2B5EF4-FFF2-40B4-BE49-F238E27FC236}">
                <a16:creationId xmlns:a16="http://schemas.microsoft.com/office/drawing/2014/main" id="{88DFFDB0-1589-ACA6-9FC3-3B4391FB0A07}"/>
              </a:ext>
            </a:extLst>
          </p:cNvPr>
          <p:cNvSpPr>
            <a:spLocks noGrp="1"/>
          </p:cNvSpPr>
          <p:nvPr>
            <p:ph type="sldNum" sz="quarter" idx="10"/>
          </p:nvPr>
        </p:nvSpPr>
        <p:spPr/>
        <p:txBody>
          <a:bodyPr/>
          <a:lstStyle/>
          <a:p>
            <a:fld id="{5C622650-C043-45F1-BEA0-29F79E63E2A8}" type="slidenum">
              <a:rPr lang="en-US" smtClean="0"/>
              <a:pPr/>
              <a:t>7</a:t>
            </a:fld>
            <a:endParaRPr lang="en-US"/>
          </a:p>
        </p:txBody>
      </p:sp>
    </p:spTree>
    <p:extLst>
      <p:ext uri="{BB962C8B-B14F-4D97-AF65-F5344CB8AC3E}">
        <p14:creationId xmlns:p14="http://schemas.microsoft.com/office/powerpoint/2010/main" val="17379233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C622650-C043-45F1-BEA0-29F79E63E2A8}" type="slidenum">
              <a:rPr lang="en-US" smtClean="0"/>
              <a:pPr/>
              <a:t>8</a:t>
            </a:fld>
            <a:endParaRPr lang="en-US"/>
          </a:p>
        </p:txBody>
      </p:sp>
    </p:spTree>
    <p:extLst>
      <p:ext uri="{BB962C8B-B14F-4D97-AF65-F5344CB8AC3E}">
        <p14:creationId xmlns:p14="http://schemas.microsoft.com/office/powerpoint/2010/main" val="22145933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DA167FE-EB4B-4F18-8987-98DC3619C0D0}" type="datetime1">
              <a:rPr lang="en-US" smtClean="0"/>
              <a:pPr/>
              <a:t>2/21/2024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70007B-399A-4F33-BA2D-3B94742954E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EE98599-2F32-41D9-BC7F-D4D8BC048ABA}" type="datetime1">
              <a:rPr lang="en-US" smtClean="0"/>
              <a:pPr/>
              <a:t>2/21/2024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70007B-399A-4F33-BA2D-3B94742954E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6B97C66-4628-4AF7-97B4-55BA26245C31}" type="datetime1">
              <a:rPr lang="en-US" smtClean="0"/>
              <a:pPr/>
              <a:t>2/21/2024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70007B-399A-4F33-BA2D-3B94742954E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4118DF9-142F-4679-B284-108628129431}" type="datetime1">
              <a:rPr lang="en-US" smtClean="0"/>
              <a:pPr/>
              <a:t>2/21/2024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70007B-399A-4F33-BA2D-3B94742954E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5"/>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D5AE501-FB77-4F10-8561-EF709C94C8DB}" type="datetime1">
              <a:rPr lang="en-US" smtClean="0"/>
              <a:pPr/>
              <a:t>2/21/2024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70007B-399A-4F33-BA2D-3B94742954E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D567F6C-4829-482A-92A4-FE3AE2C59E47}" type="datetime1">
              <a:rPr lang="en-US" smtClean="0"/>
              <a:pPr/>
              <a:t>2/21/2024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70007B-399A-4F33-BA2D-3B94742954E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2"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2"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7E5B334-B317-4A6C-BEC8-66C3CCA8B3F5}" type="datetime1">
              <a:rPr lang="en-US" smtClean="0"/>
              <a:pPr/>
              <a:t>2/21/2024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370007B-399A-4F33-BA2D-3B94742954E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9DD0E1E-6D4B-4374-A57C-1239B410E42C}" type="datetime1">
              <a:rPr lang="en-US" smtClean="0"/>
              <a:pPr/>
              <a:t>2/21/2024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370007B-399A-4F33-BA2D-3B94742954E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8A946D-5474-42BC-B403-F12071DE5DB3}" type="datetime1">
              <a:rPr lang="en-US" smtClean="0"/>
              <a:pPr/>
              <a:t>2/21/2024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370007B-399A-4F33-BA2D-3B94742954E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1" y="273052"/>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129AEF3-F051-4E75-B728-8479F4BD4538}" type="datetime1">
              <a:rPr lang="en-US" smtClean="0"/>
              <a:pPr/>
              <a:t>2/21/2024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70007B-399A-4F33-BA2D-3B94742954E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62F0853-EE1B-4FF1-A2F7-1A84E3BB83DC}" type="datetime1">
              <a:rPr lang="en-US" smtClean="0"/>
              <a:pPr/>
              <a:t>2/21/2024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70007B-399A-4F33-BA2D-3B94742954E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800FED-432E-428B-93BF-73C9520746EA}" type="datetime1">
              <a:rPr lang="en-US" smtClean="0"/>
              <a:pPr/>
              <a:t>2/21/2024</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70007B-399A-4F33-BA2D-3B94742954E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png"/><Relationship Id="rId7" Type="http://schemas.openxmlformats.org/officeDocument/2006/relationships/diagramColors" Target="../diagrams/colors1.xml"/><Relationship Id="rId2" Type="http://schemas.openxmlformats.org/officeDocument/2006/relationships/notesSlide" Target="../notesSlides/notesSlide7.xml"/><Relationship Id="rId1" Type="http://schemas.openxmlformats.org/officeDocument/2006/relationships/slideLayout" Target="../slideLayouts/slideLayout6.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duotone>
              <a:schemeClr val="accent1">
                <a:shade val="45000"/>
                <a:satMod val="135000"/>
              </a:schemeClr>
              <a:prstClr val="white"/>
            </a:duotone>
          </a:blip>
          <a:srcRect l="9846" r="18125" b="28105"/>
          <a:stretch>
            <a:fillRect/>
          </a:stretch>
        </p:blipFill>
        <p:spPr bwMode="auto">
          <a:xfrm>
            <a:off x="6629400" y="4716318"/>
            <a:ext cx="2514602" cy="2141681"/>
          </a:xfrm>
          <a:prstGeom prst="rect">
            <a:avLst/>
          </a:prstGeom>
          <a:noFill/>
          <a:ln w="9525">
            <a:noFill/>
            <a:miter lim="800000"/>
            <a:headEnd/>
            <a:tailEnd/>
          </a:ln>
        </p:spPr>
      </p:pic>
      <p:sp>
        <p:nvSpPr>
          <p:cNvPr id="7" name="TextBox 6"/>
          <p:cNvSpPr txBox="1"/>
          <p:nvPr/>
        </p:nvSpPr>
        <p:spPr>
          <a:xfrm>
            <a:off x="685800" y="685803"/>
            <a:ext cx="7848600" cy="4985980"/>
          </a:xfrm>
          <a:prstGeom prst="rect">
            <a:avLst/>
          </a:prstGeom>
          <a:noFill/>
        </p:spPr>
        <p:txBody>
          <a:bodyPr wrap="square" rtlCol="0">
            <a:spAutoFit/>
          </a:bodyPr>
          <a:lstStyle/>
          <a:p>
            <a:pPr>
              <a:spcAft>
                <a:spcPts val="600"/>
              </a:spcAft>
            </a:pPr>
            <a:r>
              <a:rPr lang="en-US" sz="3600" b="1" dirty="0">
                <a:latin typeface="Cambria" pitchFamily="18" charset="0"/>
              </a:rPr>
              <a:t>Statewide Learning Collaborative to Support Integration of CalAIM and Community Based Dementia Programs </a:t>
            </a:r>
          </a:p>
          <a:p>
            <a:pPr algn="ctr"/>
            <a:r>
              <a:rPr lang="en-US" sz="4200" b="1" i="1" dirty="0">
                <a:latin typeface="Cambria" pitchFamily="18" charset="0"/>
              </a:rPr>
              <a:t>Dementia Workgroup</a:t>
            </a:r>
          </a:p>
          <a:p>
            <a:endParaRPr lang="en-US" sz="4200" b="1" dirty="0">
              <a:solidFill>
                <a:schemeClr val="tx2"/>
              </a:solidFill>
              <a:latin typeface="Cambria" pitchFamily="18" charset="0"/>
            </a:endParaRPr>
          </a:p>
          <a:p>
            <a:r>
              <a:rPr lang="en-US" sz="3500" dirty="0">
                <a:latin typeface="Cambria" pitchFamily="18" charset="0"/>
              </a:rPr>
              <a:t>February 22, 2024</a:t>
            </a:r>
            <a:endParaRPr lang="en-US" sz="3000" b="1" dirty="0">
              <a:solidFill>
                <a:schemeClr val="tx2">
                  <a:lumMod val="75000"/>
                </a:schemeClr>
              </a:solidFill>
              <a:latin typeface="Cambria" pitchFamily="18" charset="0"/>
            </a:endParaRPr>
          </a:p>
          <a:p>
            <a:endParaRPr lang="en-US" sz="3000" b="1" dirty="0">
              <a:solidFill>
                <a:schemeClr val="tx2">
                  <a:lumMod val="75000"/>
                </a:schemeClr>
              </a:solidFill>
              <a:latin typeface="Cambria" pitchFamily="18" charset="0"/>
            </a:endParaRPr>
          </a:p>
          <a:p>
            <a:r>
              <a:rPr lang="en-US" sz="2000" b="1" dirty="0">
                <a:solidFill>
                  <a:schemeClr val="tx2">
                    <a:lumMod val="75000"/>
                  </a:schemeClr>
                </a:solidFill>
                <a:latin typeface="Cambria" pitchFamily="18" charset="0"/>
              </a:rPr>
              <a:t>California Health Policy Strategies, LLC</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7"/>
          <p:cNvSpPr/>
          <p:nvPr/>
        </p:nvSpPr>
        <p:spPr>
          <a:xfrm>
            <a:off x="6974005" y="0"/>
            <a:ext cx="2169995" cy="1752600"/>
          </a:xfrm>
          <a:custGeom>
            <a:avLst/>
            <a:gdLst>
              <a:gd name="connsiteX0" fmla="*/ 109182 w 2169994"/>
              <a:gd name="connsiteY0" fmla="*/ 95535 h 1733266"/>
              <a:gd name="connsiteX1" fmla="*/ 2142698 w 2169994"/>
              <a:gd name="connsiteY1" fmla="*/ 1733266 h 1733266"/>
              <a:gd name="connsiteX2" fmla="*/ 2169994 w 2169994"/>
              <a:gd name="connsiteY2" fmla="*/ 0 h 1733266"/>
              <a:gd name="connsiteX3" fmla="*/ 0 w 2169994"/>
              <a:gd name="connsiteY3" fmla="*/ 0 h 1733266"/>
              <a:gd name="connsiteX4" fmla="*/ 109182 w 2169994"/>
              <a:gd name="connsiteY4" fmla="*/ 95535 h 1733266"/>
              <a:gd name="connsiteX0" fmla="*/ 109182 w 2169994"/>
              <a:gd name="connsiteY0" fmla="*/ 95535 h 1752600"/>
              <a:gd name="connsiteX1" fmla="*/ 2169994 w 2169994"/>
              <a:gd name="connsiteY1" fmla="*/ 1752600 h 1752600"/>
              <a:gd name="connsiteX2" fmla="*/ 2169994 w 2169994"/>
              <a:gd name="connsiteY2" fmla="*/ 0 h 1752600"/>
              <a:gd name="connsiteX3" fmla="*/ 0 w 2169994"/>
              <a:gd name="connsiteY3" fmla="*/ 0 h 1752600"/>
              <a:gd name="connsiteX4" fmla="*/ 109182 w 2169994"/>
              <a:gd name="connsiteY4" fmla="*/ 95535 h 1752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9994" h="1752600">
                <a:moveTo>
                  <a:pt x="109182" y="95535"/>
                </a:moveTo>
                <a:lnTo>
                  <a:pt x="2169994" y="1752600"/>
                </a:lnTo>
                <a:lnTo>
                  <a:pt x="2169994" y="0"/>
                </a:lnTo>
                <a:lnTo>
                  <a:pt x="0" y="0"/>
                </a:lnTo>
                <a:lnTo>
                  <a:pt x="109182" y="95535"/>
                </a:lnTo>
                <a:close/>
              </a:path>
            </a:pathLst>
          </a:cu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3" cstate="print"/>
          <a:srcRect l="9846"/>
          <a:stretch>
            <a:fillRect/>
          </a:stretch>
        </p:blipFill>
        <p:spPr bwMode="auto">
          <a:xfrm>
            <a:off x="304802" y="5334002"/>
            <a:ext cx="1178761" cy="1115663"/>
          </a:xfrm>
          <a:prstGeom prst="rect">
            <a:avLst/>
          </a:prstGeom>
          <a:noFill/>
          <a:ln w="9525">
            <a:noFill/>
            <a:miter lim="800000"/>
            <a:headEnd/>
            <a:tailEnd/>
          </a:ln>
        </p:spPr>
      </p:pic>
      <p:sp>
        <p:nvSpPr>
          <p:cNvPr id="5" name="TextBox 4"/>
          <p:cNvSpPr txBox="1"/>
          <p:nvPr/>
        </p:nvSpPr>
        <p:spPr>
          <a:xfrm>
            <a:off x="1524000" y="6000690"/>
            <a:ext cx="6705600" cy="400110"/>
          </a:xfrm>
          <a:prstGeom prst="rect">
            <a:avLst/>
          </a:prstGeom>
          <a:noFill/>
        </p:spPr>
        <p:txBody>
          <a:bodyPr wrap="square" rtlCol="0">
            <a:spAutoFit/>
          </a:bodyPr>
          <a:lstStyle/>
          <a:p>
            <a:r>
              <a:rPr lang="en-US" sz="2000" b="1" dirty="0">
                <a:latin typeface="Cambria" pitchFamily="18" charset="0"/>
              </a:rPr>
              <a:t>Cal</a:t>
            </a:r>
            <a:r>
              <a:rPr lang="en-US" sz="2000" b="1" dirty="0">
                <a:solidFill>
                  <a:schemeClr val="tx2">
                    <a:lumMod val="75000"/>
                  </a:schemeClr>
                </a:solidFill>
                <a:latin typeface="Cambria" pitchFamily="18" charset="0"/>
              </a:rPr>
              <a:t>ifornia</a:t>
            </a:r>
            <a:r>
              <a:rPr lang="en-US" sz="2000" b="1" dirty="0">
                <a:latin typeface="Cambria" pitchFamily="18" charset="0"/>
              </a:rPr>
              <a:t> H</a:t>
            </a:r>
            <a:r>
              <a:rPr lang="en-US" sz="2000" b="1" dirty="0">
                <a:solidFill>
                  <a:schemeClr val="tx2">
                    <a:lumMod val="75000"/>
                  </a:schemeClr>
                </a:solidFill>
                <a:latin typeface="Cambria" pitchFamily="18" charset="0"/>
              </a:rPr>
              <a:t>ealth</a:t>
            </a:r>
            <a:r>
              <a:rPr lang="en-US" sz="2000" b="1" dirty="0">
                <a:latin typeface="Cambria" pitchFamily="18" charset="0"/>
              </a:rPr>
              <a:t> P</a:t>
            </a:r>
            <a:r>
              <a:rPr lang="en-US" sz="2000" b="1" dirty="0">
                <a:solidFill>
                  <a:schemeClr val="tx2">
                    <a:lumMod val="75000"/>
                  </a:schemeClr>
                </a:solidFill>
                <a:latin typeface="Cambria" pitchFamily="18" charset="0"/>
              </a:rPr>
              <a:t>olicy</a:t>
            </a:r>
            <a:r>
              <a:rPr lang="en-US" sz="2000" b="1" dirty="0">
                <a:latin typeface="Cambria" pitchFamily="18" charset="0"/>
              </a:rPr>
              <a:t> S</a:t>
            </a:r>
            <a:r>
              <a:rPr lang="en-US" sz="2000" b="1" dirty="0">
                <a:solidFill>
                  <a:schemeClr val="tx2">
                    <a:lumMod val="75000"/>
                  </a:schemeClr>
                </a:solidFill>
                <a:latin typeface="Cambria" pitchFamily="18" charset="0"/>
              </a:rPr>
              <a:t>trategies, LLC</a:t>
            </a:r>
          </a:p>
        </p:txBody>
      </p:sp>
      <p:sp>
        <p:nvSpPr>
          <p:cNvPr id="6" name="Flowchart: Decision 5"/>
          <p:cNvSpPr/>
          <p:nvPr/>
        </p:nvSpPr>
        <p:spPr>
          <a:xfrm>
            <a:off x="1600200" y="6355083"/>
            <a:ext cx="7086600" cy="45719"/>
          </a:xfrm>
          <a:prstGeom prst="flowChartDecision">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7848600" y="0"/>
            <a:ext cx="1295400" cy="1066800"/>
          </a:xfrm>
          <a:custGeom>
            <a:avLst/>
            <a:gdLst>
              <a:gd name="connsiteX0" fmla="*/ 109182 w 2169994"/>
              <a:gd name="connsiteY0" fmla="*/ 95535 h 1733266"/>
              <a:gd name="connsiteX1" fmla="*/ 2142698 w 2169994"/>
              <a:gd name="connsiteY1" fmla="*/ 1733266 h 1733266"/>
              <a:gd name="connsiteX2" fmla="*/ 2169994 w 2169994"/>
              <a:gd name="connsiteY2" fmla="*/ 0 h 1733266"/>
              <a:gd name="connsiteX3" fmla="*/ 0 w 2169994"/>
              <a:gd name="connsiteY3" fmla="*/ 0 h 1733266"/>
              <a:gd name="connsiteX4" fmla="*/ 109182 w 2169994"/>
              <a:gd name="connsiteY4" fmla="*/ 95535 h 1733266"/>
              <a:gd name="connsiteX0" fmla="*/ 109182 w 2169994"/>
              <a:gd name="connsiteY0" fmla="*/ 95535 h 1752600"/>
              <a:gd name="connsiteX1" fmla="*/ 2169994 w 2169994"/>
              <a:gd name="connsiteY1" fmla="*/ 1752600 h 1752600"/>
              <a:gd name="connsiteX2" fmla="*/ 2169994 w 2169994"/>
              <a:gd name="connsiteY2" fmla="*/ 0 h 1752600"/>
              <a:gd name="connsiteX3" fmla="*/ 0 w 2169994"/>
              <a:gd name="connsiteY3" fmla="*/ 0 h 1752600"/>
              <a:gd name="connsiteX4" fmla="*/ 109182 w 2169994"/>
              <a:gd name="connsiteY4" fmla="*/ 95535 h 1752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9994" h="1752600">
                <a:moveTo>
                  <a:pt x="109182" y="95535"/>
                </a:moveTo>
                <a:lnTo>
                  <a:pt x="2169994" y="1752600"/>
                </a:lnTo>
                <a:lnTo>
                  <a:pt x="2169994" y="0"/>
                </a:lnTo>
                <a:lnTo>
                  <a:pt x="0" y="0"/>
                </a:lnTo>
                <a:lnTo>
                  <a:pt x="109182" y="95535"/>
                </a:lnTo>
                <a:close/>
              </a:path>
            </a:pathLst>
          </a:cu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570837" y="464674"/>
            <a:ext cx="7924800" cy="1015663"/>
          </a:xfrm>
          <a:prstGeom prst="rect">
            <a:avLst/>
          </a:prstGeom>
          <a:noFill/>
        </p:spPr>
        <p:txBody>
          <a:bodyPr wrap="square" rtlCol="0">
            <a:spAutoFit/>
          </a:bodyPr>
          <a:lstStyle/>
          <a:p>
            <a:endParaRPr lang="en-US" sz="3000" dirty="0">
              <a:latin typeface="Cambria" pitchFamily="18" charset="0"/>
            </a:endParaRPr>
          </a:p>
          <a:p>
            <a:endParaRPr lang="en-US" sz="3000" dirty="0">
              <a:latin typeface="Cambria" pitchFamily="18" charset="0"/>
            </a:endParaRPr>
          </a:p>
        </p:txBody>
      </p:sp>
      <p:sp>
        <p:nvSpPr>
          <p:cNvPr id="2" name="Title 1"/>
          <p:cNvSpPr>
            <a:spLocks noGrp="1"/>
          </p:cNvSpPr>
          <p:nvPr>
            <p:ph type="title"/>
          </p:nvPr>
        </p:nvSpPr>
        <p:spPr>
          <a:xfrm>
            <a:off x="591047" y="495352"/>
            <a:ext cx="7239000" cy="516577"/>
          </a:xfrm>
        </p:spPr>
        <p:txBody>
          <a:bodyPr>
            <a:noAutofit/>
          </a:bodyPr>
          <a:lstStyle/>
          <a:p>
            <a:r>
              <a:rPr lang="en-US" sz="3600" b="1" dirty="0">
                <a:latin typeface="Cambria" pitchFamily="18" charset="0"/>
              </a:rPr>
              <a:t>Agenda</a:t>
            </a:r>
          </a:p>
        </p:txBody>
      </p:sp>
      <p:sp>
        <p:nvSpPr>
          <p:cNvPr id="13" name="Slide Number Placeholder 12"/>
          <p:cNvSpPr>
            <a:spLocks noGrp="1"/>
          </p:cNvSpPr>
          <p:nvPr>
            <p:ph type="sldNum" sz="quarter" idx="12"/>
          </p:nvPr>
        </p:nvSpPr>
        <p:spPr/>
        <p:txBody>
          <a:bodyPr/>
          <a:lstStyle/>
          <a:p>
            <a:fld id="{A370007B-399A-4F33-BA2D-3B94742954EE}" type="slidenum">
              <a:rPr lang="en-US" smtClean="0"/>
              <a:pPr/>
              <a:t>1</a:t>
            </a:fld>
            <a:endParaRPr lang="en-US" dirty="0"/>
          </a:p>
        </p:txBody>
      </p:sp>
      <p:sp>
        <p:nvSpPr>
          <p:cNvPr id="11" name="Content Placeholder 10">
            <a:extLst>
              <a:ext uri="{FF2B5EF4-FFF2-40B4-BE49-F238E27FC236}">
                <a16:creationId xmlns:a16="http://schemas.microsoft.com/office/drawing/2014/main" id="{6F1BAD8F-000B-BEE7-E417-2394498F2B8C}"/>
              </a:ext>
            </a:extLst>
          </p:cNvPr>
          <p:cNvSpPr>
            <a:spLocks noGrp="1"/>
          </p:cNvSpPr>
          <p:nvPr>
            <p:ph idx="1"/>
          </p:nvPr>
        </p:nvSpPr>
        <p:spPr>
          <a:xfrm>
            <a:off x="468923" y="1423250"/>
            <a:ext cx="8229600" cy="3986950"/>
          </a:xfrm>
        </p:spPr>
        <p:txBody>
          <a:bodyPr anchor="t">
            <a:normAutofit/>
          </a:bodyPr>
          <a:lstStyle/>
          <a:p>
            <a:pPr marL="342900" marR="0" lvl="0" indent="-342900">
              <a:spcBef>
                <a:spcPts val="0"/>
              </a:spcBef>
              <a:spcAft>
                <a:spcPts val="600"/>
              </a:spcAft>
              <a:buFont typeface="Symbol" panose="05050102010706020507" pitchFamily="18" charset="2"/>
              <a:buChar char=""/>
            </a:pPr>
            <a:r>
              <a:rPr lang="en-US" sz="2800" dirty="0">
                <a:effectLst/>
                <a:latin typeface="Cambria" panose="02040503050406030204" pitchFamily="18" charset="0"/>
                <a:ea typeface="Cambria" panose="02040503050406030204" pitchFamily="18" charset="0"/>
                <a:cs typeface="Cambria" panose="02040503050406030204" pitchFamily="18" charset="0"/>
              </a:rPr>
              <a:t>In-Home Support Services (IHSS) Overview</a:t>
            </a:r>
          </a:p>
          <a:p>
            <a:pPr marL="342900" marR="0" lvl="0" indent="-342900">
              <a:spcBef>
                <a:spcPts val="0"/>
              </a:spcBef>
              <a:spcAft>
                <a:spcPts val="600"/>
              </a:spcAft>
              <a:buFont typeface="Symbol" panose="05050102010706020507" pitchFamily="18" charset="2"/>
              <a:buChar char=""/>
            </a:pPr>
            <a:r>
              <a:rPr lang="en-US" sz="2800" dirty="0">
                <a:latin typeface="Cambria" panose="02040503050406030204" pitchFamily="18" charset="0"/>
                <a:ea typeface="Cambria" panose="02040503050406030204" pitchFamily="18" charset="0"/>
              </a:rPr>
              <a:t>Discussion </a:t>
            </a:r>
            <a:endParaRPr lang="en-US" sz="2800" dirty="0">
              <a:effectLst/>
              <a:latin typeface="Cambria" panose="02040503050406030204" pitchFamily="18" charset="0"/>
              <a:ea typeface="Cambria" panose="02040503050406030204" pitchFamily="18" charset="0"/>
            </a:endParaRPr>
          </a:p>
          <a:p>
            <a:pPr marL="342900" marR="0" lvl="0" indent="-342900">
              <a:lnSpc>
                <a:spcPct val="115000"/>
              </a:lnSpc>
              <a:spcBef>
                <a:spcPts val="0"/>
              </a:spcBef>
              <a:spcAft>
                <a:spcPts val="600"/>
              </a:spcAft>
              <a:buFont typeface="Symbol" panose="05050102010706020507" pitchFamily="18" charset="2"/>
              <a:buChar char=""/>
            </a:pPr>
            <a:r>
              <a:rPr lang="en-US" sz="2800" dirty="0">
                <a:effectLst/>
                <a:latin typeface="Cambria" panose="02040503050406030204" pitchFamily="18" charset="0"/>
                <a:ea typeface="Cambria" panose="02040503050406030204" pitchFamily="18" charset="0"/>
                <a:cs typeface="Cambria" panose="02040503050406030204" pitchFamily="18" charset="0"/>
              </a:rPr>
              <a:t>Next Steps</a:t>
            </a:r>
            <a:endParaRPr lang="en-US" sz="2800" dirty="0">
              <a:effectLst/>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9317511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7"/>
          <p:cNvSpPr/>
          <p:nvPr/>
        </p:nvSpPr>
        <p:spPr>
          <a:xfrm>
            <a:off x="6974005" y="0"/>
            <a:ext cx="2169995" cy="1752600"/>
          </a:xfrm>
          <a:custGeom>
            <a:avLst/>
            <a:gdLst>
              <a:gd name="connsiteX0" fmla="*/ 109182 w 2169994"/>
              <a:gd name="connsiteY0" fmla="*/ 95535 h 1733266"/>
              <a:gd name="connsiteX1" fmla="*/ 2142698 w 2169994"/>
              <a:gd name="connsiteY1" fmla="*/ 1733266 h 1733266"/>
              <a:gd name="connsiteX2" fmla="*/ 2169994 w 2169994"/>
              <a:gd name="connsiteY2" fmla="*/ 0 h 1733266"/>
              <a:gd name="connsiteX3" fmla="*/ 0 w 2169994"/>
              <a:gd name="connsiteY3" fmla="*/ 0 h 1733266"/>
              <a:gd name="connsiteX4" fmla="*/ 109182 w 2169994"/>
              <a:gd name="connsiteY4" fmla="*/ 95535 h 1733266"/>
              <a:gd name="connsiteX0" fmla="*/ 109182 w 2169994"/>
              <a:gd name="connsiteY0" fmla="*/ 95535 h 1752600"/>
              <a:gd name="connsiteX1" fmla="*/ 2169994 w 2169994"/>
              <a:gd name="connsiteY1" fmla="*/ 1752600 h 1752600"/>
              <a:gd name="connsiteX2" fmla="*/ 2169994 w 2169994"/>
              <a:gd name="connsiteY2" fmla="*/ 0 h 1752600"/>
              <a:gd name="connsiteX3" fmla="*/ 0 w 2169994"/>
              <a:gd name="connsiteY3" fmla="*/ 0 h 1752600"/>
              <a:gd name="connsiteX4" fmla="*/ 109182 w 2169994"/>
              <a:gd name="connsiteY4" fmla="*/ 95535 h 1752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9994" h="1752600">
                <a:moveTo>
                  <a:pt x="109182" y="95535"/>
                </a:moveTo>
                <a:lnTo>
                  <a:pt x="2169994" y="1752600"/>
                </a:lnTo>
                <a:lnTo>
                  <a:pt x="2169994" y="0"/>
                </a:lnTo>
                <a:lnTo>
                  <a:pt x="0" y="0"/>
                </a:lnTo>
                <a:lnTo>
                  <a:pt x="109182" y="95535"/>
                </a:lnTo>
                <a:close/>
              </a:path>
            </a:pathLst>
          </a:cu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3" cstate="print"/>
          <a:srcRect l="9846"/>
          <a:stretch>
            <a:fillRect/>
          </a:stretch>
        </p:blipFill>
        <p:spPr bwMode="auto">
          <a:xfrm>
            <a:off x="304802" y="5334002"/>
            <a:ext cx="1178761" cy="1115663"/>
          </a:xfrm>
          <a:prstGeom prst="rect">
            <a:avLst/>
          </a:prstGeom>
          <a:noFill/>
          <a:ln w="9525">
            <a:noFill/>
            <a:miter lim="800000"/>
            <a:headEnd/>
            <a:tailEnd/>
          </a:ln>
        </p:spPr>
      </p:pic>
      <p:sp>
        <p:nvSpPr>
          <p:cNvPr id="5" name="TextBox 4"/>
          <p:cNvSpPr txBox="1"/>
          <p:nvPr/>
        </p:nvSpPr>
        <p:spPr>
          <a:xfrm>
            <a:off x="1524000" y="6000690"/>
            <a:ext cx="6705600" cy="400110"/>
          </a:xfrm>
          <a:prstGeom prst="rect">
            <a:avLst/>
          </a:prstGeom>
          <a:noFill/>
        </p:spPr>
        <p:txBody>
          <a:bodyPr wrap="square" rtlCol="0">
            <a:spAutoFit/>
          </a:bodyPr>
          <a:lstStyle/>
          <a:p>
            <a:r>
              <a:rPr lang="en-US" sz="2000" b="1" dirty="0">
                <a:latin typeface="Cambria" pitchFamily="18" charset="0"/>
              </a:rPr>
              <a:t>Cal</a:t>
            </a:r>
            <a:r>
              <a:rPr lang="en-US" sz="2000" b="1" dirty="0">
                <a:solidFill>
                  <a:schemeClr val="tx2">
                    <a:lumMod val="75000"/>
                  </a:schemeClr>
                </a:solidFill>
                <a:latin typeface="Cambria" pitchFamily="18" charset="0"/>
              </a:rPr>
              <a:t>ifornia</a:t>
            </a:r>
            <a:r>
              <a:rPr lang="en-US" sz="2000" b="1" dirty="0">
                <a:latin typeface="Cambria" pitchFamily="18" charset="0"/>
              </a:rPr>
              <a:t> H</a:t>
            </a:r>
            <a:r>
              <a:rPr lang="en-US" sz="2000" b="1" dirty="0">
                <a:solidFill>
                  <a:schemeClr val="tx2">
                    <a:lumMod val="75000"/>
                  </a:schemeClr>
                </a:solidFill>
                <a:latin typeface="Cambria" pitchFamily="18" charset="0"/>
              </a:rPr>
              <a:t>ealth</a:t>
            </a:r>
            <a:r>
              <a:rPr lang="en-US" sz="2000" b="1" dirty="0">
                <a:latin typeface="Cambria" pitchFamily="18" charset="0"/>
              </a:rPr>
              <a:t> P</a:t>
            </a:r>
            <a:r>
              <a:rPr lang="en-US" sz="2000" b="1" dirty="0">
                <a:solidFill>
                  <a:schemeClr val="tx2">
                    <a:lumMod val="75000"/>
                  </a:schemeClr>
                </a:solidFill>
                <a:latin typeface="Cambria" pitchFamily="18" charset="0"/>
              </a:rPr>
              <a:t>olicy</a:t>
            </a:r>
            <a:r>
              <a:rPr lang="en-US" sz="2000" b="1" dirty="0">
                <a:latin typeface="Cambria" pitchFamily="18" charset="0"/>
              </a:rPr>
              <a:t> S</a:t>
            </a:r>
            <a:r>
              <a:rPr lang="en-US" sz="2000" b="1" dirty="0">
                <a:solidFill>
                  <a:schemeClr val="tx2">
                    <a:lumMod val="75000"/>
                  </a:schemeClr>
                </a:solidFill>
                <a:latin typeface="Cambria" pitchFamily="18" charset="0"/>
              </a:rPr>
              <a:t>trategies, LLC</a:t>
            </a:r>
          </a:p>
        </p:txBody>
      </p:sp>
      <p:sp>
        <p:nvSpPr>
          <p:cNvPr id="6" name="Flowchart: Decision 5"/>
          <p:cNvSpPr/>
          <p:nvPr/>
        </p:nvSpPr>
        <p:spPr>
          <a:xfrm>
            <a:off x="1600200" y="6355083"/>
            <a:ext cx="7086600" cy="45719"/>
          </a:xfrm>
          <a:prstGeom prst="flowChartDecision">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7848600" y="0"/>
            <a:ext cx="1295400" cy="1066800"/>
          </a:xfrm>
          <a:custGeom>
            <a:avLst/>
            <a:gdLst>
              <a:gd name="connsiteX0" fmla="*/ 109182 w 2169994"/>
              <a:gd name="connsiteY0" fmla="*/ 95535 h 1733266"/>
              <a:gd name="connsiteX1" fmla="*/ 2142698 w 2169994"/>
              <a:gd name="connsiteY1" fmla="*/ 1733266 h 1733266"/>
              <a:gd name="connsiteX2" fmla="*/ 2169994 w 2169994"/>
              <a:gd name="connsiteY2" fmla="*/ 0 h 1733266"/>
              <a:gd name="connsiteX3" fmla="*/ 0 w 2169994"/>
              <a:gd name="connsiteY3" fmla="*/ 0 h 1733266"/>
              <a:gd name="connsiteX4" fmla="*/ 109182 w 2169994"/>
              <a:gd name="connsiteY4" fmla="*/ 95535 h 1733266"/>
              <a:gd name="connsiteX0" fmla="*/ 109182 w 2169994"/>
              <a:gd name="connsiteY0" fmla="*/ 95535 h 1752600"/>
              <a:gd name="connsiteX1" fmla="*/ 2169994 w 2169994"/>
              <a:gd name="connsiteY1" fmla="*/ 1752600 h 1752600"/>
              <a:gd name="connsiteX2" fmla="*/ 2169994 w 2169994"/>
              <a:gd name="connsiteY2" fmla="*/ 0 h 1752600"/>
              <a:gd name="connsiteX3" fmla="*/ 0 w 2169994"/>
              <a:gd name="connsiteY3" fmla="*/ 0 h 1752600"/>
              <a:gd name="connsiteX4" fmla="*/ 109182 w 2169994"/>
              <a:gd name="connsiteY4" fmla="*/ 95535 h 1752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9994" h="1752600">
                <a:moveTo>
                  <a:pt x="109182" y="95535"/>
                </a:moveTo>
                <a:lnTo>
                  <a:pt x="2169994" y="1752600"/>
                </a:lnTo>
                <a:lnTo>
                  <a:pt x="2169994" y="0"/>
                </a:lnTo>
                <a:lnTo>
                  <a:pt x="0" y="0"/>
                </a:lnTo>
                <a:lnTo>
                  <a:pt x="109182" y="95535"/>
                </a:lnTo>
                <a:close/>
              </a:path>
            </a:pathLst>
          </a:cu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591047" y="457198"/>
            <a:ext cx="7924800" cy="1015663"/>
          </a:xfrm>
          <a:prstGeom prst="rect">
            <a:avLst/>
          </a:prstGeom>
          <a:noFill/>
        </p:spPr>
        <p:txBody>
          <a:bodyPr wrap="square" rtlCol="0">
            <a:spAutoFit/>
          </a:bodyPr>
          <a:lstStyle/>
          <a:p>
            <a:endParaRPr lang="en-US" sz="3000" dirty="0">
              <a:latin typeface="Cambria" pitchFamily="18" charset="0"/>
            </a:endParaRPr>
          </a:p>
          <a:p>
            <a:endParaRPr lang="en-US" sz="3000" dirty="0">
              <a:latin typeface="Cambria" pitchFamily="18" charset="0"/>
            </a:endParaRPr>
          </a:p>
        </p:txBody>
      </p:sp>
      <p:sp>
        <p:nvSpPr>
          <p:cNvPr id="2" name="Title 1"/>
          <p:cNvSpPr>
            <a:spLocks noGrp="1"/>
          </p:cNvSpPr>
          <p:nvPr>
            <p:ph type="title"/>
          </p:nvPr>
        </p:nvSpPr>
        <p:spPr/>
        <p:txBody>
          <a:bodyPr>
            <a:noAutofit/>
          </a:bodyPr>
          <a:lstStyle/>
          <a:p>
            <a:r>
              <a:rPr lang="en-US" sz="3600" b="1" dirty="0">
                <a:latin typeface="Cambria" pitchFamily="18" charset="0"/>
              </a:rPr>
              <a:t>Context</a:t>
            </a:r>
          </a:p>
        </p:txBody>
      </p:sp>
      <p:sp>
        <p:nvSpPr>
          <p:cNvPr id="3" name="Content Placeholder 2">
            <a:extLst>
              <a:ext uri="{FF2B5EF4-FFF2-40B4-BE49-F238E27FC236}">
                <a16:creationId xmlns:a16="http://schemas.microsoft.com/office/drawing/2014/main" id="{C1967A15-9140-92E9-8EE6-82E2136EE398}"/>
              </a:ext>
            </a:extLst>
          </p:cNvPr>
          <p:cNvSpPr>
            <a:spLocks noGrp="1"/>
          </p:cNvSpPr>
          <p:nvPr>
            <p:ph idx="1"/>
          </p:nvPr>
        </p:nvSpPr>
        <p:spPr>
          <a:xfrm>
            <a:off x="457200" y="1600203"/>
            <a:ext cx="8229600" cy="3733800"/>
          </a:xfrm>
        </p:spPr>
        <p:txBody>
          <a:bodyPr>
            <a:normAutofit fontScale="92500" lnSpcReduction="10000"/>
          </a:bodyPr>
          <a:lstStyle/>
          <a:p>
            <a:r>
              <a:rPr lang="en-US" dirty="0">
                <a:latin typeface="Cambria" panose="02040503050406030204" pitchFamily="18" charset="0"/>
                <a:ea typeface="Cambria" panose="02040503050406030204" pitchFamily="18" charset="0"/>
              </a:rPr>
              <a:t>Older adults, especially those with dementia, may be eligible for In-Home Support Services (IHSS)</a:t>
            </a:r>
          </a:p>
          <a:p>
            <a:r>
              <a:rPr lang="en-US" dirty="0">
                <a:latin typeface="Cambria" panose="02040503050406030204" pitchFamily="18" charset="0"/>
                <a:ea typeface="Cambria" panose="02040503050406030204" pitchFamily="18" charset="0"/>
              </a:rPr>
              <a:t>Understanding the population eligible for IHSS is the first part of the discussion to build a strategy for identifying eligible individuals and creating pathways to enroll them in </a:t>
            </a:r>
            <a:r>
              <a:rPr lang="en-US" dirty="0" err="1">
                <a:latin typeface="Cambria" panose="02040503050406030204" pitchFamily="18" charset="0"/>
                <a:ea typeface="Cambria" panose="02040503050406030204" pitchFamily="18" charset="0"/>
              </a:rPr>
              <a:t>CalAIM</a:t>
            </a:r>
            <a:r>
              <a:rPr lang="en-US" dirty="0">
                <a:latin typeface="Cambria" panose="02040503050406030204" pitchFamily="18" charset="0"/>
                <a:ea typeface="Cambria" panose="02040503050406030204" pitchFamily="18" charset="0"/>
              </a:rPr>
              <a:t> programs and services. </a:t>
            </a:r>
          </a:p>
          <a:p>
            <a:pPr marL="0" indent="0">
              <a:buNone/>
            </a:pPr>
            <a:endParaRPr lang="en-US" sz="3000" dirty="0">
              <a:latin typeface="Cambria" panose="02040503050406030204" pitchFamily="18" charset="0"/>
              <a:ea typeface="Cambria" panose="02040503050406030204" pitchFamily="18" charset="0"/>
            </a:endParaRPr>
          </a:p>
        </p:txBody>
      </p:sp>
      <p:sp>
        <p:nvSpPr>
          <p:cNvPr id="13" name="Slide Number Placeholder 12"/>
          <p:cNvSpPr>
            <a:spLocks noGrp="1"/>
          </p:cNvSpPr>
          <p:nvPr>
            <p:ph type="sldNum" sz="quarter" idx="12"/>
          </p:nvPr>
        </p:nvSpPr>
        <p:spPr/>
        <p:txBody>
          <a:bodyPr/>
          <a:lstStyle/>
          <a:p>
            <a:fld id="{A370007B-399A-4F33-BA2D-3B94742954EE}" type="slidenum">
              <a:rPr lang="en-US" smtClean="0"/>
              <a:pPr/>
              <a:t>2</a:t>
            </a:fld>
            <a:endParaRPr lang="en-US" dirty="0"/>
          </a:p>
        </p:txBody>
      </p:sp>
    </p:spTree>
    <p:extLst>
      <p:ext uri="{BB962C8B-B14F-4D97-AF65-F5344CB8AC3E}">
        <p14:creationId xmlns:p14="http://schemas.microsoft.com/office/powerpoint/2010/main" val="19418589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8EA7AD-E6AB-2869-205A-CE78EA45BE6C}"/>
            </a:ext>
          </a:extLst>
        </p:cNvPr>
        <p:cNvGrpSpPr/>
        <p:nvPr/>
      </p:nvGrpSpPr>
      <p:grpSpPr>
        <a:xfrm>
          <a:off x="0" y="0"/>
          <a:ext cx="0" cy="0"/>
          <a:chOff x="0" y="0"/>
          <a:chExt cx="0" cy="0"/>
        </a:xfrm>
      </p:grpSpPr>
      <p:sp>
        <p:nvSpPr>
          <p:cNvPr id="8" name="Freeform 7">
            <a:extLst>
              <a:ext uri="{FF2B5EF4-FFF2-40B4-BE49-F238E27FC236}">
                <a16:creationId xmlns:a16="http://schemas.microsoft.com/office/drawing/2014/main" id="{864C26C7-CB6A-1F67-A1DF-FBC028319029}"/>
              </a:ext>
            </a:extLst>
          </p:cNvPr>
          <p:cNvSpPr/>
          <p:nvPr/>
        </p:nvSpPr>
        <p:spPr>
          <a:xfrm>
            <a:off x="6974005" y="0"/>
            <a:ext cx="2169995" cy="1752600"/>
          </a:xfrm>
          <a:custGeom>
            <a:avLst/>
            <a:gdLst>
              <a:gd name="connsiteX0" fmla="*/ 109182 w 2169994"/>
              <a:gd name="connsiteY0" fmla="*/ 95535 h 1733266"/>
              <a:gd name="connsiteX1" fmla="*/ 2142698 w 2169994"/>
              <a:gd name="connsiteY1" fmla="*/ 1733266 h 1733266"/>
              <a:gd name="connsiteX2" fmla="*/ 2169994 w 2169994"/>
              <a:gd name="connsiteY2" fmla="*/ 0 h 1733266"/>
              <a:gd name="connsiteX3" fmla="*/ 0 w 2169994"/>
              <a:gd name="connsiteY3" fmla="*/ 0 h 1733266"/>
              <a:gd name="connsiteX4" fmla="*/ 109182 w 2169994"/>
              <a:gd name="connsiteY4" fmla="*/ 95535 h 1733266"/>
              <a:gd name="connsiteX0" fmla="*/ 109182 w 2169994"/>
              <a:gd name="connsiteY0" fmla="*/ 95535 h 1752600"/>
              <a:gd name="connsiteX1" fmla="*/ 2169994 w 2169994"/>
              <a:gd name="connsiteY1" fmla="*/ 1752600 h 1752600"/>
              <a:gd name="connsiteX2" fmla="*/ 2169994 w 2169994"/>
              <a:gd name="connsiteY2" fmla="*/ 0 h 1752600"/>
              <a:gd name="connsiteX3" fmla="*/ 0 w 2169994"/>
              <a:gd name="connsiteY3" fmla="*/ 0 h 1752600"/>
              <a:gd name="connsiteX4" fmla="*/ 109182 w 2169994"/>
              <a:gd name="connsiteY4" fmla="*/ 95535 h 1752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9994" h="1752600">
                <a:moveTo>
                  <a:pt x="109182" y="95535"/>
                </a:moveTo>
                <a:lnTo>
                  <a:pt x="2169994" y="1752600"/>
                </a:lnTo>
                <a:lnTo>
                  <a:pt x="2169994" y="0"/>
                </a:lnTo>
                <a:lnTo>
                  <a:pt x="0" y="0"/>
                </a:lnTo>
                <a:lnTo>
                  <a:pt x="109182" y="95535"/>
                </a:lnTo>
                <a:close/>
              </a:path>
            </a:pathLst>
          </a:cu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a:extLst>
              <a:ext uri="{FF2B5EF4-FFF2-40B4-BE49-F238E27FC236}">
                <a16:creationId xmlns:a16="http://schemas.microsoft.com/office/drawing/2014/main" id="{B5D61C58-7E67-EC69-D52A-EC750C9EC882}"/>
              </a:ext>
            </a:extLst>
          </p:cNvPr>
          <p:cNvPicPr>
            <a:picLocks noChangeAspect="1" noChangeArrowheads="1"/>
          </p:cNvPicPr>
          <p:nvPr/>
        </p:nvPicPr>
        <p:blipFill>
          <a:blip r:embed="rId3" cstate="print"/>
          <a:srcRect l="9846"/>
          <a:stretch>
            <a:fillRect/>
          </a:stretch>
        </p:blipFill>
        <p:spPr bwMode="auto">
          <a:xfrm>
            <a:off x="304802" y="5334002"/>
            <a:ext cx="1178761" cy="1115663"/>
          </a:xfrm>
          <a:prstGeom prst="rect">
            <a:avLst/>
          </a:prstGeom>
          <a:noFill/>
          <a:ln w="9525">
            <a:noFill/>
            <a:miter lim="800000"/>
            <a:headEnd/>
            <a:tailEnd/>
          </a:ln>
        </p:spPr>
      </p:pic>
      <p:sp>
        <p:nvSpPr>
          <p:cNvPr id="5" name="TextBox 4">
            <a:extLst>
              <a:ext uri="{FF2B5EF4-FFF2-40B4-BE49-F238E27FC236}">
                <a16:creationId xmlns:a16="http://schemas.microsoft.com/office/drawing/2014/main" id="{4EA88E66-3C0B-7EC5-5D87-4EF984D5D43F}"/>
              </a:ext>
            </a:extLst>
          </p:cNvPr>
          <p:cNvSpPr txBox="1"/>
          <p:nvPr/>
        </p:nvSpPr>
        <p:spPr>
          <a:xfrm>
            <a:off x="1524000" y="6000690"/>
            <a:ext cx="6705600" cy="400110"/>
          </a:xfrm>
          <a:prstGeom prst="rect">
            <a:avLst/>
          </a:prstGeom>
          <a:noFill/>
        </p:spPr>
        <p:txBody>
          <a:bodyPr wrap="square" rtlCol="0">
            <a:spAutoFit/>
          </a:bodyPr>
          <a:lstStyle/>
          <a:p>
            <a:r>
              <a:rPr lang="en-US" sz="2000" b="1" dirty="0">
                <a:latin typeface="Cambria" pitchFamily="18" charset="0"/>
              </a:rPr>
              <a:t>Cal</a:t>
            </a:r>
            <a:r>
              <a:rPr lang="en-US" sz="2000" b="1" dirty="0">
                <a:solidFill>
                  <a:schemeClr val="tx2">
                    <a:lumMod val="75000"/>
                  </a:schemeClr>
                </a:solidFill>
                <a:latin typeface="Cambria" pitchFamily="18" charset="0"/>
              </a:rPr>
              <a:t>ifornia</a:t>
            </a:r>
            <a:r>
              <a:rPr lang="en-US" sz="2000" b="1" dirty="0">
                <a:latin typeface="Cambria" pitchFamily="18" charset="0"/>
              </a:rPr>
              <a:t> H</a:t>
            </a:r>
            <a:r>
              <a:rPr lang="en-US" sz="2000" b="1" dirty="0">
                <a:solidFill>
                  <a:schemeClr val="tx2">
                    <a:lumMod val="75000"/>
                  </a:schemeClr>
                </a:solidFill>
                <a:latin typeface="Cambria" pitchFamily="18" charset="0"/>
              </a:rPr>
              <a:t>ealth</a:t>
            </a:r>
            <a:r>
              <a:rPr lang="en-US" sz="2000" b="1" dirty="0">
                <a:latin typeface="Cambria" pitchFamily="18" charset="0"/>
              </a:rPr>
              <a:t> P</a:t>
            </a:r>
            <a:r>
              <a:rPr lang="en-US" sz="2000" b="1" dirty="0">
                <a:solidFill>
                  <a:schemeClr val="tx2">
                    <a:lumMod val="75000"/>
                  </a:schemeClr>
                </a:solidFill>
                <a:latin typeface="Cambria" pitchFamily="18" charset="0"/>
              </a:rPr>
              <a:t>olicy</a:t>
            </a:r>
            <a:r>
              <a:rPr lang="en-US" sz="2000" b="1" dirty="0">
                <a:latin typeface="Cambria" pitchFamily="18" charset="0"/>
              </a:rPr>
              <a:t> S</a:t>
            </a:r>
            <a:r>
              <a:rPr lang="en-US" sz="2000" b="1" dirty="0">
                <a:solidFill>
                  <a:schemeClr val="tx2">
                    <a:lumMod val="75000"/>
                  </a:schemeClr>
                </a:solidFill>
                <a:latin typeface="Cambria" pitchFamily="18" charset="0"/>
              </a:rPr>
              <a:t>trategies, LLC</a:t>
            </a:r>
          </a:p>
        </p:txBody>
      </p:sp>
      <p:sp>
        <p:nvSpPr>
          <p:cNvPr id="6" name="Flowchart: Decision 5">
            <a:extLst>
              <a:ext uri="{FF2B5EF4-FFF2-40B4-BE49-F238E27FC236}">
                <a16:creationId xmlns:a16="http://schemas.microsoft.com/office/drawing/2014/main" id="{F837EDE1-2688-1015-87D7-FAE69DD2312A}"/>
              </a:ext>
            </a:extLst>
          </p:cNvPr>
          <p:cNvSpPr/>
          <p:nvPr/>
        </p:nvSpPr>
        <p:spPr>
          <a:xfrm>
            <a:off x="1600200" y="6355083"/>
            <a:ext cx="7086600" cy="45719"/>
          </a:xfrm>
          <a:prstGeom prst="flowChartDecision">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a:extLst>
              <a:ext uri="{FF2B5EF4-FFF2-40B4-BE49-F238E27FC236}">
                <a16:creationId xmlns:a16="http://schemas.microsoft.com/office/drawing/2014/main" id="{0867E679-65A3-F7F1-9534-3F66E74B768C}"/>
              </a:ext>
            </a:extLst>
          </p:cNvPr>
          <p:cNvSpPr/>
          <p:nvPr/>
        </p:nvSpPr>
        <p:spPr>
          <a:xfrm>
            <a:off x="7848600" y="0"/>
            <a:ext cx="1295400" cy="1066800"/>
          </a:xfrm>
          <a:custGeom>
            <a:avLst/>
            <a:gdLst>
              <a:gd name="connsiteX0" fmla="*/ 109182 w 2169994"/>
              <a:gd name="connsiteY0" fmla="*/ 95535 h 1733266"/>
              <a:gd name="connsiteX1" fmla="*/ 2142698 w 2169994"/>
              <a:gd name="connsiteY1" fmla="*/ 1733266 h 1733266"/>
              <a:gd name="connsiteX2" fmla="*/ 2169994 w 2169994"/>
              <a:gd name="connsiteY2" fmla="*/ 0 h 1733266"/>
              <a:gd name="connsiteX3" fmla="*/ 0 w 2169994"/>
              <a:gd name="connsiteY3" fmla="*/ 0 h 1733266"/>
              <a:gd name="connsiteX4" fmla="*/ 109182 w 2169994"/>
              <a:gd name="connsiteY4" fmla="*/ 95535 h 1733266"/>
              <a:gd name="connsiteX0" fmla="*/ 109182 w 2169994"/>
              <a:gd name="connsiteY0" fmla="*/ 95535 h 1752600"/>
              <a:gd name="connsiteX1" fmla="*/ 2169994 w 2169994"/>
              <a:gd name="connsiteY1" fmla="*/ 1752600 h 1752600"/>
              <a:gd name="connsiteX2" fmla="*/ 2169994 w 2169994"/>
              <a:gd name="connsiteY2" fmla="*/ 0 h 1752600"/>
              <a:gd name="connsiteX3" fmla="*/ 0 w 2169994"/>
              <a:gd name="connsiteY3" fmla="*/ 0 h 1752600"/>
              <a:gd name="connsiteX4" fmla="*/ 109182 w 2169994"/>
              <a:gd name="connsiteY4" fmla="*/ 95535 h 1752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9994" h="1752600">
                <a:moveTo>
                  <a:pt x="109182" y="95535"/>
                </a:moveTo>
                <a:lnTo>
                  <a:pt x="2169994" y="1752600"/>
                </a:lnTo>
                <a:lnTo>
                  <a:pt x="2169994" y="0"/>
                </a:lnTo>
                <a:lnTo>
                  <a:pt x="0" y="0"/>
                </a:lnTo>
                <a:lnTo>
                  <a:pt x="109182" y="95535"/>
                </a:lnTo>
                <a:close/>
              </a:path>
            </a:pathLst>
          </a:cu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40984BC0-FB02-1252-7DE3-2C10B9D22ED0}"/>
              </a:ext>
            </a:extLst>
          </p:cNvPr>
          <p:cNvSpPr txBox="1"/>
          <p:nvPr/>
        </p:nvSpPr>
        <p:spPr>
          <a:xfrm>
            <a:off x="591047" y="457198"/>
            <a:ext cx="7924800" cy="1015663"/>
          </a:xfrm>
          <a:prstGeom prst="rect">
            <a:avLst/>
          </a:prstGeom>
          <a:noFill/>
        </p:spPr>
        <p:txBody>
          <a:bodyPr wrap="square" rtlCol="0">
            <a:spAutoFit/>
          </a:bodyPr>
          <a:lstStyle/>
          <a:p>
            <a:endParaRPr lang="en-US" sz="3000" dirty="0">
              <a:latin typeface="Cambria" pitchFamily="18" charset="0"/>
            </a:endParaRPr>
          </a:p>
          <a:p>
            <a:endParaRPr lang="en-US" sz="3000" dirty="0">
              <a:latin typeface="Cambria" pitchFamily="18" charset="0"/>
            </a:endParaRPr>
          </a:p>
        </p:txBody>
      </p:sp>
      <p:sp>
        <p:nvSpPr>
          <p:cNvPr id="2" name="Title 1">
            <a:extLst>
              <a:ext uri="{FF2B5EF4-FFF2-40B4-BE49-F238E27FC236}">
                <a16:creationId xmlns:a16="http://schemas.microsoft.com/office/drawing/2014/main" id="{87C84BEF-FEE3-9869-4AC7-719D4D7FC67C}"/>
              </a:ext>
            </a:extLst>
          </p:cNvPr>
          <p:cNvSpPr>
            <a:spLocks noGrp="1"/>
          </p:cNvSpPr>
          <p:nvPr>
            <p:ph type="title"/>
          </p:nvPr>
        </p:nvSpPr>
        <p:spPr/>
        <p:txBody>
          <a:bodyPr>
            <a:noAutofit/>
          </a:bodyPr>
          <a:lstStyle/>
          <a:p>
            <a:r>
              <a:rPr lang="en-US" sz="3600" b="1" dirty="0">
                <a:latin typeface="Cambria" pitchFamily="18" charset="0"/>
              </a:rPr>
              <a:t>IHSS Background</a:t>
            </a:r>
          </a:p>
        </p:txBody>
      </p:sp>
      <p:sp>
        <p:nvSpPr>
          <p:cNvPr id="3" name="Content Placeholder 2">
            <a:extLst>
              <a:ext uri="{FF2B5EF4-FFF2-40B4-BE49-F238E27FC236}">
                <a16:creationId xmlns:a16="http://schemas.microsoft.com/office/drawing/2014/main" id="{7EF9474E-38F6-1692-A28E-3195E2189ED3}"/>
              </a:ext>
            </a:extLst>
          </p:cNvPr>
          <p:cNvSpPr>
            <a:spLocks noGrp="1"/>
          </p:cNvSpPr>
          <p:nvPr>
            <p:ph idx="1"/>
          </p:nvPr>
        </p:nvSpPr>
        <p:spPr>
          <a:xfrm>
            <a:off x="457200" y="1600203"/>
            <a:ext cx="8229600" cy="3733800"/>
          </a:xfrm>
        </p:spPr>
        <p:txBody>
          <a:bodyPr>
            <a:normAutofit fontScale="85000" lnSpcReduction="20000"/>
          </a:bodyPr>
          <a:lstStyle/>
          <a:p>
            <a:r>
              <a:rPr lang="en-US" dirty="0">
                <a:latin typeface="Cambria" panose="02040503050406030204" pitchFamily="18" charset="0"/>
                <a:ea typeface="Cambria" panose="02040503050406030204" pitchFamily="18" charset="0"/>
              </a:rPr>
              <a:t>IHSS provides in-home assistance to eligible aged, blind, and disabled individuals as an alternative to out-of-home care to enable recipients to remain safely in their own homes</a:t>
            </a:r>
          </a:p>
          <a:p>
            <a:r>
              <a:rPr lang="en-US" dirty="0">
                <a:latin typeface="Cambria" panose="02040503050406030204" pitchFamily="18" charset="0"/>
                <a:ea typeface="Cambria" panose="02040503050406030204" pitchFamily="18" charset="0"/>
              </a:rPr>
              <a:t>Recipients must be:</a:t>
            </a:r>
          </a:p>
          <a:p>
            <a:pPr lvl="1"/>
            <a:r>
              <a:rPr lang="en-US" dirty="0">
                <a:latin typeface="Cambria" panose="02040503050406030204" pitchFamily="18" charset="0"/>
                <a:ea typeface="Cambria" panose="02040503050406030204" pitchFamily="18" charset="0"/>
              </a:rPr>
              <a:t>Medi-Cal eligible</a:t>
            </a:r>
          </a:p>
          <a:p>
            <a:pPr lvl="1"/>
            <a:r>
              <a:rPr lang="en-US" dirty="0">
                <a:latin typeface="Cambria" panose="02040503050406030204" pitchFamily="18" charset="0"/>
                <a:ea typeface="Cambria" panose="02040503050406030204" pitchFamily="18" charset="0"/>
              </a:rPr>
              <a:t>Living at home or abode of applicant’s/recipient’s choosing (acute care hospital, long-term care facilities, and licensed community care facilities are not considered "own home").</a:t>
            </a:r>
          </a:p>
          <a:p>
            <a:pPr marL="0" indent="0">
              <a:buNone/>
            </a:pPr>
            <a:endParaRPr lang="en-US" sz="3000" dirty="0">
              <a:latin typeface="Cambria" panose="02040503050406030204" pitchFamily="18" charset="0"/>
              <a:ea typeface="Cambria" panose="02040503050406030204" pitchFamily="18" charset="0"/>
            </a:endParaRPr>
          </a:p>
        </p:txBody>
      </p:sp>
      <p:sp>
        <p:nvSpPr>
          <p:cNvPr id="13" name="Slide Number Placeholder 12">
            <a:extLst>
              <a:ext uri="{FF2B5EF4-FFF2-40B4-BE49-F238E27FC236}">
                <a16:creationId xmlns:a16="http://schemas.microsoft.com/office/drawing/2014/main" id="{41FFBDC4-BD01-95FE-9083-9118A40359D8}"/>
              </a:ext>
            </a:extLst>
          </p:cNvPr>
          <p:cNvSpPr>
            <a:spLocks noGrp="1"/>
          </p:cNvSpPr>
          <p:nvPr>
            <p:ph type="sldNum" sz="quarter" idx="12"/>
          </p:nvPr>
        </p:nvSpPr>
        <p:spPr/>
        <p:txBody>
          <a:bodyPr/>
          <a:lstStyle/>
          <a:p>
            <a:fld id="{A370007B-399A-4F33-BA2D-3B94742954EE}" type="slidenum">
              <a:rPr lang="en-US" smtClean="0"/>
              <a:pPr/>
              <a:t>3</a:t>
            </a:fld>
            <a:endParaRPr lang="en-US" dirty="0"/>
          </a:p>
        </p:txBody>
      </p:sp>
    </p:spTree>
    <p:extLst>
      <p:ext uri="{BB962C8B-B14F-4D97-AF65-F5344CB8AC3E}">
        <p14:creationId xmlns:p14="http://schemas.microsoft.com/office/powerpoint/2010/main" val="3464292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5F1565-5C55-815D-86B7-F36690E60353}"/>
            </a:ext>
          </a:extLst>
        </p:cNvPr>
        <p:cNvGrpSpPr/>
        <p:nvPr/>
      </p:nvGrpSpPr>
      <p:grpSpPr>
        <a:xfrm>
          <a:off x="0" y="0"/>
          <a:ext cx="0" cy="0"/>
          <a:chOff x="0" y="0"/>
          <a:chExt cx="0" cy="0"/>
        </a:xfrm>
      </p:grpSpPr>
      <p:sp>
        <p:nvSpPr>
          <p:cNvPr id="8" name="Freeform 7">
            <a:extLst>
              <a:ext uri="{FF2B5EF4-FFF2-40B4-BE49-F238E27FC236}">
                <a16:creationId xmlns:a16="http://schemas.microsoft.com/office/drawing/2014/main" id="{F0C0BFAB-5D98-3B28-57A4-01AFD016785C}"/>
              </a:ext>
            </a:extLst>
          </p:cNvPr>
          <p:cNvSpPr/>
          <p:nvPr/>
        </p:nvSpPr>
        <p:spPr>
          <a:xfrm>
            <a:off x="6974005" y="0"/>
            <a:ext cx="2169995" cy="1752600"/>
          </a:xfrm>
          <a:custGeom>
            <a:avLst/>
            <a:gdLst>
              <a:gd name="connsiteX0" fmla="*/ 109182 w 2169994"/>
              <a:gd name="connsiteY0" fmla="*/ 95535 h 1733266"/>
              <a:gd name="connsiteX1" fmla="*/ 2142698 w 2169994"/>
              <a:gd name="connsiteY1" fmla="*/ 1733266 h 1733266"/>
              <a:gd name="connsiteX2" fmla="*/ 2169994 w 2169994"/>
              <a:gd name="connsiteY2" fmla="*/ 0 h 1733266"/>
              <a:gd name="connsiteX3" fmla="*/ 0 w 2169994"/>
              <a:gd name="connsiteY3" fmla="*/ 0 h 1733266"/>
              <a:gd name="connsiteX4" fmla="*/ 109182 w 2169994"/>
              <a:gd name="connsiteY4" fmla="*/ 95535 h 1733266"/>
              <a:gd name="connsiteX0" fmla="*/ 109182 w 2169994"/>
              <a:gd name="connsiteY0" fmla="*/ 95535 h 1752600"/>
              <a:gd name="connsiteX1" fmla="*/ 2169994 w 2169994"/>
              <a:gd name="connsiteY1" fmla="*/ 1752600 h 1752600"/>
              <a:gd name="connsiteX2" fmla="*/ 2169994 w 2169994"/>
              <a:gd name="connsiteY2" fmla="*/ 0 h 1752600"/>
              <a:gd name="connsiteX3" fmla="*/ 0 w 2169994"/>
              <a:gd name="connsiteY3" fmla="*/ 0 h 1752600"/>
              <a:gd name="connsiteX4" fmla="*/ 109182 w 2169994"/>
              <a:gd name="connsiteY4" fmla="*/ 95535 h 1752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9994" h="1752600">
                <a:moveTo>
                  <a:pt x="109182" y="95535"/>
                </a:moveTo>
                <a:lnTo>
                  <a:pt x="2169994" y="1752600"/>
                </a:lnTo>
                <a:lnTo>
                  <a:pt x="2169994" y="0"/>
                </a:lnTo>
                <a:lnTo>
                  <a:pt x="0" y="0"/>
                </a:lnTo>
                <a:lnTo>
                  <a:pt x="109182" y="95535"/>
                </a:lnTo>
                <a:close/>
              </a:path>
            </a:pathLst>
          </a:cu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a:extLst>
              <a:ext uri="{FF2B5EF4-FFF2-40B4-BE49-F238E27FC236}">
                <a16:creationId xmlns:a16="http://schemas.microsoft.com/office/drawing/2014/main" id="{C8D29587-7569-A55A-8ECC-4E412E8B6942}"/>
              </a:ext>
            </a:extLst>
          </p:cNvPr>
          <p:cNvPicPr>
            <a:picLocks noChangeAspect="1" noChangeArrowheads="1"/>
          </p:cNvPicPr>
          <p:nvPr/>
        </p:nvPicPr>
        <p:blipFill>
          <a:blip r:embed="rId3" cstate="print"/>
          <a:srcRect l="9846"/>
          <a:stretch>
            <a:fillRect/>
          </a:stretch>
        </p:blipFill>
        <p:spPr bwMode="auto">
          <a:xfrm>
            <a:off x="304802" y="5334002"/>
            <a:ext cx="1178761" cy="1115663"/>
          </a:xfrm>
          <a:prstGeom prst="rect">
            <a:avLst/>
          </a:prstGeom>
          <a:noFill/>
          <a:ln w="9525">
            <a:noFill/>
            <a:miter lim="800000"/>
            <a:headEnd/>
            <a:tailEnd/>
          </a:ln>
        </p:spPr>
      </p:pic>
      <p:sp>
        <p:nvSpPr>
          <p:cNvPr id="5" name="TextBox 4">
            <a:extLst>
              <a:ext uri="{FF2B5EF4-FFF2-40B4-BE49-F238E27FC236}">
                <a16:creationId xmlns:a16="http://schemas.microsoft.com/office/drawing/2014/main" id="{1C68C219-FB1F-55FA-DC62-1C8E361D32F5}"/>
              </a:ext>
            </a:extLst>
          </p:cNvPr>
          <p:cNvSpPr txBox="1"/>
          <p:nvPr/>
        </p:nvSpPr>
        <p:spPr>
          <a:xfrm>
            <a:off x="1524000" y="6000690"/>
            <a:ext cx="6705600" cy="400110"/>
          </a:xfrm>
          <a:prstGeom prst="rect">
            <a:avLst/>
          </a:prstGeom>
          <a:noFill/>
        </p:spPr>
        <p:txBody>
          <a:bodyPr wrap="square" rtlCol="0">
            <a:spAutoFit/>
          </a:bodyPr>
          <a:lstStyle/>
          <a:p>
            <a:r>
              <a:rPr lang="en-US" sz="2000" b="1" dirty="0">
                <a:latin typeface="Cambria" pitchFamily="18" charset="0"/>
              </a:rPr>
              <a:t>Cal</a:t>
            </a:r>
            <a:r>
              <a:rPr lang="en-US" sz="2000" b="1" dirty="0">
                <a:solidFill>
                  <a:schemeClr val="tx2">
                    <a:lumMod val="75000"/>
                  </a:schemeClr>
                </a:solidFill>
                <a:latin typeface="Cambria" pitchFamily="18" charset="0"/>
              </a:rPr>
              <a:t>ifornia</a:t>
            </a:r>
            <a:r>
              <a:rPr lang="en-US" sz="2000" b="1" dirty="0">
                <a:latin typeface="Cambria" pitchFamily="18" charset="0"/>
              </a:rPr>
              <a:t> H</a:t>
            </a:r>
            <a:r>
              <a:rPr lang="en-US" sz="2000" b="1" dirty="0">
                <a:solidFill>
                  <a:schemeClr val="tx2">
                    <a:lumMod val="75000"/>
                  </a:schemeClr>
                </a:solidFill>
                <a:latin typeface="Cambria" pitchFamily="18" charset="0"/>
              </a:rPr>
              <a:t>ealth</a:t>
            </a:r>
            <a:r>
              <a:rPr lang="en-US" sz="2000" b="1" dirty="0">
                <a:latin typeface="Cambria" pitchFamily="18" charset="0"/>
              </a:rPr>
              <a:t> P</a:t>
            </a:r>
            <a:r>
              <a:rPr lang="en-US" sz="2000" b="1" dirty="0">
                <a:solidFill>
                  <a:schemeClr val="tx2">
                    <a:lumMod val="75000"/>
                  </a:schemeClr>
                </a:solidFill>
                <a:latin typeface="Cambria" pitchFamily="18" charset="0"/>
              </a:rPr>
              <a:t>olicy</a:t>
            </a:r>
            <a:r>
              <a:rPr lang="en-US" sz="2000" b="1" dirty="0">
                <a:latin typeface="Cambria" pitchFamily="18" charset="0"/>
              </a:rPr>
              <a:t> S</a:t>
            </a:r>
            <a:r>
              <a:rPr lang="en-US" sz="2000" b="1" dirty="0">
                <a:solidFill>
                  <a:schemeClr val="tx2">
                    <a:lumMod val="75000"/>
                  </a:schemeClr>
                </a:solidFill>
                <a:latin typeface="Cambria" pitchFamily="18" charset="0"/>
              </a:rPr>
              <a:t>trategies, LLC</a:t>
            </a:r>
          </a:p>
        </p:txBody>
      </p:sp>
      <p:sp>
        <p:nvSpPr>
          <p:cNvPr id="6" name="Flowchart: Decision 5">
            <a:extLst>
              <a:ext uri="{FF2B5EF4-FFF2-40B4-BE49-F238E27FC236}">
                <a16:creationId xmlns:a16="http://schemas.microsoft.com/office/drawing/2014/main" id="{3DE03570-9119-A4B5-EEAC-13BE1F217D57}"/>
              </a:ext>
            </a:extLst>
          </p:cNvPr>
          <p:cNvSpPr/>
          <p:nvPr/>
        </p:nvSpPr>
        <p:spPr>
          <a:xfrm>
            <a:off x="1600200" y="6355083"/>
            <a:ext cx="7086600" cy="45719"/>
          </a:xfrm>
          <a:prstGeom prst="flowChartDecision">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a:extLst>
              <a:ext uri="{FF2B5EF4-FFF2-40B4-BE49-F238E27FC236}">
                <a16:creationId xmlns:a16="http://schemas.microsoft.com/office/drawing/2014/main" id="{CF08766B-6478-6822-D58A-74E7EC2D4488}"/>
              </a:ext>
            </a:extLst>
          </p:cNvPr>
          <p:cNvSpPr/>
          <p:nvPr/>
        </p:nvSpPr>
        <p:spPr>
          <a:xfrm>
            <a:off x="7848600" y="0"/>
            <a:ext cx="1295400" cy="1066800"/>
          </a:xfrm>
          <a:custGeom>
            <a:avLst/>
            <a:gdLst>
              <a:gd name="connsiteX0" fmla="*/ 109182 w 2169994"/>
              <a:gd name="connsiteY0" fmla="*/ 95535 h 1733266"/>
              <a:gd name="connsiteX1" fmla="*/ 2142698 w 2169994"/>
              <a:gd name="connsiteY1" fmla="*/ 1733266 h 1733266"/>
              <a:gd name="connsiteX2" fmla="*/ 2169994 w 2169994"/>
              <a:gd name="connsiteY2" fmla="*/ 0 h 1733266"/>
              <a:gd name="connsiteX3" fmla="*/ 0 w 2169994"/>
              <a:gd name="connsiteY3" fmla="*/ 0 h 1733266"/>
              <a:gd name="connsiteX4" fmla="*/ 109182 w 2169994"/>
              <a:gd name="connsiteY4" fmla="*/ 95535 h 1733266"/>
              <a:gd name="connsiteX0" fmla="*/ 109182 w 2169994"/>
              <a:gd name="connsiteY0" fmla="*/ 95535 h 1752600"/>
              <a:gd name="connsiteX1" fmla="*/ 2169994 w 2169994"/>
              <a:gd name="connsiteY1" fmla="*/ 1752600 h 1752600"/>
              <a:gd name="connsiteX2" fmla="*/ 2169994 w 2169994"/>
              <a:gd name="connsiteY2" fmla="*/ 0 h 1752600"/>
              <a:gd name="connsiteX3" fmla="*/ 0 w 2169994"/>
              <a:gd name="connsiteY3" fmla="*/ 0 h 1752600"/>
              <a:gd name="connsiteX4" fmla="*/ 109182 w 2169994"/>
              <a:gd name="connsiteY4" fmla="*/ 95535 h 1752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9994" h="1752600">
                <a:moveTo>
                  <a:pt x="109182" y="95535"/>
                </a:moveTo>
                <a:lnTo>
                  <a:pt x="2169994" y="1752600"/>
                </a:lnTo>
                <a:lnTo>
                  <a:pt x="2169994" y="0"/>
                </a:lnTo>
                <a:lnTo>
                  <a:pt x="0" y="0"/>
                </a:lnTo>
                <a:lnTo>
                  <a:pt x="109182" y="95535"/>
                </a:lnTo>
                <a:close/>
              </a:path>
            </a:pathLst>
          </a:cu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7FEAA4C0-B577-2099-A751-81CE7C002E06}"/>
              </a:ext>
            </a:extLst>
          </p:cNvPr>
          <p:cNvSpPr txBox="1"/>
          <p:nvPr/>
        </p:nvSpPr>
        <p:spPr>
          <a:xfrm>
            <a:off x="591047" y="457198"/>
            <a:ext cx="7924800" cy="1015663"/>
          </a:xfrm>
          <a:prstGeom prst="rect">
            <a:avLst/>
          </a:prstGeom>
          <a:noFill/>
        </p:spPr>
        <p:txBody>
          <a:bodyPr wrap="square" rtlCol="0">
            <a:spAutoFit/>
          </a:bodyPr>
          <a:lstStyle/>
          <a:p>
            <a:endParaRPr lang="en-US" sz="3000" dirty="0">
              <a:latin typeface="Cambria" pitchFamily="18" charset="0"/>
            </a:endParaRPr>
          </a:p>
          <a:p>
            <a:endParaRPr lang="en-US" sz="3000" dirty="0">
              <a:latin typeface="Cambria" pitchFamily="18" charset="0"/>
            </a:endParaRPr>
          </a:p>
        </p:txBody>
      </p:sp>
      <p:sp>
        <p:nvSpPr>
          <p:cNvPr id="2" name="Title 1">
            <a:extLst>
              <a:ext uri="{FF2B5EF4-FFF2-40B4-BE49-F238E27FC236}">
                <a16:creationId xmlns:a16="http://schemas.microsoft.com/office/drawing/2014/main" id="{4F30C881-35E9-E4A6-D191-2A7F343C650F}"/>
              </a:ext>
            </a:extLst>
          </p:cNvPr>
          <p:cNvSpPr>
            <a:spLocks noGrp="1"/>
          </p:cNvSpPr>
          <p:nvPr>
            <p:ph type="title"/>
          </p:nvPr>
        </p:nvSpPr>
        <p:spPr/>
        <p:txBody>
          <a:bodyPr>
            <a:noAutofit/>
          </a:bodyPr>
          <a:lstStyle/>
          <a:p>
            <a:r>
              <a:rPr lang="en-US" sz="3600" b="1" dirty="0">
                <a:latin typeface="Cambria" pitchFamily="18" charset="0"/>
              </a:rPr>
              <a:t>IHSS Assessment and Service Authorization</a:t>
            </a:r>
          </a:p>
        </p:txBody>
      </p:sp>
      <p:sp>
        <p:nvSpPr>
          <p:cNvPr id="3" name="Content Placeholder 2">
            <a:extLst>
              <a:ext uri="{FF2B5EF4-FFF2-40B4-BE49-F238E27FC236}">
                <a16:creationId xmlns:a16="http://schemas.microsoft.com/office/drawing/2014/main" id="{BB96C957-B9E6-748D-F039-1BB8C10CDDAD}"/>
              </a:ext>
            </a:extLst>
          </p:cNvPr>
          <p:cNvSpPr>
            <a:spLocks noGrp="1"/>
          </p:cNvSpPr>
          <p:nvPr>
            <p:ph idx="1"/>
          </p:nvPr>
        </p:nvSpPr>
        <p:spPr>
          <a:xfrm>
            <a:off x="457200" y="1600203"/>
            <a:ext cx="8229600" cy="3733800"/>
          </a:xfrm>
        </p:spPr>
        <p:txBody>
          <a:bodyPr>
            <a:normAutofit fontScale="92500" lnSpcReduction="10000"/>
          </a:bodyPr>
          <a:lstStyle/>
          <a:p>
            <a:r>
              <a:rPr lang="en-US" dirty="0">
                <a:latin typeface="Cambria" panose="02040503050406030204" pitchFamily="18" charset="0"/>
                <a:ea typeface="Cambria" panose="02040503050406030204" pitchFamily="18" charset="0"/>
              </a:rPr>
              <a:t>Recipient must submit an application and Health Care Certification form (SOC 873) </a:t>
            </a:r>
          </a:p>
          <a:p>
            <a:r>
              <a:rPr lang="en-US" dirty="0">
                <a:latin typeface="Cambria" panose="02040503050406030204" pitchFamily="18" charset="0"/>
                <a:ea typeface="Cambria" panose="02040503050406030204" pitchFamily="18" charset="0"/>
              </a:rPr>
              <a:t>Social worker conducts an at home assessment to determine eligibility, types of services needed, and authorized hours</a:t>
            </a:r>
          </a:p>
          <a:p>
            <a:r>
              <a:rPr lang="en-US" dirty="0">
                <a:latin typeface="Cambria" panose="02040503050406030204" pitchFamily="18" charset="0"/>
                <a:ea typeface="Cambria" panose="02040503050406030204" pitchFamily="18" charset="0"/>
              </a:rPr>
              <a:t>The recipient must obtain a current SOC 821 completed by the recipient’s doctor when requesting protective supervision services</a:t>
            </a:r>
          </a:p>
          <a:p>
            <a:endParaRPr lang="en-US" dirty="0">
              <a:latin typeface="Cambria" panose="02040503050406030204" pitchFamily="18" charset="0"/>
              <a:ea typeface="Cambria" panose="02040503050406030204" pitchFamily="18" charset="0"/>
            </a:endParaRPr>
          </a:p>
          <a:p>
            <a:pPr marL="0" indent="0">
              <a:buNone/>
            </a:pPr>
            <a:endParaRPr lang="en-US" sz="3000" dirty="0">
              <a:latin typeface="Cambria" panose="02040503050406030204" pitchFamily="18" charset="0"/>
              <a:ea typeface="Cambria" panose="02040503050406030204" pitchFamily="18" charset="0"/>
            </a:endParaRPr>
          </a:p>
        </p:txBody>
      </p:sp>
      <p:sp>
        <p:nvSpPr>
          <p:cNvPr id="13" name="Slide Number Placeholder 12">
            <a:extLst>
              <a:ext uri="{FF2B5EF4-FFF2-40B4-BE49-F238E27FC236}">
                <a16:creationId xmlns:a16="http://schemas.microsoft.com/office/drawing/2014/main" id="{5CBF5502-A7F2-6786-4CAF-B63067DA9B9E}"/>
              </a:ext>
            </a:extLst>
          </p:cNvPr>
          <p:cNvSpPr>
            <a:spLocks noGrp="1"/>
          </p:cNvSpPr>
          <p:nvPr>
            <p:ph type="sldNum" sz="quarter" idx="12"/>
          </p:nvPr>
        </p:nvSpPr>
        <p:spPr/>
        <p:txBody>
          <a:bodyPr/>
          <a:lstStyle/>
          <a:p>
            <a:fld id="{A370007B-399A-4F33-BA2D-3B94742954EE}" type="slidenum">
              <a:rPr lang="en-US" smtClean="0"/>
              <a:pPr/>
              <a:t>4</a:t>
            </a:fld>
            <a:endParaRPr lang="en-US" dirty="0"/>
          </a:p>
        </p:txBody>
      </p:sp>
    </p:spTree>
    <p:extLst>
      <p:ext uri="{BB962C8B-B14F-4D97-AF65-F5344CB8AC3E}">
        <p14:creationId xmlns:p14="http://schemas.microsoft.com/office/powerpoint/2010/main" val="2859045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96DDCF-7462-19CE-91A2-D26637BE3BE8}"/>
            </a:ext>
          </a:extLst>
        </p:cNvPr>
        <p:cNvGrpSpPr/>
        <p:nvPr/>
      </p:nvGrpSpPr>
      <p:grpSpPr>
        <a:xfrm>
          <a:off x="0" y="0"/>
          <a:ext cx="0" cy="0"/>
          <a:chOff x="0" y="0"/>
          <a:chExt cx="0" cy="0"/>
        </a:xfrm>
      </p:grpSpPr>
      <p:sp>
        <p:nvSpPr>
          <p:cNvPr id="8" name="Freeform 7">
            <a:extLst>
              <a:ext uri="{FF2B5EF4-FFF2-40B4-BE49-F238E27FC236}">
                <a16:creationId xmlns:a16="http://schemas.microsoft.com/office/drawing/2014/main" id="{50520653-78CE-E34F-05DF-3DFBDE838D94}"/>
              </a:ext>
            </a:extLst>
          </p:cNvPr>
          <p:cNvSpPr/>
          <p:nvPr/>
        </p:nvSpPr>
        <p:spPr>
          <a:xfrm>
            <a:off x="6974005" y="0"/>
            <a:ext cx="2169995" cy="1752600"/>
          </a:xfrm>
          <a:custGeom>
            <a:avLst/>
            <a:gdLst>
              <a:gd name="connsiteX0" fmla="*/ 109182 w 2169994"/>
              <a:gd name="connsiteY0" fmla="*/ 95535 h 1733266"/>
              <a:gd name="connsiteX1" fmla="*/ 2142698 w 2169994"/>
              <a:gd name="connsiteY1" fmla="*/ 1733266 h 1733266"/>
              <a:gd name="connsiteX2" fmla="*/ 2169994 w 2169994"/>
              <a:gd name="connsiteY2" fmla="*/ 0 h 1733266"/>
              <a:gd name="connsiteX3" fmla="*/ 0 w 2169994"/>
              <a:gd name="connsiteY3" fmla="*/ 0 h 1733266"/>
              <a:gd name="connsiteX4" fmla="*/ 109182 w 2169994"/>
              <a:gd name="connsiteY4" fmla="*/ 95535 h 1733266"/>
              <a:gd name="connsiteX0" fmla="*/ 109182 w 2169994"/>
              <a:gd name="connsiteY0" fmla="*/ 95535 h 1752600"/>
              <a:gd name="connsiteX1" fmla="*/ 2169994 w 2169994"/>
              <a:gd name="connsiteY1" fmla="*/ 1752600 h 1752600"/>
              <a:gd name="connsiteX2" fmla="*/ 2169994 w 2169994"/>
              <a:gd name="connsiteY2" fmla="*/ 0 h 1752600"/>
              <a:gd name="connsiteX3" fmla="*/ 0 w 2169994"/>
              <a:gd name="connsiteY3" fmla="*/ 0 h 1752600"/>
              <a:gd name="connsiteX4" fmla="*/ 109182 w 2169994"/>
              <a:gd name="connsiteY4" fmla="*/ 95535 h 1752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9994" h="1752600">
                <a:moveTo>
                  <a:pt x="109182" y="95535"/>
                </a:moveTo>
                <a:lnTo>
                  <a:pt x="2169994" y="1752600"/>
                </a:lnTo>
                <a:lnTo>
                  <a:pt x="2169994" y="0"/>
                </a:lnTo>
                <a:lnTo>
                  <a:pt x="0" y="0"/>
                </a:lnTo>
                <a:lnTo>
                  <a:pt x="109182" y="95535"/>
                </a:lnTo>
                <a:close/>
              </a:path>
            </a:pathLst>
          </a:cu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a:extLst>
              <a:ext uri="{FF2B5EF4-FFF2-40B4-BE49-F238E27FC236}">
                <a16:creationId xmlns:a16="http://schemas.microsoft.com/office/drawing/2014/main" id="{49C4D7BE-3823-4021-B15F-AEDC1198B627}"/>
              </a:ext>
            </a:extLst>
          </p:cNvPr>
          <p:cNvPicPr>
            <a:picLocks noChangeAspect="1" noChangeArrowheads="1"/>
          </p:cNvPicPr>
          <p:nvPr/>
        </p:nvPicPr>
        <p:blipFill>
          <a:blip r:embed="rId3" cstate="print"/>
          <a:srcRect l="9846"/>
          <a:stretch>
            <a:fillRect/>
          </a:stretch>
        </p:blipFill>
        <p:spPr bwMode="auto">
          <a:xfrm>
            <a:off x="304802" y="5334002"/>
            <a:ext cx="1178761" cy="1115663"/>
          </a:xfrm>
          <a:prstGeom prst="rect">
            <a:avLst/>
          </a:prstGeom>
          <a:noFill/>
          <a:ln w="9525">
            <a:noFill/>
            <a:miter lim="800000"/>
            <a:headEnd/>
            <a:tailEnd/>
          </a:ln>
        </p:spPr>
      </p:pic>
      <p:sp>
        <p:nvSpPr>
          <p:cNvPr id="5" name="TextBox 4">
            <a:extLst>
              <a:ext uri="{FF2B5EF4-FFF2-40B4-BE49-F238E27FC236}">
                <a16:creationId xmlns:a16="http://schemas.microsoft.com/office/drawing/2014/main" id="{2E309CEB-951A-80FA-651C-715BDA20A840}"/>
              </a:ext>
            </a:extLst>
          </p:cNvPr>
          <p:cNvSpPr txBox="1"/>
          <p:nvPr/>
        </p:nvSpPr>
        <p:spPr>
          <a:xfrm>
            <a:off x="1524000" y="6000690"/>
            <a:ext cx="6705600" cy="400110"/>
          </a:xfrm>
          <a:prstGeom prst="rect">
            <a:avLst/>
          </a:prstGeom>
          <a:noFill/>
        </p:spPr>
        <p:txBody>
          <a:bodyPr wrap="square" rtlCol="0">
            <a:spAutoFit/>
          </a:bodyPr>
          <a:lstStyle/>
          <a:p>
            <a:r>
              <a:rPr lang="en-US" sz="2000" b="1" dirty="0">
                <a:latin typeface="Cambria" pitchFamily="18" charset="0"/>
              </a:rPr>
              <a:t>Cal</a:t>
            </a:r>
            <a:r>
              <a:rPr lang="en-US" sz="2000" b="1" dirty="0">
                <a:solidFill>
                  <a:schemeClr val="tx2">
                    <a:lumMod val="75000"/>
                  </a:schemeClr>
                </a:solidFill>
                <a:latin typeface="Cambria" pitchFamily="18" charset="0"/>
              </a:rPr>
              <a:t>ifornia</a:t>
            </a:r>
            <a:r>
              <a:rPr lang="en-US" sz="2000" b="1" dirty="0">
                <a:latin typeface="Cambria" pitchFamily="18" charset="0"/>
              </a:rPr>
              <a:t> H</a:t>
            </a:r>
            <a:r>
              <a:rPr lang="en-US" sz="2000" b="1" dirty="0">
                <a:solidFill>
                  <a:schemeClr val="tx2">
                    <a:lumMod val="75000"/>
                  </a:schemeClr>
                </a:solidFill>
                <a:latin typeface="Cambria" pitchFamily="18" charset="0"/>
              </a:rPr>
              <a:t>ealth</a:t>
            </a:r>
            <a:r>
              <a:rPr lang="en-US" sz="2000" b="1" dirty="0">
                <a:latin typeface="Cambria" pitchFamily="18" charset="0"/>
              </a:rPr>
              <a:t> P</a:t>
            </a:r>
            <a:r>
              <a:rPr lang="en-US" sz="2000" b="1" dirty="0">
                <a:solidFill>
                  <a:schemeClr val="tx2">
                    <a:lumMod val="75000"/>
                  </a:schemeClr>
                </a:solidFill>
                <a:latin typeface="Cambria" pitchFamily="18" charset="0"/>
              </a:rPr>
              <a:t>olicy</a:t>
            </a:r>
            <a:r>
              <a:rPr lang="en-US" sz="2000" b="1" dirty="0">
                <a:latin typeface="Cambria" pitchFamily="18" charset="0"/>
              </a:rPr>
              <a:t> S</a:t>
            </a:r>
            <a:r>
              <a:rPr lang="en-US" sz="2000" b="1" dirty="0">
                <a:solidFill>
                  <a:schemeClr val="tx2">
                    <a:lumMod val="75000"/>
                  </a:schemeClr>
                </a:solidFill>
                <a:latin typeface="Cambria" pitchFamily="18" charset="0"/>
              </a:rPr>
              <a:t>trategies, LLC</a:t>
            </a:r>
          </a:p>
        </p:txBody>
      </p:sp>
      <p:sp>
        <p:nvSpPr>
          <p:cNvPr id="6" name="Flowchart: Decision 5">
            <a:extLst>
              <a:ext uri="{FF2B5EF4-FFF2-40B4-BE49-F238E27FC236}">
                <a16:creationId xmlns:a16="http://schemas.microsoft.com/office/drawing/2014/main" id="{E4DCCBF6-59C4-0555-6586-3AC7D35EF672}"/>
              </a:ext>
            </a:extLst>
          </p:cNvPr>
          <p:cNvSpPr/>
          <p:nvPr/>
        </p:nvSpPr>
        <p:spPr>
          <a:xfrm>
            <a:off x="1600200" y="6355083"/>
            <a:ext cx="7086600" cy="45719"/>
          </a:xfrm>
          <a:prstGeom prst="flowChartDecision">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a:extLst>
              <a:ext uri="{FF2B5EF4-FFF2-40B4-BE49-F238E27FC236}">
                <a16:creationId xmlns:a16="http://schemas.microsoft.com/office/drawing/2014/main" id="{374FC760-5417-5457-D19E-ACB3BB513970}"/>
              </a:ext>
            </a:extLst>
          </p:cNvPr>
          <p:cNvSpPr/>
          <p:nvPr/>
        </p:nvSpPr>
        <p:spPr>
          <a:xfrm>
            <a:off x="7848600" y="0"/>
            <a:ext cx="1295400" cy="1066800"/>
          </a:xfrm>
          <a:custGeom>
            <a:avLst/>
            <a:gdLst>
              <a:gd name="connsiteX0" fmla="*/ 109182 w 2169994"/>
              <a:gd name="connsiteY0" fmla="*/ 95535 h 1733266"/>
              <a:gd name="connsiteX1" fmla="*/ 2142698 w 2169994"/>
              <a:gd name="connsiteY1" fmla="*/ 1733266 h 1733266"/>
              <a:gd name="connsiteX2" fmla="*/ 2169994 w 2169994"/>
              <a:gd name="connsiteY2" fmla="*/ 0 h 1733266"/>
              <a:gd name="connsiteX3" fmla="*/ 0 w 2169994"/>
              <a:gd name="connsiteY3" fmla="*/ 0 h 1733266"/>
              <a:gd name="connsiteX4" fmla="*/ 109182 w 2169994"/>
              <a:gd name="connsiteY4" fmla="*/ 95535 h 1733266"/>
              <a:gd name="connsiteX0" fmla="*/ 109182 w 2169994"/>
              <a:gd name="connsiteY0" fmla="*/ 95535 h 1752600"/>
              <a:gd name="connsiteX1" fmla="*/ 2169994 w 2169994"/>
              <a:gd name="connsiteY1" fmla="*/ 1752600 h 1752600"/>
              <a:gd name="connsiteX2" fmla="*/ 2169994 w 2169994"/>
              <a:gd name="connsiteY2" fmla="*/ 0 h 1752600"/>
              <a:gd name="connsiteX3" fmla="*/ 0 w 2169994"/>
              <a:gd name="connsiteY3" fmla="*/ 0 h 1752600"/>
              <a:gd name="connsiteX4" fmla="*/ 109182 w 2169994"/>
              <a:gd name="connsiteY4" fmla="*/ 95535 h 1752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9994" h="1752600">
                <a:moveTo>
                  <a:pt x="109182" y="95535"/>
                </a:moveTo>
                <a:lnTo>
                  <a:pt x="2169994" y="1752600"/>
                </a:lnTo>
                <a:lnTo>
                  <a:pt x="2169994" y="0"/>
                </a:lnTo>
                <a:lnTo>
                  <a:pt x="0" y="0"/>
                </a:lnTo>
                <a:lnTo>
                  <a:pt x="109182" y="95535"/>
                </a:lnTo>
                <a:close/>
              </a:path>
            </a:pathLst>
          </a:cu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567428C7-EC6F-9FEF-1C29-0EF52B7EB333}"/>
              </a:ext>
            </a:extLst>
          </p:cNvPr>
          <p:cNvSpPr txBox="1"/>
          <p:nvPr/>
        </p:nvSpPr>
        <p:spPr>
          <a:xfrm>
            <a:off x="591047" y="457198"/>
            <a:ext cx="7924800" cy="1015663"/>
          </a:xfrm>
          <a:prstGeom prst="rect">
            <a:avLst/>
          </a:prstGeom>
          <a:noFill/>
        </p:spPr>
        <p:txBody>
          <a:bodyPr wrap="square" rtlCol="0">
            <a:spAutoFit/>
          </a:bodyPr>
          <a:lstStyle/>
          <a:p>
            <a:endParaRPr lang="en-US" sz="3000" dirty="0">
              <a:latin typeface="Cambria" pitchFamily="18" charset="0"/>
            </a:endParaRPr>
          </a:p>
          <a:p>
            <a:endParaRPr lang="en-US" sz="3000" dirty="0">
              <a:latin typeface="Cambria" pitchFamily="18" charset="0"/>
            </a:endParaRPr>
          </a:p>
        </p:txBody>
      </p:sp>
      <p:sp>
        <p:nvSpPr>
          <p:cNvPr id="2" name="Title 1">
            <a:extLst>
              <a:ext uri="{FF2B5EF4-FFF2-40B4-BE49-F238E27FC236}">
                <a16:creationId xmlns:a16="http://schemas.microsoft.com/office/drawing/2014/main" id="{C0D41345-E248-B2E0-13BE-17EC6F2D2E1C}"/>
              </a:ext>
            </a:extLst>
          </p:cNvPr>
          <p:cNvSpPr>
            <a:spLocks noGrp="1"/>
          </p:cNvSpPr>
          <p:nvPr>
            <p:ph type="title"/>
          </p:nvPr>
        </p:nvSpPr>
        <p:spPr/>
        <p:txBody>
          <a:bodyPr>
            <a:noAutofit/>
          </a:bodyPr>
          <a:lstStyle/>
          <a:p>
            <a:r>
              <a:rPr lang="en-US" sz="3600" b="1" dirty="0">
                <a:latin typeface="Cambria" pitchFamily="18" charset="0"/>
              </a:rPr>
              <a:t>IHSS Recipient Data </a:t>
            </a:r>
          </a:p>
        </p:txBody>
      </p:sp>
      <p:sp>
        <p:nvSpPr>
          <p:cNvPr id="3" name="Content Placeholder 2">
            <a:extLst>
              <a:ext uri="{FF2B5EF4-FFF2-40B4-BE49-F238E27FC236}">
                <a16:creationId xmlns:a16="http://schemas.microsoft.com/office/drawing/2014/main" id="{D127448E-9FDA-5AEE-BEAA-E5BCB0A843D6}"/>
              </a:ext>
            </a:extLst>
          </p:cNvPr>
          <p:cNvSpPr>
            <a:spLocks noGrp="1"/>
          </p:cNvSpPr>
          <p:nvPr>
            <p:ph idx="1"/>
          </p:nvPr>
        </p:nvSpPr>
        <p:spPr>
          <a:xfrm>
            <a:off x="457200" y="1600203"/>
            <a:ext cx="8229600" cy="3733800"/>
          </a:xfrm>
        </p:spPr>
        <p:txBody>
          <a:bodyPr>
            <a:normAutofit fontScale="92500" lnSpcReduction="20000"/>
          </a:bodyPr>
          <a:lstStyle/>
          <a:p>
            <a:pPr>
              <a:spcAft>
                <a:spcPts val="300"/>
              </a:spcAft>
            </a:pPr>
            <a:r>
              <a:rPr lang="en-US" dirty="0">
                <a:latin typeface="Cambria" panose="02040503050406030204" pitchFamily="18" charset="0"/>
                <a:ea typeface="Cambria" panose="02040503050406030204" pitchFamily="18" charset="0"/>
              </a:rPr>
              <a:t>750,537 IHSS recipients, as of December 2023 </a:t>
            </a:r>
          </a:p>
          <a:p>
            <a:pPr>
              <a:spcAft>
                <a:spcPts val="300"/>
              </a:spcAft>
            </a:pPr>
            <a:r>
              <a:rPr lang="en-US" dirty="0">
                <a:latin typeface="Cambria" panose="02040503050406030204" pitchFamily="18" charset="0"/>
                <a:ea typeface="Cambria" panose="02040503050406030204" pitchFamily="18" charset="0"/>
              </a:rPr>
              <a:t>55.6% are aged 65 and older</a:t>
            </a:r>
          </a:p>
          <a:p>
            <a:pPr>
              <a:spcAft>
                <a:spcPts val="300"/>
              </a:spcAft>
            </a:pPr>
            <a:r>
              <a:rPr lang="en-US" dirty="0">
                <a:latin typeface="Cambria" panose="02040503050406030204" pitchFamily="18" charset="0"/>
                <a:ea typeface="Cambria" panose="02040503050406030204" pitchFamily="18" charset="0"/>
              </a:rPr>
              <a:t>Estimated 28.2% of IHSS recipients aged 65 and older have dementia, as of March 2021</a:t>
            </a:r>
            <a:endParaRPr lang="en-US" sz="3000" dirty="0">
              <a:latin typeface="Cambria" panose="02040503050406030204" pitchFamily="18" charset="0"/>
              <a:ea typeface="Cambria" panose="02040503050406030204" pitchFamily="18" charset="0"/>
            </a:endParaRPr>
          </a:p>
          <a:p>
            <a:pPr>
              <a:spcAft>
                <a:spcPts val="300"/>
              </a:spcAft>
            </a:pPr>
            <a:r>
              <a:rPr lang="en-US" dirty="0">
                <a:latin typeface="Cambria" panose="02040503050406030204" pitchFamily="18" charset="0"/>
                <a:ea typeface="Cambria" panose="02040503050406030204" pitchFamily="18" charset="0"/>
              </a:rPr>
              <a:t>10.4% of recipients are receiving protective supervision services</a:t>
            </a:r>
          </a:p>
          <a:p>
            <a:pPr>
              <a:spcAft>
                <a:spcPts val="300"/>
              </a:spcAft>
            </a:pPr>
            <a:r>
              <a:rPr lang="en-US" dirty="0">
                <a:latin typeface="Cambria" panose="02040503050406030204" pitchFamily="18" charset="0"/>
                <a:ea typeface="Cambria" panose="02040503050406030204" pitchFamily="18" charset="0"/>
              </a:rPr>
              <a:t>35.8% of recipients are severely impaired (195 or more hours in the IHSS Program) </a:t>
            </a:r>
          </a:p>
        </p:txBody>
      </p:sp>
      <p:sp>
        <p:nvSpPr>
          <p:cNvPr id="13" name="Slide Number Placeholder 12">
            <a:extLst>
              <a:ext uri="{FF2B5EF4-FFF2-40B4-BE49-F238E27FC236}">
                <a16:creationId xmlns:a16="http://schemas.microsoft.com/office/drawing/2014/main" id="{C2C5E486-6601-F650-84BC-40A77D344F28}"/>
              </a:ext>
            </a:extLst>
          </p:cNvPr>
          <p:cNvSpPr>
            <a:spLocks noGrp="1"/>
          </p:cNvSpPr>
          <p:nvPr>
            <p:ph type="sldNum" sz="quarter" idx="12"/>
          </p:nvPr>
        </p:nvSpPr>
        <p:spPr/>
        <p:txBody>
          <a:bodyPr/>
          <a:lstStyle/>
          <a:p>
            <a:fld id="{A370007B-399A-4F33-BA2D-3B94742954EE}" type="slidenum">
              <a:rPr lang="en-US" smtClean="0"/>
              <a:pPr/>
              <a:t>5</a:t>
            </a:fld>
            <a:endParaRPr lang="en-US" dirty="0"/>
          </a:p>
        </p:txBody>
      </p:sp>
    </p:spTree>
    <p:extLst>
      <p:ext uri="{BB962C8B-B14F-4D97-AF65-F5344CB8AC3E}">
        <p14:creationId xmlns:p14="http://schemas.microsoft.com/office/powerpoint/2010/main" val="20506275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7"/>
          <p:cNvSpPr/>
          <p:nvPr/>
        </p:nvSpPr>
        <p:spPr>
          <a:xfrm>
            <a:off x="6974005" y="0"/>
            <a:ext cx="2169995" cy="1752600"/>
          </a:xfrm>
          <a:custGeom>
            <a:avLst/>
            <a:gdLst>
              <a:gd name="connsiteX0" fmla="*/ 109182 w 2169994"/>
              <a:gd name="connsiteY0" fmla="*/ 95535 h 1733266"/>
              <a:gd name="connsiteX1" fmla="*/ 2142698 w 2169994"/>
              <a:gd name="connsiteY1" fmla="*/ 1733266 h 1733266"/>
              <a:gd name="connsiteX2" fmla="*/ 2169994 w 2169994"/>
              <a:gd name="connsiteY2" fmla="*/ 0 h 1733266"/>
              <a:gd name="connsiteX3" fmla="*/ 0 w 2169994"/>
              <a:gd name="connsiteY3" fmla="*/ 0 h 1733266"/>
              <a:gd name="connsiteX4" fmla="*/ 109182 w 2169994"/>
              <a:gd name="connsiteY4" fmla="*/ 95535 h 1733266"/>
              <a:gd name="connsiteX0" fmla="*/ 109182 w 2169994"/>
              <a:gd name="connsiteY0" fmla="*/ 95535 h 1752600"/>
              <a:gd name="connsiteX1" fmla="*/ 2169994 w 2169994"/>
              <a:gd name="connsiteY1" fmla="*/ 1752600 h 1752600"/>
              <a:gd name="connsiteX2" fmla="*/ 2169994 w 2169994"/>
              <a:gd name="connsiteY2" fmla="*/ 0 h 1752600"/>
              <a:gd name="connsiteX3" fmla="*/ 0 w 2169994"/>
              <a:gd name="connsiteY3" fmla="*/ 0 h 1752600"/>
              <a:gd name="connsiteX4" fmla="*/ 109182 w 2169994"/>
              <a:gd name="connsiteY4" fmla="*/ 95535 h 1752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9994" h="1752600">
                <a:moveTo>
                  <a:pt x="109182" y="95535"/>
                </a:moveTo>
                <a:lnTo>
                  <a:pt x="2169994" y="1752600"/>
                </a:lnTo>
                <a:lnTo>
                  <a:pt x="2169994" y="0"/>
                </a:lnTo>
                <a:lnTo>
                  <a:pt x="0" y="0"/>
                </a:lnTo>
                <a:lnTo>
                  <a:pt x="109182" y="95535"/>
                </a:lnTo>
                <a:close/>
              </a:path>
            </a:pathLst>
          </a:cu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3" cstate="print"/>
          <a:srcRect l="9846"/>
          <a:stretch>
            <a:fillRect/>
          </a:stretch>
        </p:blipFill>
        <p:spPr bwMode="auto">
          <a:xfrm>
            <a:off x="304802" y="5334002"/>
            <a:ext cx="1178761" cy="1115663"/>
          </a:xfrm>
          <a:prstGeom prst="rect">
            <a:avLst/>
          </a:prstGeom>
          <a:noFill/>
          <a:ln w="9525">
            <a:noFill/>
            <a:miter lim="800000"/>
            <a:headEnd/>
            <a:tailEnd/>
          </a:ln>
        </p:spPr>
      </p:pic>
      <p:sp>
        <p:nvSpPr>
          <p:cNvPr id="5" name="TextBox 4"/>
          <p:cNvSpPr txBox="1"/>
          <p:nvPr/>
        </p:nvSpPr>
        <p:spPr>
          <a:xfrm>
            <a:off x="1524000" y="6000690"/>
            <a:ext cx="6705600" cy="400110"/>
          </a:xfrm>
          <a:prstGeom prst="rect">
            <a:avLst/>
          </a:prstGeom>
          <a:noFill/>
        </p:spPr>
        <p:txBody>
          <a:bodyPr wrap="square" rtlCol="0">
            <a:spAutoFit/>
          </a:bodyPr>
          <a:lstStyle/>
          <a:p>
            <a:r>
              <a:rPr lang="en-US" sz="2000" b="1" dirty="0">
                <a:latin typeface="Cambria" pitchFamily="18" charset="0"/>
              </a:rPr>
              <a:t>Cal</a:t>
            </a:r>
            <a:r>
              <a:rPr lang="en-US" sz="2000" b="1" dirty="0">
                <a:solidFill>
                  <a:schemeClr val="tx2">
                    <a:lumMod val="75000"/>
                  </a:schemeClr>
                </a:solidFill>
                <a:latin typeface="Cambria" pitchFamily="18" charset="0"/>
              </a:rPr>
              <a:t>ifornia</a:t>
            </a:r>
            <a:r>
              <a:rPr lang="en-US" sz="2000" b="1" dirty="0">
                <a:latin typeface="Cambria" pitchFamily="18" charset="0"/>
              </a:rPr>
              <a:t> H</a:t>
            </a:r>
            <a:r>
              <a:rPr lang="en-US" sz="2000" b="1" dirty="0">
                <a:solidFill>
                  <a:schemeClr val="tx2">
                    <a:lumMod val="75000"/>
                  </a:schemeClr>
                </a:solidFill>
                <a:latin typeface="Cambria" pitchFamily="18" charset="0"/>
              </a:rPr>
              <a:t>ealth</a:t>
            </a:r>
            <a:r>
              <a:rPr lang="en-US" sz="2000" b="1" dirty="0">
                <a:latin typeface="Cambria" pitchFamily="18" charset="0"/>
              </a:rPr>
              <a:t> P</a:t>
            </a:r>
            <a:r>
              <a:rPr lang="en-US" sz="2000" b="1" dirty="0">
                <a:solidFill>
                  <a:schemeClr val="tx2">
                    <a:lumMod val="75000"/>
                  </a:schemeClr>
                </a:solidFill>
                <a:latin typeface="Cambria" pitchFamily="18" charset="0"/>
              </a:rPr>
              <a:t>olicy</a:t>
            </a:r>
            <a:r>
              <a:rPr lang="en-US" sz="2000" b="1" dirty="0">
                <a:latin typeface="Cambria" pitchFamily="18" charset="0"/>
              </a:rPr>
              <a:t> S</a:t>
            </a:r>
            <a:r>
              <a:rPr lang="en-US" sz="2000" b="1" dirty="0">
                <a:solidFill>
                  <a:schemeClr val="tx2">
                    <a:lumMod val="75000"/>
                  </a:schemeClr>
                </a:solidFill>
                <a:latin typeface="Cambria" pitchFamily="18" charset="0"/>
              </a:rPr>
              <a:t>trategies, LLC</a:t>
            </a:r>
          </a:p>
        </p:txBody>
      </p:sp>
      <p:sp>
        <p:nvSpPr>
          <p:cNvPr id="6" name="Flowchart: Decision 5"/>
          <p:cNvSpPr/>
          <p:nvPr/>
        </p:nvSpPr>
        <p:spPr>
          <a:xfrm>
            <a:off x="1600200" y="6355083"/>
            <a:ext cx="7086600" cy="45719"/>
          </a:xfrm>
          <a:prstGeom prst="flowChartDecision">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7848600" y="0"/>
            <a:ext cx="1295400" cy="1066800"/>
          </a:xfrm>
          <a:custGeom>
            <a:avLst/>
            <a:gdLst>
              <a:gd name="connsiteX0" fmla="*/ 109182 w 2169994"/>
              <a:gd name="connsiteY0" fmla="*/ 95535 h 1733266"/>
              <a:gd name="connsiteX1" fmla="*/ 2142698 w 2169994"/>
              <a:gd name="connsiteY1" fmla="*/ 1733266 h 1733266"/>
              <a:gd name="connsiteX2" fmla="*/ 2169994 w 2169994"/>
              <a:gd name="connsiteY2" fmla="*/ 0 h 1733266"/>
              <a:gd name="connsiteX3" fmla="*/ 0 w 2169994"/>
              <a:gd name="connsiteY3" fmla="*/ 0 h 1733266"/>
              <a:gd name="connsiteX4" fmla="*/ 109182 w 2169994"/>
              <a:gd name="connsiteY4" fmla="*/ 95535 h 1733266"/>
              <a:gd name="connsiteX0" fmla="*/ 109182 w 2169994"/>
              <a:gd name="connsiteY0" fmla="*/ 95535 h 1752600"/>
              <a:gd name="connsiteX1" fmla="*/ 2169994 w 2169994"/>
              <a:gd name="connsiteY1" fmla="*/ 1752600 h 1752600"/>
              <a:gd name="connsiteX2" fmla="*/ 2169994 w 2169994"/>
              <a:gd name="connsiteY2" fmla="*/ 0 h 1752600"/>
              <a:gd name="connsiteX3" fmla="*/ 0 w 2169994"/>
              <a:gd name="connsiteY3" fmla="*/ 0 h 1752600"/>
              <a:gd name="connsiteX4" fmla="*/ 109182 w 2169994"/>
              <a:gd name="connsiteY4" fmla="*/ 95535 h 1752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9994" h="1752600">
                <a:moveTo>
                  <a:pt x="109182" y="95535"/>
                </a:moveTo>
                <a:lnTo>
                  <a:pt x="2169994" y="1752600"/>
                </a:lnTo>
                <a:lnTo>
                  <a:pt x="2169994" y="0"/>
                </a:lnTo>
                <a:lnTo>
                  <a:pt x="0" y="0"/>
                </a:lnTo>
                <a:lnTo>
                  <a:pt x="109182" y="95535"/>
                </a:lnTo>
                <a:close/>
              </a:path>
            </a:pathLst>
          </a:cu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591047" y="457198"/>
            <a:ext cx="7924800" cy="1015663"/>
          </a:xfrm>
          <a:prstGeom prst="rect">
            <a:avLst/>
          </a:prstGeom>
          <a:noFill/>
        </p:spPr>
        <p:txBody>
          <a:bodyPr wrap="square" rtlCol="0">
            <a:spAutoFit/>
          </a:bodyPr>
          <a:lstStyle/>
          <a:p>
            <a:endParaRPr lang="en-US" sz="3000" dirty="0">
              <a:latin typeface="Cambria" pitchFamily="18" charset="0"/>
            </a:endParaRPr>
          </a:p>
          <a:p>
            <a:endParaRPr lang="en-US" sz="3000" dirty="0">
              <a:latin typeface="Cambria" pitchFamily="18" charset="0"/>
            </a:endParaRPr>
          </a:p>
        </p:txBody>
      </p:sp>
      <p:sp>
        <p:nvSpPr>
          <p:cNvPr id="13" name="Slide Number Placeholder 12"/>
          <p:cNvSpPr>
            <a:spLocks noGrp="1"/>
          </p:cNvSpPr>
          <p:nvPr>
            <p:ph type="sldNum" sz="quarter" idx="12"/>
          </p:nvPr>
        </p:nvSpPr>
        <p:spPr/>
        <p:txBody>
          <a:bodyPr/>
          <a:lstStyle/>
          <a:p>
            <a:fld id="{A370007B-399A-4F33-BA2D-3B94742954EE}" type="slidenum">
              <a:rPr lang="en-US" smtClean="0"/>
              <a:pPr/>
              <a:t>6</a:t>
            </a:fld>
            <a:endParaRPr lang="en-US" dirty="0"/>
          </a:p>
        </p:txBody>
      </p:sp>
      <p:graphicFrame>
        <p:nvGraphicFramePr>
          <p:cNvPr id="11" name="Diagram 10">
            <a:extLst>
              <a:ext uri="{FF2B5EF4-FFF2-40B4-BE49-F238E27FC236}">
                <a16:creationId xmlns:a16="http://schemas.microsoft.com/office/drawing/2014/main" id="{6987C797-576D-4151-E0D9-E9BF244447EE}"/>
              </a:ext>
            </a:extLst>
          </p:cNvPr>
          <p:cNvGraphicFramePr/>
          <p:nvPr>
            <p:extLst>
              <p:ext uri="{D42A27DB-BD31-4B8C-83A1-F6EECF244321}">
                <p14:modId xmlns:p14="http://schemas.microsoft.com/office/powerpoint/2010/main" val="791466254"/>
              </p:ext>
            </p:extLst>
          </p:nvPr>
        </p:nvGraphicFramePr>
        <p:xfrm>
          <a:off x="1371600" y="533400"/>
          <a:ext cx="6248400" cy="503515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9658164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59AB69-1DAA-9172-B073-8E264A42DB10}"/>
            </a:ext>
          </a:extLst>
        </p:cNvPr>
        <p:cNvGrpSpPr/>
        <p:nvPr/>
      </p:nvGrpSpPr>
      <p:grpSpPr>
        <a:xfrm>
          <a:off x="0" y="0"/>
          <a:ext cx="0" cy="0"/>
          <a:chOff x="0" y="0"/>
          <a:chExt cx="0" cy="0"/>
        </a:xfrm>
      </p:grpSpPr>
      <p:sp>
        <p:nvSpPr>
          <p:cNvPr id="8" name="Freeform 7">
            <a:extLst>
              <a:ext uri="{FF2B5EF4-FFF2-40B4-BE49-F238E27FC236}">
                <a16:creationId xmlns:a16="http://schemas.microsoft.com/office/drawing/2014/main" id="{5EA91522-C3F5-D52E-4008-05B6C37C09BE}"/>
              </a:ext>
            </a:extLst>
          </p:cNvPr>
          <p:cNvSpPr/>
          <p:nvPr/>
        </p:nvSpPr>
        <p:spPr>
          <a:xfrm>
            <a:off x="6974005" y="0"/>
            <a:ext cx="2169995" cy="1752600"/>
          </a:xfrm>
          <a:custGeom>
            <a:avLst/>
            <a:gdLst>
              <a:gd name="connsiteX0" fmla="*/ 109182 w 2169994"/>
              <a:gd name="connsiteY0" fmla="*/ 95535 h 1733266"/>
              <a:gd name="connsiteX1" fmla="*/ 2142698 w 2169994"/>
              <a:gd name="connsiteY1" fmla="*/ 1733266 h 1733266"/>
              <a:gd name="connsiteX2" fmla="*/ 2169994 w 2169994"/>
              <a:gd name="connsiteY2" fmla="*/ 0 h 1733266"/>
              <a:gd name="connsiteX3" fmla="*/ 0 w 2169994"/>
              <a:gd name="connsiteY3" fmla="*/ 0 h 1733266"/>
              <a:gd name="connsiteX4" fmla="*/ 109182 w 2169994"/>
              <a:gd name="connsiteY4" fmla="*/ 95535 h 1733266"/>
              <a:gd name="connsiteX0" fmla="*/ 109182 w 2169994"/>
              <a:gd name="connsiteY0" fmla="*/ 95535 h 1752600"/>
              <a:gd name="connsiteX1" fmla="*/ 2169994 w 2169994"/>
              <a:gd name="connsiteY1" fmla="*/ 1752600 h 1752600"/>
              <a:gd name="connsiteX2" fmla="*/ 2169994 w 2169994"/>
              <a:gd name="connsiteY2" fmla="*/ 0 h 1752600"/>
              <a:gd name="connsiteX3" fmla="*/ 0 w 2169994"/>
              <a:gd name="connsiteY3" fmla="*/ 0 h 1752600"/>
              <a:gd name="connsiteX4" fmla="*/ 109182 w 2169994"/>
              <a:gd name="connsiteY4" fmla="*/ 95535 h 1752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9994" h="1752600">
                <a:moveTo>
                  <a:pt x="109182" y="95535"/>
                </a:moveTo>
                <a:lnTo>
                  <a:pt x="2169994" y="1752600"/>
                </a:lnTo>
                <a:lnTo>
                  <a:pt x="2169994" y="0"/>
                </a:lnTo>
                <a:lnTo>
                  <a:pt x="0" y="0"/>
                </a:lnTo>
                <a:lnTo>
                  <a:pt x="109182" y="95535"/>
                </a:lnTo>
                <a:close/>
              </a:path>
            </a:pathLst>
          </a:cu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a:extLst>
              <a:ext uri="{FF2B5EF4-FFF2-40B4-BE49-F238E27FC236}">
                <a16:creationId xmlns:a16="http://schemas.microsoft.com/office/drawing/2014/main" id="{FCF8F15B-8A96-FEFC-1ABB-2CAF18BA211B}"/>
              </a:ext>
            </a:extLst>
          </p:cNvPr>
          <p:cNvPicPr>
            <a:picLocks noChangeAspect="1" noChangeArrowheads="1"/>
          </p:cNvPicPr>
          <p:nvPr/>
        </p:nvPicPr>
        <p:blipFill>
          <a:blip r:embed="rId3" cstate="print"/>
          <a:srcRect l="9846"/>
          <a:stretch>
            <a:fillRect/>
          </a:stretch>
        </p:blipFill>
        <p:spPr bwMode="auto">
          <a:xfrm>
            <a:off x="304802" y="5334002"/>
            <a:ext cx="1178761" cy="1115663"/>
          </a:xfrm>
          <a:prstGeom prst="rect">
            <a:avLst/>
          </a:prstGeom>
          <a:noFill/>
          <a:ln w="9525">
            <a:noFill/>
            <a:miter lim="800000"/>
            <a:headEnd/>
            <a:tailEnd/>
          </a:ln>
        </p:spPr>
      </p:pic>
      <p:sp>
        <p:nvSpPr>
          <p:cNvPr id="5" name="TextBox 4">
            <a:extLst>
              <a:ext uri="{FF2B5EF4-FFF2-40B4-BE49-F238E27FC236}">
                <a16:creationId xmlns:a16="http://schemas.microsoft.com/office/drawing/2014/main" id="{9EAD2F0F-0003-E2D4-3A59-BA0F26373800}"/>
              </a:ext>
            </a:extLst>
          </p:cNvPr>
          <p:cNvSpPr txBox="1"/>
          <p:nvPr/>
        </p:nvSpPr>
        <p:spPr>
          <a:xfrm>
            <a:off x="1524000" y="6000690"/>
            <a:ext cx="6705600" cy="400110"/>
          </a:xfrm>
          <a:prstGeom prst="rect">
            <a:avLst/>
          </a:prstGeom>
          <a:noFill/>
        </p:spPr>
        <p:txBody>
          <a:bodyPr wrap="square" rtlCol="0">
            <a:spAutoFit/>
          </a:bodyPr>
          <a:lstStyle/>
          <a:p>
            <a:r>
              <a:rPr lang="en-US" sz="2000" b="1" dirty="0">
                <a:latin typeface="Cambria" pitchFamily="18" charset="0"/>
              </a:rPr>
              <a:t>Cal</a:t>
            </a:r>
            <a:r>
              <a:rPr lang="en-US" sz="2000" b="1" dirty="0">
                <a:solidFill>
                  <a:schemeClr val="tx2">
                    <a:lumMod val="75000"/>
                  </a:schemeClr>
                </a:solidFill>
                <a:latin typeface="Cambria" pitchFamily="18" charset="0"/>
              </a:rPr>
              <a:t>ifornia</a:t>
            </a:r>
            <a:r>
              <a:rPr lang="en-US" sz="2000" b="1" dirty="0">
                <a:latin typeface="Cambria" pitchFamily="18" charset="0"/>
              </a:rPr>
              <a:t> H</a:t>
            </a:r>
            <a:r>
              <a:rPr lang="en-US" sz="2000" b="1" dirty="0">
                <a:solidFill>
                  <a:schemeClr val="tx2">
                    <a:lumMod val="75000"/>
                  </a:schemeClr>
                </a:solidFill>
                <a:latin typeface="Cambria" pitchFamily="18" charset="0"/>
              </a:rPr>
              <a:t>ealth</a:t>
            </a:r>
            <a:r>
              <a:rPr lang="en-US" sz="2000" b="1" dirty="0">
                <a:latin typeface="Cambria" pitchFamily="18" charset="0"/>
              </a:rPr>
              <a:t> P</a:t>
            </a:r>
            <a:r>
              <a:rPr lang="en-US" sz="2000" b="1" dirty="0">
                <a:solidFill>
                  <a:schemeClr val="tx2">
                    <a:lumMod val="75000"/>
                  </a:schemeClr>
                </a:solidFill>
                <a:latin typeface="Cambria" pitchFamily="18" charset="0"/>
              </a:rPr>
              <a:t>olicy</a:t>
            </a:r>
            <a:r>
              <a:rPr lang="en-US" sz="2000" b="1" dirty="0">
                <a:latin typeface="Cambria" pitchFamily="18" charset="0"/>
              </a:rPr>
              <a:t> S</a:t>
            </a:r>
            <a:r>
              <a:rPr lang="en-US" sz="2000" b="1" dirty="0">
                <a:solidFill>
                  <a:schemeClr val="tx2">
                    <a:lumMod val="75000"/>
                  </a:schemeClr>
                </a:solidFill>
                <a:latin typeface="Cambria" pitchFamily="18" charset="0"/>
              </a:rPr>
              <a:t>trategies, LLC</a:t>
            </a:r>
          </a:p>
        </p:txBody>
      </p:sp>
      <p:sp>
        <p:nvSpPr>
          <p:cNvPr id="6" name="Flowchart: Decision 5">
            <a:extLst>
              <a:ext uri="{FF2B5EF4-FFF2-40B4-BE49-F238E27FC236}">
                <a16:creationId xmlns:a16="http://schemas.microsoft.com/office/drawing/2014/main" id="{B441218B-3BA3-5498-8147-C28134A55E1E}"/>
              </a:ext>
            </a:extLst>
          </p:cNvPr>
          <p:cNvSpPr/>
          <p:nvPr/>
        </p:nvSpPr>
        <p:spPr>
          <a:xfrm>
            <a:off x="1600200" y="6355083"/>
            <a:ext cx="7086600" cy="45719"/>
          </a:xfrm>
          <a:prstGeom prst="flowChartDecision">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a:extLst>
              <a:ext uri="{FF2B5EF4-FFF2-40B4-BE49-F238E27FC236}">
                <a16:creationId xmlns:a16="http://schemas.microsoft.com/office/drawing/2014/main" id="{F70290D5-4F4F-0887-1C93-4DC7770DA928}"/>
              </a:ext>
            </a:extLst>
          </p:cNvPr>
          <p:cNvSpPr/>
          <p:nvPr/>
        </p:nvSpPr>
        <p:spPr>
          <a:xfrm>
            <a:off x="7848600" y="0"/>
            <a:ext cx="1295400" cy="1066800"/>
          </a:xfrm>
          <a:custGeom>
            <a:avLst/>
            <a:gdLst>
              <a:gd name="connsiteX0" fmla="*/ 109182 w 2169994"/>
              <a:gd name="connsiteY0" fmla="*/ 95535 h 1733266"/>
              <a:gd name="connsiteX1" fmla="*/ 2142698 w 2169994"/>
              <a:gd name="connsiteY1" fmla="*/ 1733266 h 1733266"/>
              <a:gd name="connsiteX2" fmla="*/ 2169994 w 2169994"/>
              <a:gd name="connsiteY2" fmla="*/ 0 h 1733266"/>
              <a:gd name="connsiteX3" fmla="*/ 0 w 2169994"/>
              <a:gd name="connsiteY3" fmla="*/ 0 h 1733266"/>
              <a:gd name="connsiteX4" fmla="*/ 109182 w 2169994"/>
              <a:gd name="connsiteY4" fmla="*/ 95535 h 1733266"/>
              <a:gd name="connsiteX0" fmla="*/ 109182 w 2169994"/>
              <a:gd name="connsiteY0" fmla="*/ 95535 h 1752600"/>
              <a:gd name="connsiteX1" fmla="*/ 2169994 w 2169994"/>
              <a:gd name="connsiteY1" fmla="*/ 1752600 h 1752600"/>
              <a:gd name="connsiteX2" fmla="*/ 2169994 w 2169994"/>
              <a:gd name="connsiteY2" fmla="*/ 0 h 1752600"/>
              <a:gd name="connsiteX3" fmla="*/ 0 w 2169994"/>
              <a:gd name="connsiteY3" fmla="*/ 0 h 1752600"/>
              <a:gd name="connsiteX4" fmla="*/ 109182 w 2169994"/>
              <a:gd name="connsiteY4" fmla="*/ 95535 h 1752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9994" h="1752600">
                <a:moveTo>
                  <a:pt x="109182" y="95535"/>
                </a:moveTo>
                <a:lnTo>
                  <a:pt x="2169994" y="1752600"/>
                </a:lnTo>
                <a:lnTo>
                  <a:pt x="2169994" y="0"/>
                </a:lnTo>
                <a:lnTo>
                  <a:pt x="0" y="0"/>
                </a:lnTo>
                <a:lnTo>
                  <a:pt x="109182" y="95535"/>
                </a:lnTo>
                <a:close/>
              </a:path>
            </a:pathLst>
          </a:cu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8D1FA7B9-DD4F-E62B-0291-1DFBDE8F3EDF}"/>
              </a:ext>
            </a:extLst>
          </p:cNvPr>
          <p:cNvSpPr txBox="1"/>
          <p:nvPr/>
        </p:nvSpPr>
        <p:spPr>
          <a:xfrm>
            <a:off x="591047" y="457198"/>
            <a:ext cx="7924800" cy="1015663"/>
          </a:xfrm>
          <a:prstGeom prst="rect">
            <a:avLst/>
          </a:prstGeom>
          <a:noFill/>
        </p:spPr>
        <p:txBody>
          <a:bodyPr wrap="square" rtlCol="0">
            <a:spAutoFit/>
          </a:bodyPr>
          <a:lstStyle/>
          <a:p>
            <a:endParaRPr lang="en-US" sz="3000" dirty="0">
              <a:latin typeface="Cambria" pitchFamily="18" charset="0"/>
            </a:endParaRPr>
          </a:p>
          <a:p>
            <a:endParaRPr lang="en-US" sz="3000" dirty="0">
              <a:latin typeface="Cambria" pitchFamily="18" charset="0"/>
            </a:endParaRPr>
          </a:p>
        </p:txBody>
      </p:sp>
      <p:sp>
        <p:nvSpPr>
          <p:cNvPr id="2" name="Title 1">
            <a:extLst>
              <a:ext uri="{FF2B5EF4-FFF2-40B4-BE49-F238E27FC236}">
                <a16:creationId xmlns:a16="http://schemas.microsoft.com/office/drawing/2014/main" id="{4D8F352E-048B-6297-085B-ADACF7E2AE67}"/>
              </a:ext>
            </a:extLst>
          </p:cNvPr>
          <p:cNvSpPr>
            <a:spLocks noGrp="1"/>
          </p:cNvSpPr>
          <p:nvPr>
            <p:ph type="title"/>
          </p:nvPr>
        </p:nvSpPr>
        <p:spPr/>
        <p:txBody>
          <a:bodyPr>
            <a:noAutofit/>
          </a:bodyPr>
          <a:lstStyle/>
          <a:p>
            <a:r>
              <a:rPr lang="en-US" sz="3600" b="1" dirty="0">
                <a:latin typeface="Cambria" pitchFamily="18" charset="0"/>
              </a:rPr>
              <a:t>Discussion</a:t>
            </a:r>
          </a:p>
        </p:txBody>
      </p:sp>
      <p:sp>
        <p:nvSpPr>
          <p:cNvPr id="3" name="Content Placeholder 2">
            <a:extLst>
              <a:ext uri="{FF2B5EF4-FFF2-40B4-BE49-F238E27FC236}">
                <a16:creationId xmlns:a16="http://schemas.microsoft.com/office/drawing/2014/main" id="{E70AF822-7F11-9C07-FB84-F77EC2FD5B75}"/>
              </a:ext>
            </a:extLst>
          </p:cNvPr>
          <p:cNvSpPr>
            <a:spLocks noGrp="1"/>
          </p:cNvSpPr>
          <p:nvPr>
            <p:ph idx="1"/>
          </p:nvPr>
        </p:nvSpPr>
        <p:spPr>
          <a:xfrm>
            <a:off x="457200" y="1600203"/>
            <a:ext cx="8229600" cy="3733800"/>
          </a:xfrm>
        </p:spPr>
        <p:txBody>
          <a:bodyPr>
            <a:normAutofit/>
          </a:bodyPr>
          <a:lstStyle/>
          <a:p>
            <a:r>
              <a:rPr lang="en-US" sz="3000" dirty="0">
                <a:latin typeface="Cambria" panose="02040503050406030204" pitchFamily="18" charset="0"/>
                <a:ea typeface="Cambria" panose="02040503050406030204" pitchFamily="18" charset="0"/>
              </a:rPr>
              <a:t>Are you currently serving IHSS recipients?</a:t>
            </a:r>
          </a:p>
          <a:p>
            <a:r>
              <a:rPr lang="en-US" sz="3000" dirty="0">
                <a:latin typeface="Cambria" panose="02040503050406030204" pitchFamily="18" charset="0"/>
                <a:ea typeface="Cambria" panose="02040503050406030204" pitchFamily="18" charset="0"/>
              </a:rPr>
              <a:t>How do you identify IHSS recipients among the population you serve?</a:t>
            </a:r>
          </a:p>
          <a:p>
            <a:r>
              <a:rPr lang="en-US" sz="3000" dirty="0">
                <a:latin typeface="Cambria" panose="02040503050406030204" pitchFamily="18" charset="0"/>
                <a:ea typeface="Cambria" panose="02040503050406030204" pitchFamily="18" charset="0"/>
              </a:rPr>
              <a:t>What information would be helpful in connecting with IHSS recipients and the IHSS agency </a:t>
            </a:r>
            <a:r>
              <a:rPr lang="en-US" sz="3000">
                <a:latin typeface="Cambria" panose="02040503050406030204" pitchFamily="18" charset="0"/>
                <a:ea typeface="Cambria" panose="02040503050406030204" pitchFamily="18" charset="0"/>
              </a:rPr>
              <a:t>in your county?</a:t>
            </a:r>
            <a:endParaRPr lang="en-US" sz="3000" dirty="0">
              <a:latin typeface="Cambria" panose="02040503050406030204" pitchFamily="18" charset="0"/>
              <a:ea typeface="Cambria" panose="02040503050406030204" pitchFamily="18" charset="0"/>
            </a:endParaRPr>
          </a:p>
        </p:txBody>
      </p:sp>
      <p:sp>
        <p:nvSpPr>
          <p:cNvPr id="13" name="Slide Number Placeholder 12">
            <a:extLst>
              <a:ext uri="{FF2B5EF4-FFF2-40B4-BE49-F238E27FC236}">
                <a16:creationId xmlns:a16="http://schemas.microsoft.com/office/drawing/2014/main" id="{E959C236-819C-A033-F15A-534A95D0E3C1}"/>
              </a:ext>
            </a:extLst>
          </p:cNvPr>
          <p:cNvSpPr>
            <a:spLocks noGrp="1"/>
          </p:cNvSpPr>
          <p:nvPr>
            <p:ph type="sldNum" sz="quarter" idx="12"/>
          </p:nvPr>
        </p:nvSpPr>
        <p:spPr/>
        <p:txBody>
          <a:bodyPr/>
          <a:lstStyle/>
          <a:p>
            <a:fld id="{A370007B-399A-4F33-BA2D-3B94742954EE}" type="slidenum">
              <a:rPr lang="en-US" smtClean="0"/>
              <a:pPr/>
              <a:t>7</a:t>
            </a:fld>
            <a:endParaRPr lang="en-US" dirty="0"/>
          </a:p>
        </p:txBody>
      </p:sp>
    </p:spTree>
    <p:extLst>
      <p:ext uri="{BB962C8B-B14F-4D97-AF65-F5344CB8AC3E}">
        <p14:creationId xmlns:p14="http://schemas.microsoft.com/office/powerpoint/2010/main" val="9584457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7"/>
          <p:cNvSpPr/>
          <p:nvPr/>
        </p:nvSpPr>
        <p:spPr>
          <a:xfrm>
            <a:off x="6974005" y="0"/>
            <a:ext cx="2169995" cy="1752600"/>
          </a:xfrm>
          <a:custGeom>
            <a:avLst/>
            <a:gdLst>
              <a:gd name="connsiteX0" fmla="*/ 109182 w 2169994"/>
              <a:gd name="connsiteY0" fmla="*/ 95535 h 1733266"/>
              <a:gd name="connsiteX1" fmla="*/ 2142698 w 2169994"/>
              <a:gd name="connsiteY1" fmla="*/ 1733266 h 1733266"/>
              <a:gd name="connsiteX2" fmla="*/ 2169994 w 2169994"/>
              <a:gd name="connsiteY2" fmla="*/ 0 h 1733266"/>
              <a:gd name="connsiteX3" fmla="*/ 0 w 2169994"/>
              <a:gd name="connsiteY3" fmla="*/ 0 h 1733266"/>
              <a:gd name="connsiteX4" fmla="*/ 109182 w 2169994"/>
              <a:gd name="connsiteY4" fmla="*/ 95535 h 1733266"/>
              <a:gd name="connsiteX0" fmla="*/ 109182 w 2169994"/>
              <a:gd name="connsiteY0" fmla="*/ 95535 h 1752600"/>
              <a:gd name="connsiteX1" fmla="*/ 2169994 w 2169994"/>
              <a:gd name="connsiteY1" fmla="*/ 1752600 h 1752600"/>
              <a:gd name="connsiteX2" fmla="*/ 2169994 w 2169994"/>
              <a:gd name="connsiteY2" fmla="*/ 0 h 1752600"/>
              <a:gd name="connsiteX3" fmla="*/ 0 w 2169994"/>
              <a:gd name="connsiteY3" fmla="*/ 0 h 1752600"/>
              <a:gd name="connsiteX4" fmla="*/ 109182 w 2169994"/>
              <a:gd name="connsiteY4" fmla="*/ 95535 h 1752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9994" h="1752600">
                <a:moveTo>
                  <a:pt x="109182" y="95535"/>
                </a:moveTo>
                <a:lnTo>
                  <a:pt x="2169994" y="1752600"/>
                </a:lnTo>
                <a:lnTo>
                  <a:pt x="2169994" y="0"/>
                </a:lnTo>
                <a:lnTo>
                  <a:pt x="0" y="0"/>
                </a:lnTo>
                <a:lnTo>
                  <a:pt x="109182" y="95535"/>
                </a:lnTo>
                <a:close/>
              </a:path>
            </a:pathLst>
          </a:cu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3" cstate="print"/>
          <a:srcRect l="9846"/>
          <a:stretch>
            <a:fillRect/>
          </a:stretch>
        </p:blipFill>
        <p:spPr bwMode="auto">
          <a:xfrm>
            <a:off x="304802" y="5334002"/>
            <a:ext cx="1178761" cy="1115663"/>
          </a:xfrm>
          <a:prstGeom prst="rect">
            <a:avLst/>
          </a:prstGeom>
          <a:noFill/>
          <a:ln w="9525">
            <a:noFill/>
            <a:miter lim="800000"/>
            <a:headEnd/>
            <a:tailEnd/>
          </a:ln>
        </p:spPr>
      </p:pic>
      <p:sp>
        <p:nvSpPr>
          <p:cNvPr id="5" name="TextBox 4"/>
          <p:cNvSpPr txBox="1"/>
          <p:nvPr/>
        </p:nvSpPr>
        <p:spPr>
          <a:xfrm>
            <a:off x="1524000" y="6000690"/>
            <a:ext cx="6705600" cy="400110"/>
          </a:xfrm>
          <a:prstGeom prst="rect">
            <a:avLst/>
          </a:prstGeom>
          <a:noFill/>
        </p:spPr>
        <p:txBody>
          <a:bodyPr wrap="square" rtlCol="0">
            <a:spAutoFit/>
          </a:bodyPr>
          <a:lstStyle/>
          <a:p>
            <a:r>
              <a:rPr lang="en-US" sz="2000" b="1" dirty="0">
                <a:latin typeface="Cambria" pitchFamily="18" charset="0"/>
              </a:rPr>
              <a:t>Cal</a:t>
            </a:r>
            <a:r>
              <a:rPr lang="en-US" sz="2000" b="1" dirty="0">
                <a:solidFill>
                  <a:schemeClr val="tx2">
                    <a:lumMod val="75000"/>
                  </a:schemeClr>
                </a:solidFill>
                <a:latin typeface="Cambria" pitchFamily="18" charset="0"/>
              </a:rPr>
              <a:t>ifornia</a:t>
            </a:r>
            <a:r>
              <a:rPr lang="en-US" sz="2000" b="1" dirty="0">
                <a:latin typeface="Cambria" pitchFamily="18" charset="0"/>
              </a:rPr>
              <a:t> H</a:t>
            </a:r>
            <a:r>
              <a:rPr lang="en-US" sz="2000" b="1" dirty="0">
                <a:solidFill>
                  <a:schemeClr val="tx2">
                    <a:lumMod val="75000"/>
                  </a:schemeClr>
                </a:solidFill>
                <a:latin typeface="Cambria" pitchFamily="18" charset="0"/>
              </a:rPr>
              <a:t>ealth</a:t>
            </a:r>
            <a:r>
              <a:rPr lang="en-US" sz="2000" b="1" dirty="0">
                <a:latin typeface="Cambria" pitchFamily="18" charset="0"/>
              </a:rPr>
              <a:t> P</a:t>
            </a:r>
            <a:r>
              <a:rPr lang="en-US" sz="2000" b="1" dirty="0">
                <a:solidFill>
                  <a:schemeClr val="tx2">
                    <a:lumMod val="75000"/>
                  </a:schemeClr>
                </a:solidFill>
                <a:latin typeface="Cambria" pitchFamily="18" charset="0"/>
              </a:rPr>
              <a:t>olicy</a:t>
            </a:r>
            <a:r>
              <a:rPr lang="en-US" sz="2000" b="1" dirty="0">
                <a:latin typeface="Cambria" pitchFamily="18" charset="0"/>
              </a:rPr>
              <a:t> S</a:t>
            </a:r>
            <a:r>
              <a:rPr lang="en-US" sz="2000" b="1" dirty="0">
                <a:solidFill>
                  <a:schemeClr val="tx2">
                    <a:lumMod val="75000"/>
                  </a:schemeClr>
                </a:solidFill>
                <a:latin typeface="Cambria" pitchFamily="18" charset="0"/>
              </a:rPr>
              <a:t>trategies, LLC</a:t>
            </a:r>
          </a:p>
        </p:txBody>
      </p:sp>
      <p:sp>
        <p:nvSpPr>
          <p:cNvPr id="6" name="Flowchart: Decision 5"/>
          <p:cNvSpPr/>
          <p:nvPr/>
        </p:nvSpPr>
        <p:spPr>
          <a:xfrm>
            <a:off x="1600200" y="6355083"/>
            <a:ext cx="7086600" cy="45719"/>
          </a:xfrm>
          <a:prstGeom prst="flowChartDecision">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7848600" y="0"/>
            <a:ext cx="1295400" cy="1066800"/>
          </a:xfrm>
          <a:custGeom>
            <a:avLst/>
            <a:gdLst>
              <a:gd name="connsiteX0" fmla="*/ 109182 w 2169994"/>
              <a:gd name="connsiteY0" fmla="*/ 95535 h 1733266"/>
              <a:gd name="connsiteX1" fmla="*/ 2142698 w 2169994"/>
              <a:gd name="connsiteY1" fmla="*/ 1733266 h 1733266"/>
              <a:gd name="connsiteX2" fmla="*/ 2169994 w 2169994"/>
              <a:gd name="connsiteY2" fmla="*/ 0 h 1733266"/>
              <a:gd name="connsiteX3" fmla="*/ 0 w 2169994"/>
              <a:gd name="connsiteY3" fmla="*/ 0 h 1733266"/>
              <a:gd name="connsiteX4" fmla="*/ 109182 w 2169994"/>
              <a:gd name="connsiteY4" fmla="*/ 95535 h 1733266"/>
              <a:gd name="connsiteX0" fmla="*/ 109182 w 2169994"/>
              <a:gd name="connsiteY0" fmla="*/ 95535 h 1752600"/>
              <a:gd name="connsiteX1" fmla="*/ 2169994 w 2169994"/>
              <a:gd name="connsiteY1" fmla="*/ 1752600 h 1752600"/>
              <a:gd name="connsiteX2" fmla="*/ 2169994 w 2169994"/>
              <a:gd name="connsiteY2" fmla="*/ 0 h 1752600"/>
              <a:gd name="connsiteX3" fmla="*/ 0 w 2169994"/>
              <a:gd name="connsiteY3" fmla="*/ 0 h 1752600"/>
              <a:gd name="connsiteX4" fmla="*/ 109182 w 2169994"/>
              <a:gd name="connsiteY4" fmla="*/ 95535 h 1752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9994" h="1752600">
                <a:moveTo>
                  <a:pt x="109182" y="95535"/>
                </a:moveTo>
                <a:lnTo>
                  <a:pt x="2169994" y="1752600"/>
                </a:lnTo>
                <a:lnTo>
                  <a:pt x="2169994" y="0"/>
                </a:lnTo>
                <a:lnTo>
                  <a:pt x="0" y="0"/>
                </a:lnTo>
                <a:lnTo>
                  <a:pt x="109182" y="95535"/>
                </a:lnTo>
                <a:close/>
              </a:path>
            </a:pathLst>
          </a:cu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591047" y="457198"/>
            <a:ext cx="7924800" cy="1015663"/>
          </a:xfrm>
          <a:prstGeom prst="rect">
            <a:avLst/>
          </a:prstGeom>
          <a:noFill/>
        </p:spPr>
        <p:txBody>
          <a:bodyPr wrap="square" rtlCol="0">
            <a:spAutoFit/>
          </a:bodyPr>
          <a:lstStyle/>
          <a:p>
            <a:endParaRPr lang="en-US" sz="3000" dirty="0">
              <a:latin typeface="Cambria" pitchFamily="18" charset="0"/>
            </a:endParaRPr>
          </a:p>
          <a:p>
            <a:endParaRPr lang="en-US" sz="3000" dirty="0">
              <a:latin typeface="Cambria" pitchFamily="18" charset="0"/>
            </a:endParaRPr>
          </a:p>
        </p:txBody>
      </p:sp>
      <p:sp>
        <p:nvSpPr>
          <p:cNvPr id="2" name="Title 1"/>
          <p:cNvSpPr>
            <a:spLocks noGrp="1"/>
          </p:cNvSpPr>
          <p:nvPr>
            <p:ph type="title"/>
          </p:nvPr>
        </p:nvSpPr>
        <p:spPr/>
        <p:txBody>
          <a:bodyPr>
            <a:noAutofit/>
          </a:bodyPr>
          <a:lstStyle/>
          <a:p>
            <a:r>
              <a:rPr lang="en-US" sz="3600" b="1" dirty="0">
                <a:latin typeface="Cambria" pitchFamily="18" charset="0"/>
              </a:rPr>
              <a:t>Next Steps/Meetings</a:t>
            </a:r>
          </a:p>
        </p:txBody>
      </p:sp>
      <p:sp>
        <p:nvSpPr>
          <p:cNvPr id="3" name="Content Placeholder 2">
            <a:extLst>
              <a:ext uri="{FF2B5EF4-FFF2-40B4-BE49-F238E27FC236}">
                <a16:creationId xmlns:a16="http://schemas.microsoft.com/office/drawing/2014/main" id="{C1967A15-9140-92E9-8EE6-82E2136EE398}"/>
              </a:ext>
            </a:extLst>
          </p:cNvPr>
          <p:cNvSpPr>
            <a:spLocks noGrp="1"/>
          </p:cNvSpPr>
          <p:nvPr>
            <p:ph idx="1"/>
          </p:nvPr>
        </p:nvSpPr>
        <p:spPr>
          <a:xfrm>
            <a:off x="457200" y="1371600"/>
            <a:ext cx="8229600" cy="4525963"/>
          </a:xfrm>
        </p:spPr>
        <p:txBody>
          <a:bodyPr>
            <a:normAutofit/>
          </a:bodyPr>
          <a:lstStyle/>
          <a:p>
            <a:r>
              <a:rPr lang="en-US" dirty="0">
                <a:latin typeface="Cambria" panose="02040503050406030204" pitchFamily="18" charset="0"/>
                <a:ea typeface="Cambria" panose="02040503050406030204" pitchFamily="18" charset="0"/>
              </a:rPr>
              <a:t>Statewide Collaborative Meeting</a:t>
            </a:r>
          </a:p>
          <a:p>
            <a:pPr lvl="1"/>
            <a:r>
              <a:rPr lang="en-US" sz="3200" dirty="0">
                <a:latin typeface="Cambria" panose="02040503050406030204" pitchFamily="18" charset="0"/>
                <a:ea typeface="Cambria" panose="02040503050406030204" pitchFamily="18" charset="0"/>
              </a:rPr>
              <a:t>Wednesday, March 13, 12-1pm</a:t>
            </a:r>
            <a:br>
              <a:rPr lang="en-US" sz="3200" dirty="0">
                <a:latin typeface="Cambria" panose="02040503050406030204" pitchFamily="18" charset="0"/>
                <a:ea typeface="Cambria" panose="02040503050406030204" pitchFamily="18" charset="0"/>
              </a:rPr>
            </a:br>
            <a:endParaRPr lang="en-US" sz="3200" dirty="0">
              <a:latin typeface="Cambria" panose="02040503050406030204" pitchFamily="18" charset="0"/>
              <a:ea typeface="Cambria" panose="02040503050406030204" pitchFamily="18" charset="0"/>
            </a:endParaRPr>
          </a:p>
          <a:p>
            <a:r>
              <a:rPr lang="en-US" dirty="0">
                <a:latin typeface="Cambria" panose="02040503050406030204" pitchFamily="18" charset="0"/>
                <a:ea typeface="Cambria" panose="02040503050406030204" pitchFamily="18" charset="0"/>
              </a:rPr>
              <a:t>Dementia workgroup will be absorbed into the Statewide Collaborative</a:t>
            </a:r>
            <a:br>
              <a:rPr lang="en-US" dirty="0">
                <a:latin typeface="Cambria" panose="02040503050406030204" pitchFamily="18" charset="0"/>
                <a:ea typeface="Cambria" panose="02040503050406030204" pitchFamily="18" charset="0"/>
              </a:rPr>
            </a:br>
            <a:endParaRPr lang="en-US" dirty="0">
              <a:latin typeface="Cambria" panose="02040503050406030204" pitchFamily="18" charset="0"/>
              <a:ea typeface="Cambria" panose="02040503050406030204" pitchFamily="18" charset="0"/>
            </a:endParaRPr>
          </a:p>
          <a:p>
            <a:r>
              <a:rPr lang="en-US" dirty="0">
                <a:latin typeface="Cambria" panose="02040503050406030204" pitchFamily="18" charset="0"/>
                <a:ea typeface="Cambria" panose="02040503050406030204" pitchFamily="18" charset="0"/>
              </a:rPr>
              <a:t>Participant survey forthcoming </a:t>
            </a:r>
            <a:endParaRPr lang="en-US" sz="3200" dirty="0">
              <a:latin typeface="Cambria" panose="02040503050406030204" pitchFamily="18" charset="0"/>
              <a:ea typeface="Cambria" panose="02040503050406030204" pitchFamily="18" charset="0"/>
            </a:endParaRPr>
          </a:p>
          <a:p>
            <a:pPr marL="0" indent="0">
              <a:buNone/>
            </a:pPr>
            <a:endParaRPr lang="en-US" sz="3000" dirty="0">
              <a:latin typeface="Cambria" panose="02040503050406030204" pitchFamily="18" charset="0"/>
              <a:ea typeface="Cambria" panose="02040503050406030204" pitchFamily="18" charset="0"/>
            </a:endParaRPr>
          </a:p>
        </p:txBody>
      </p:sp>
      <p:sp>
        <p:nvSpPr>
          <p:cNvPr id="13" name="Slide Number Placeholder 12"/>
          <p:cNvSpPr>
            <a:spLocks noGrp="1"/>
          </p:cNvSpPr>
          <p:nvPr>
            <p:ph type="sldNum" sz="quarter" idx="12"/>
          </p:nvPr>
        </p:nvSpPr>
        <p:spPr/>
        <p:txBody>
          <a:bodyPr/>
          <a:lstStyle/>
          <a:p>
            <a:fld id="{A370007B-399A-4F33-BA2D-3B94742954EE}" type="slidenum">
              <a:rPr lang="en-US" smtClean="0"/>
              <a:pPr/>
              <a:t>8</a:t>
            </a:fld>
            <a:endParaRPr lang="en-US" dirty="0"/>
          </a:p>
        </p:txBody>
      </p:sp>
    </p:spTree>
    <p:extLst>
      <p:ext uri="{BB962C8B-B14F-4D97-AF65-F5344CB8AC3E}">
        <p14:creationId xmlns:p14="http://schemas.microsoft.com/office/powerpoint/2010/main" val="17381927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16470</TotalTime>
  <Words>536</Words>
  <Application>Microsoft Office PowerPoint</Application>
  <PresentationFormat>On-screen Show (4:3)</PresentationFormat>
  <Paragraphs>76</Paragraphs>
  <Slides>9</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Cambria</vt:lpstr>
      <vt:lpstr>Symbol</vt:lpstr>
      <vt:lpstr>Office Theme</vt:lpstr>
      <vt:lpstr>PowerPoint Presentation</vt:lpstr>
      <vt:lpstr>Agenda</vt:lpstr>
      <vt:lpstr>Context</vt:lpstr>
      <vt:lpstr>IHSS Background</vt:lpstr>
      <vt:lpstr>IHSS Assessment and Service Authorization</vt:lpstr>
      <vt:lpstr>IHSS Recipient Data </vt:lpstr>
      <vt:lpstr>PowerPoint Presentation</vt:lpstr>
      <vt:lpstr>Discussion</vt:lpstr>
      <vt:lpstr>Next Steps/Meetings</vt:lpstr>
    </vt:vector>
  </TitlesOfParts>
  <Company>Outside 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MIS Team</dc:creator>
  <cp:lastModifiedBy>Brooke Ehrenpreis</cp:lastModifiedBy>
  <cp:revision>240</cp:revision>
  <cp:lastPrinted>2023-08-11T03:12:41Z</cp:lastPrinted>
  <dcterms:created xsi:type="dcterms:W3CDTF">2016-05-06T19:19:41Z</dcterms:created>
  <dcterms:modified xsi:type="dcterms:W3CDTF">2024-02-22T16:47:18Z</dcterms:modified>
</cp:coreProperties>
</file>