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42" r:id="rId4"/>
    <p:sldMasterId id="2147483745" r:id="rId5"/>
  </p:sldMasterIdLst>
  <p:notesMasterIdLst>
    <p:notesMasterId r:id="rId24"/>
  </p:notesMasterIdLst>
  <p:handoutMasterIdLst>
    <p:handoutMasterId r:id="rId25"/>
  </p:handoutMasterIdLst>
  <p:sldIdLst>
    <p:sldId id="257" r:id="rId6"/>
    <p:sldId id="405" r:id="rId7"/>
    <p:sldId id="411" r:id="rId8"/>
    <p:sldId id="539" r:id="rId9"/>
    <p:sldId id="256" r:id="rId10"/>
    <p:sldId id="538" r:id="rId11"/>
    <p:sldId id="258" r:id="rId12"/>
    <p:sldId id="259" r:id="rId13"/>
    <p:sldId id="260" r:id="rId14"/>
    <p:sldId id="261" r:id="rId15"/>
    <p:sldId id="540" r:id="rId16"/>
    <p:sldId id="535" r:id="rId17"/>
    <p:sldId id="421" r:id="rId18"/>
    <p:sldId id="537" r:id="rId19"/>
    <p:sldId id="536" r:id="rId20"/>
    <p:sldId id="534" r:id="rId21"/>
    <p:sldId id="414" r:id="rId22"/>
    <p:sldId id="528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8E65826-48C6-DF81-7620-E526B347C08A}" name="Joey Jacobellis" initials="JJ" userId="S::joey@24hrcares.com::1d909191-a39d-4872-b672-e74ec4506c60" providerId="AD"/>
  <p188:author id="{9271C42A-CB60-396A-E3D8-90AB2670906C}" name="Gavin Ward" initials="GW" userId="S::gavin@24hrcares.com::2b614d51-d94a-41df-8d38-35d0b0ccd24a" providerId="AD"/>
  <p188:author id="{D366D62C-415B-900D-D801-989500B7877C}" name="Jasmine Lacsamana" initials="JL" userId="S::jlacsamana@archstone.org::e96e28dd-33c7-484b-877d-a8a197caf952" providerId="AD"/>
  <p188:author id="{C818174D-5AD6-164F-95B6-575C3D5D6F41}" name="Thomas Sowers" initials="TS" userId="S::Thomas@24hrcares.com::bb5731fc-be01-48ab-af32-94ddb4ca9237" providerId="AD"/>
  <p188:author id="{40E08A6B-A55E-CE82-48BB-92AA5204AFE0}" name="Keri Arnold" initials="KA" userId="5453c1fa03e455b4" providerId="Windows Live"/>
  <p188:author id="{B52F1E8F-6101-2BCC-64C0-167554FFB1FB}" name="April Stewart" initials="AS" userId="S::april@24hrcares.com::f7a4a586-c86c-4717-9f0d-7150ae4bc66d" providerId="AD"/>
  <p188:author id="{C4BFF392-E385-1125-D92E-CE55DAE4B03E}" name="Christopher A. Langston" initials="CAL" userId="S::calangston@archstone.org::7e8241fc-cf6d-403f-8543-f70ec99203af" providerId="AD"/>
  <p188:author id="{25BBADBA-4A11-3773-0497-EF4F6EB7D573}" name="Thomas Sowers" initials="TS" userId="S::thomas@24hrcares.com::bb5731fc-be01-48ab-af32-94ddb4ca9237" providerId="AD"/>
  <p188:author id="{4EE152C9-95AD-1F33-EAF1-5D333E6C9CF6}" name="Simon Close" initials="SC" userId="S::simon@24hrcares.com::ed547642-745f-4a80-9475-978b2396d111" providerId="AD"/>
  <p188:author id="{4C09A5CC-6A0F-FC57-FA48-13459B5849E7}" name="Jessica Ko" initials="JK" userId="S::jessica.ko@24hrcares.com::2b969947-74bf-4a1d-9ef1-c33ff099a7c6" providerId="AD"/>
  <p188:author id="{EBA34CD2-E937-A84D-16C0-39BA95409640}" name="Jessica Ko" initials="JK" userId="S::Jessica.Ko@24hrcares.com::2b969947-74bf-4a1d-9ef1-c33ff099a7c6" providerId="AD"/>
  <p188:author id="{69E90ED6-723F-6BE6-F04B-CBED62E7AD74}" name="Katie Shah" initials="KS" userId="S::katie.shah@24hrcares.com::f72d0418-8aef-4e3b-8b34-64e39ff9dff0" providerId="AD"/>
  <p188:author id="{4DCAA7F9-2EDF-98CA-9573-6D3CE2C40B64}" name="Cody Moreno" initials="CM" userId="S::cody@24hrcares.com::6cfda176-33e8-4704-8da2-28ff8c5b335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8FE"/>
    <a:srgbClr val="0793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E33F0B-75A0-4126-82C7-2D11501F0C89}" v="34" dt="2026-04-15T00:16:07.6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 autoAdjust="0"/>
    <p:restoredTop sz="77214" autoAdjust="0"/>
  </p:normalViewPr>
  <p:slideViewPr>
    <p:cSldViewPr>
      <p:cViewPr varScale="1">
        <p:scale>
          <a:sx n="85" d="100"/>
          <a:sy n="85" d="100"/>
        </p:scale>
        <p:origin x="272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212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8EAAFB1-2541-4827-A50E-EB0E5EEC5616}" type="datetimeFigureOut">
              <a:rPr lang="en-US" smtClean="0"/>
              <a:pPr/>
              <a:t>4/15/2026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1A1B3C-2E36-4915-B810-96A095036B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276415B-A8F6-4228-B7A9-CD69D39AB77B}" type="datetimeFigureOut">
              <a:rPr lang="en-US" smtClean="0"/>
              <a:pPr/>
              <a:t>4/15/2026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622650-C043-45F1-BEA0-29F79E63E2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David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22650-C043-45F1-BEA0-29F79E63E2A8}" type="slidenum">
              <a:rPr lang="en-US" smtClean="0"/>
              <a:pPr/>
              <a:t>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80809-5FED-4B7B-4B71-A693AB306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F5A2B5-2470-B667-2B9A-DC13F84DC7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1F5921-58CF-C139-B80E-FFBB31B97C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BF8B8-A83B-80B7-CCA5-0D91147526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22650-C043-45F1-BEA0-29F79E63E2A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253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52083-AE2E-5664-7CB0-76F042F8D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15F3FB-2E9D-D118-9FDA-CBD1F43057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9ADF8-59FA-50C0-2EB8-815D4B181B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9EEDA0-7CE6-B4A4-E60F-5F631200D4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22650-C043-45F1-BEA0-29F79E63E2A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435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27839-E7F1-514B-DDC2-A5A790DD7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7D4BA4-6B36-D93A-2C24-D5746FA226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52DF3C-AB6E-3173-8EEE-1253704C11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FB97E4-A382-F1A8-96B9-F0C18B5B15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22650-C043-45F1-BEA0-29F79E63E2A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942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ADB84-97DC-404D-937A-AB9BF9995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E6E853-45E5-1DE4-864C-7E50EEC8F9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29AD1D-1151-830B-F0E7-FB6BBBA933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B2CE5-3EDD-1765-4F1F-91D2FEFDA3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22650-C043-45F1-BEA0-29F79E63E2A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66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FE0A8-F16F-1420-BCFD-34E3D77D6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65A9A5-9496-A175-E839-CECD7517C6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22F3B0-5691-8442-AC29-BABC30AC3F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D72FA7-77F0-8C67-0A96-CCBCBEBD46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22650-C043-45F1-BEA0-29F79E63E2A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359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BBD34-5658-946D-071B-3362A724D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D37F58-5D55-33CD-6B29-7CC290D963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52D13A-A22D-75F1-2577-8CF6888FAE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227691-E950-D5EA-ADE3-5AAFBC1B2A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22650-C043-45F1-BEA0-29F79E63E2A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925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B5096-0599-DE38-943B-E627B667E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6512AA-FC3E-FC0C-EE0D-5EF8DBA38B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6D5267-2A6B-CCAA-3053-1E77E5105A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Zoom link for H.R. 1 webinar: https://us02web.zoom.us/webinar/register/WN_Dw8CnQFzRy2N4WCzpX5DXA#/registration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2EEC2-C329-2E0E-631E-49FBBC87EE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22650-C043-45F1-BEA0-29F79E63E2A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415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ADB84-97DC-404D-937A-AB9BF9995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E6E853-45E5-1DE4-864C-7E50EEC8F9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29AD1D-1151-830B-F0E7-FB6BBBA933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For county IHSS Social Workers and Public Authority Staff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Provides information  and resources to educate IHSS recipients, caregivers, family member about ECM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B2CE5-3EDD-1765-4F1F-91D2FEFDA3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22650-C043-45F1-BEA0-29F79E63E2A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66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67FE-EB4B-4F18-8987-98DC3619C0D0}" type="datetime1">
              <a:rPr lang="en-US" smtClean="0"/>
              <a:pPr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8599-2F32-41D9-BC7F-D4D8BC048ABA}" type="datetime1">
              <a:rPr lang="en-US" smtClean="0"/>
              <a:pPr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7C66-4628-4AF7-97B4-55BA26245C31}" type="datetime1">
              <a:rPr lang="en-US" smtClean="0"/>
              <a:pPr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30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16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52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48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28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24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07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12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8DF9-142F-4679-B284-108628129431}" type="datetime1">
              <a:rPr lang="en-US" smtClean="0"/>
              <a:pPr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41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57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77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E501-FB77-4F10-8561-EF709C94C8DB}" type="datetime1">
              <a:rPr lang="en-US" smtClean="0"/>
              <a:pPr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7F6C-4829-482A-92A4-FE3AE2C59E47}" type="datetime1">
              <a:rPr lang="en-US" smtClean="0"/>
              <a:pPr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B334-B317-4A6C-BEC8-66C3CCA8B3F5}" type="datetime1">
              <a:rPr lang="en-US" smtClean="0"/>
              <a:pPr/>
              <a:t>4/15/2026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0E1E-6D4B-4374-A57C-1239B410E42C}" type="datetime1">
              <a:rPr lang="en-US" smtClean="0"/>
              <a:pPr/>
              <a:t>4/15/2026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946D-5474-42BC-B403-F12071DE5DB3}" type="datetime1">
              <a:rPr lang="en-US" smtClean="0"/>
              <a:pPr/>
              <a:t>4/15/2026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AEF3-F051-4E75-B728-8479F4BD4538}" type="datetime1">
              <a:rPr lang="en-US" smtClean="0"/>
              <a:pPr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0853-EE1B-4FF1-A2F7-1A84E3BB83DC}" type="datetime1">
              <a:rPr lang="en-US" smtClean="0"/>
              <a:pPr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00FED-432E-428B-93BF-73C9520746EA}" type="datetime1">
              <a:rPr lang="en-US" smtClean="0"/>
              <a:pPr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0007B-399A-4F33-BA2D-3B94742954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5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Dolly+Parton&amp;rlz=1C1CHZN_enUS1086US1086&amp;oq=advocay+quote&amp;gs_lcrp=EgZjaHJvbWUyBggAEEUYOTIJCAEQABgNGIAEMgkIAhAAGA0YgAQyCQgDEAAYDRiABDIJCAQQABgNGIAEMggIBRAAGBYYHjIICAYQABgWGB4yCAgHEAAYFhgeMggICBAAGBYYHjIICAkQABgWGB7SAQgzNTc5ajBqN6gCALACAA&amp;sourceid=chrome&amp;ie=UTF-8&amp;mstk=AUtExfCMx68Q_iNl-pHSdMacu8aZSme-esU3SNkY8JZyl4YgxU55MRyQRp12_aScA3XdXcMEOluE5AGalc133-Ao4MgetBSLi9Qo3eCMpgYVo_QqaBUNbqPhKrPeW9zNXHWkupFFaO1p3_3YzH20brr7U1Ky_rOKIofLYMwmERoRgwgH1Qw&amp;csui=3&amp;ved=2ahUKEwigg_-R3NmTAxV8Bu8CHQ34ODoQgK4QegQIAxAL" TargetMode="External"/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hyperlink" Target="https://forms.gle/TebNfCNhJPTcKA3L7" TargetMode="Externa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s02web.zoom.us/webinar/register/WN_JfFx6ON1Q0-i50TM0_E2Fw#/registration" TargetMode="External"/><Relationship Id="rId5" Type="http://schemas.openxmlformats.org/officeDocument/2006/relationships/hyperlink" Target="https://us02web.zoom.us/meeting/register/G_mD1xe8QYyRtXhVpSJ_NQ#/registration" TargetMode="Externa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hyperlink" Target="https://archstone.org/resources/ihss-ecm-toolkit-for-county-ihss-social-workers-public-authority-staf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rchstone.org/resourcespdfs/Final-IHSS-ECM-TOOLKIT.pdf" TargetMode="External"/><Relationship Id="rId5" Type="http://schemas.openxmlformats.org/officeDocument/2006/relationships/hyperlink" Target="https://vimeo.com/1140152256?share=copy&amp;fl=sv&amp;fe=ci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9846" r="18125" b="28105"/>
          <a:stretch>
            <a:fillRect/>
          </a:stretch>
        </p:blipFill>
        <p:spPr bwMode="auto">
          <a:xfrm>
            <a:off x="6629401" y="4716322"/>
            <a:ext cx="2514603" cy="214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A logo with people in the middle&#10;&#10;Description automatically generated">
            <a:extLst>
              <a:ext uri="{FF2B5EF4-FFF2-40B4-BE49-F238E27FC236}">
                <a16:creationId xmlns:a16="http://schemas.microsoft.com/office/drawing/2014/main" id="{21037447-D862-8628-4D78-06463F7ACD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6" y="152400"/>
            <a:ext cx="1828804" cy="18288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1EF1FC-17A2-BBB9-1BD7-5461AD13DABB}"/>
              </a:ext>
            </a:extLst>
          </p:cNvPr>
          <p:cNvSpPr txBox="1"/>
          <p:nvPr/>
        </p:nvSpPr>
        <p:spPr>
          <a:xfrm>
            <a:off x="266700" y="1981204"/>
            <a:ext cx="86106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Cambria" pitchFamily="18" charset="0"/>
              </a:rPr>
              <a:t>CalAIM Statewide Older Adult Collaborative</a:t>
            </a:r>
          </a:p>
          <a:p>
            <a:pPr algn="ctr"/>
            <a:endParaRPr lang="en-US" sz="4000" b="1" dirty="0">
              <a:latin typeface="Cambria" pitchFamily="18" charset="0"/>
            </a:endParaRPr>
          </a:p>
          <a:p>
            <a:pPr algn="ctr"/>
            <a:r>
              <a:rPr lang="en-US" sz="4000" dirty="0">
                <a:latin typeface="Cambria" pitchFamily="18" charset="0"/>
              </a:rPr>
              <a:t>April 15, 2026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44E285-B013-7F07-1EA5-04AF7F035E43}"/>
              </a:ext>
            </a:extLst>
          </p:cNvPr>
          <p:cNvSpPr txBox="1"/>
          <p:nvPr/>
        </p:nvSpPr>
        <p:spPr>
          <a:xfrm>
            <a:off x="914403" y="5943600"/>
            <a:ext cx="5736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California Health Policy Strategies, LLC</a:t>
            </a:r>
          </a:p>
        </p:txBody>
      </p:sp>
      <p:sp>
        <p:nvSpPr>
          <p:cNvPr id="3" name="Flowchart: Decision 2">
            <a:extLst>
              <a:ext uri="{FF2B5EF4-FFF2-40B4-BE49-F238E27FC236}">
                <a16:creationId xmlns:a16="http://schemas.microsoft.com/office/drawing/2014/main" id="{60C5B435-5808-7B1B-0999-B4B29832E547}"/>
              </a:ext>
            </a:extLst>
          </p:cNvPr>
          <p:cNvSpPr/>
          <p:nvPr/>
        </p:nvSpPr>
        <p:spPr>
          <a:xfrm>
            <a:off x="190787" y="6438962"/>
            <a:ext cx="7086600" cy="45719"/>
          </a:xfrm>
          <a:prstGeom prst="flowChartDecisi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84032" y="4353870"/>
            <a:ext cx="9512064" cy="0"/>
          </a:xfrm>
          <a:prstGeom prst="line">
            <a:avLst/>
          </a:prstGeom>
          <a:ln w="9525" cap="flat">
            <a:solidFill>
              <a:srgbClr val="2E292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457200"/>
            <a:endParaRPr lang="en-US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697579" y="2016643"/>
            <a:ext cx="3657600" cy="678319"/>
          </a:xfrm>
          <a:custGeom>
            <a:avLst/>
            <a:gdLst/>
            <a:ahLst/>
            <a:cxnLst/>
            <a:rect l="l" t="t" r="r" b="b"/>
            <a:pathLst>
              <a:path w="7315200" h="1356637">
                <a:moveTo>
                  <a:pt x="0" y="0"/>
                </a:moveTo>
                <a:lnTo>
                  <a:pt x="7315200" y="0"/>
                </a:lnTo>
                <a:lnTo>
                  <a:pt x="7315200" y="1356637"/>
                </a:lnTo>
                <a:lnTo>
                  <a:pt x="0" y="135663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/>
            <a:endParaRPr lang="en-US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578698" y="1347788"/>
            <a:ext cx="1050952" cy="184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457200">
              <a:lnSpc>
                <a:spcPts val="1540"/>
              </a:lnSpc>
            </a:pPr>
            <a:r>
              <a:rPr lang="en-US" sz="1100">
                <a:solidFill>
                  <a:srgbClr val="2E2921"/>
                </a:solidFill>
                <a:latin typeface="DM Sans"/>
                <a:ea typeface="DM Sans"/>
                <a:cs typeface="DM Sans"/>
                <a:sym typeface="DM Sans"/>
              </a:rPr>
              <a:t>2026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96819" y="4609464"/>
            <a:ext cx="4932831" cy="858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2281"/>
              </a:lnSpc>
            </a:pPr>
            <a:r>
              <a:rPr lang="en-US" sz="1630">
                <a:solidFill>
                  <a:srgbClr val="2E2921"/>
                </a:solidFill>
                <a:latin typeface="DM Sans"/>
                <a:ea typeface="DM Sans"/>
                <a:cs typeface="DM Sans"/>
                <a:sym typeface="DM Sans"/>
              </a:rPr>
              <a:t>"We can't just hope for a brighter day, we have to work for a brighter day." — </a:t>
            </a:r>
            <a:r>
              <a:rPr lang="en-US" sz="1630" i="1" u="sng">
                <a:solidFill>
                  <a:srgbClr val="2E2921"/>
                </a:solidFill>
                <a:latin typeface="DM Sans Italics"/>
                <a:ea typeface="DM Sans Italics"/>
                <a:cs typeface="DM Sans Italics"/>
                <a:sym typeface="DM Sans Italics"/>
                <a:hlinkClick r:id="rId3" tooltip="https://www.google.com/search?q=Dolly+Parton&amp;rlz=1C1CHZN_enUS1086US1086&amp;oq=advocay+quote&amp;gs_lcrp=EgZjaHJvbWUyBggAEEUYOTIJCAEQABgNGIAEMgkIAhAAGA0YgAQyCQgDEAAYDRiABDIJCAQQABgNGIAEMggIBRAAGBYYHjIICAYQABgWGB4yCAgHEAAYFhgeMggICBAAGBYYHjIICAkQABgWGB7SAQgzNTc5ajBqN6gCALACAA&amp;sourceid=chrome&amp;ie=UTF-8&amp;mstk=AUtExfCMx68Q_iNl-pHSdMacu8aZSme-esU3SNkY8JZyl4YgxU55MRyQRp12_aScA3XdXcMEOluE5AGalc133-Ao4MgetBSLi9Qo3eCMpgYVo_QqaBUNbqPhKrPeW9zNXHWkupFFaO1p3_3YzH20brr7U1Ky_rOKIofLYMwmERoRgwgH1Qw&amp;csui=3&amp;ved=2ahUKEwigg_-R3NmTAxV8Bu8CHQ34ODoQgK4QegQIAxAL"/>
              </a:rPr>
              <a:t>Dolly Parton</a:t>
            </a:r>
          </a:p>
          <a:p>
            <a:pPr algn="ctr" defTabSz="457200">
              <a:lnSpc>
                <a:spcPts val="2281"/>
              </a:lnSpc>
              <a:spcBef>
                <a:spcPct val="0"/>
              </a:spcBef>
            </a:pPr>
            <a:endParaRPr lang="en-US" sz="1630" i="1" u="sng">
              <a:solidFill>
                <a:srgbClr val="2E2921"/>
              </a:solidFill>
              <a:latin typeface="DM Sans Italics"/>
              <a:ea typeface="DM Sans Italics"/>
              <a:cs typeface="DM Sans Italics"/>
              <a:sym typeface="DM Sans Italics"/>
              <a:hlinkClick r:id="rId3" tooltip="https://www.google.com/search?q=Dolly+Parton&amp;rlz=1C1CHZN_enUS1086US1086&amp;oq=advocay+quote&amp;gs_lcrp=EgZjaHJvbWUyBggAEEUYOTIJCAEQABgNGIAEMgkIAhAAGA0YgAQyCQgDEAAYDRiABDIJCAQQABgNGIAEMggIBRAAGBYYHjIICAYQABgWGB4yCAgHEAAYFhgeMggICBAAGBYYHjIICAkQABgWGB7SAQgzNTc5ajBqN6gCALACAA&amp;sourceid=chrome&amp;ie=UTF-8&amp;mstk=AUtExfCMx68Q_iNl-pHSdMacu8aZSme-esU3SNkY8JZyl4YgxU55MRyQRp12_aScA3XdXcMEOluE5AGalc133-Ao4MgetBSLi9Qo3eCMpgYVo_QqaBUNbqPhKrPeW9zNXHWkupFFaO1p3_3YzH20brr7U1Ky_rOKIofLYMwmERoRgwgH1Qw&amp;csui=3&amp;ved=2ahUKEwigg_-R3NmTAxV8Bu8CHQ34ODoQgK4QegQIAxAL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14350" y="3405188"/>
            <a:ext cx="3423936" cy="681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1785"/>
              </a:lnSpc>
            </a:pPr>
            <a:r>
              <a:rPr lang="en-US" sz="1275">
                <a:solidFill>
                  <a:srgbClr val="2E2921"/>
                </a:solidFill>
                <a:latin typeface="DM Sans"/>
                <a:ea typeface="DM Sans"/>
                <a:cs typeface="DM Sans"/>
                <a:sym typeface="DM Sans"/>
              </a:rPr>
              <a:t>MJ Pandher, ACSW</a:t>
            </a:r>
          </a:p>
          <a:p>
            <a:pPr algn="ctr" defTabSz="457200">
              <a:lnSpc>
                <a:spcPts val="1785"/>
              </a:lnSpc>
            </a:pPr>
            <a:r>
              <a:rPr lang="en-US" sz="1275">
                <a:solidFill>
                  <a:srgbClr val="2E2921"/>
                </a:solidFill>
                <a:latin typeface="DM Sans"/>
                <a:ea typeface="DM Sans"/>
                <a:cs typeface="DM Sans"/>
                <a:sym typeface="DM Sans"/>
              </a:rPr>
              <a:t>Socialservices@diamondridgehealthcare.com</a:t>
            </a:r>
          </a:p>
          <a:p>
            <a:pPr algn="ctr" defTabSz="457200">
              <a:lnSpc>
                <a:spcPts val="1785"/>
              </a:lnSpc>
              <a:spcBef>
                <a:spcPct val="0"/>
              </a:spcBef>
            </a:pPr>
            <a:endParaRPr lang="en-US" sz="1275">
              <a:solidFill>
                <a:srgbClr val="2E292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BB9F9-279F-93B5-00A7-5B5937799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0592139-95BC-EE1A-8A30-7D9EBFB6D54D}"/>
              </a:ext>
            </a:extLst>
          </p:cNvPr>
          <p:cNvSpPr txBox="1"/>
          <p:nvPr/>
        </p:nvSpPr>
        <p:spPr>
          <a:xfrm>
            <a:off x="685800" y="5617411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Speaker: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Dr. Sara Levin</a:t>
            </a: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, Deputy Health Officer at Contra Costa Health</a:t>
            </a:r>
          </a:p>
          <a:p>
            <a:pPr algn="ctr"/>
            <a:endParaRPr lang="en-US" sz="24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Flowchart: Decision 15">
            <a:extLst>
              <a:ext uri="{FF2B5EF4-FFF2-40B4-BE49-F238E27FC236}">
                <a16:creationId xmlns:a16="http://schemas.microsoft.com/office/drawing/2014/main" id="{43A2ECF2-C897-7435-74EC-3AD243377C04}"/>
              </a:ext>
            </a:extLst>
          </p:cNvPr>
          <p:cNvSpPr/>
          <p:nvPr/>
        </p:nvSpPr>
        <p:spPr>
          <a:xfrm>
            <a:off x="190787" y="6438962"/>
            <a:ext cx="7086600" cy="45719"/>
          </a:xfrm>
          <a:prstGeom prst="flowChartDecisi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ontra Costa Health Plan - Local Health Plans of California">
            <a:extLst>
              <a:ext uri="{FF2B5EF4-FFF2-40B4-BE49-F238E27FC236}">
                <a16:creationId xmlns:a16="http://schemas.microsoft.com/office/drawing/2014/main" id="{81663ADD-FCDD-C05D-DFCB-F4F781B998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673"/>
            <a:ext cx="9144000" cy="52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7">
            <a:extLst>
              <a:ext uri="{FF2B5EF4-FFF2-40B4-BE49-F238E27FC236}">
                <a16:creationId xmlns:a16="http://schemas.microsoft.com/office/drawing/2014/main" id="{BF02B921-45A1-D4CD-8390-5B97075C20A8}"/>
              </a:ext>
            </a:extLst>
          </p:cNvPr>
          <p:cNvSpPr/>
          <p:nvPr/>
        </p:nvSpPr>
        <p:spPr>
          <a:xfrm>
            <a:off x="6974008" y="0"/>
            <a:ext cx="2169995" cy="17526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6FD0BC93-7287-280E-5EC1-4A97868857BA}"/>
              </a:ext>
            </a:extLst>
          </p:cNvPr>
          <p:cNvSpPr/>
          <p:nvPr/>
        </p:nvSpPr>
        <p:spPr>
          <a:xfrm>
            <a:off x="7848600" y="0"/>
            <a:ext cx="1295400" cy="10668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891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220E9-D853-3BC7-E972-945916A94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F63C0C02-B778-AF45-3879-4E49A7561183}"/>
              </a:ext>
            </a:extLst>
          </p:cNvPr>
          <p:cNvSpPr/>
          <p:nvPr/>
        </p:nvSpPr>
        <p:spPr>
          <a:xfrm>
            <a:off x="6974008" y="0"/>
            <a:ext cx="2169995" cy="17526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4466E5E-C4B1-FA57-92DC-4A1C1B84F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9846"/>
          <a:stretch>
            <a:fillRect/>
          </a:stretch>
        </p:blipFill>
        <p:spPr bwMode="auto">
          <a:xfrm>
            <a:off x="304806" y="5334006"/>
            <a:ext cx="1178761" cy="11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157C93-0F3E-63D3-B13B-8219C478403E}"/>
              </a:ext>
            </a:extLst>
          </p:cNvPr>
          <p:cNvSpPr txBox="1"/>
          <p:nvPr/>
        </p:nvSpPr>
        <p:spPr>
          <a:xfrm>
            <a:off x="1524000" y="6000691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mbria" pitchFamily="18" charset="0"/>
              </a:rPr>
              <a:t>Cal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ifornia</a:t>
            </a:r>
            <a:r>
              <a:rPr lang="en-US" sz="2000" b="1" dirty="0">
                <a:latin typeface="Cambria" pitchFamily="18" charset="0"/>
              </a:rPr>
              <a:t> H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ealth</a:t>
            </a:r>
            <a:r>
              <a:rPr lang="en-US" sz="2000" b="1" dirty="0">
                <a:latin typeface="Cambria" pitchFamily="18" charset="0"/>
              </a:rPr>
              <a:t> P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olicy</a:t>
            </a:r>
            <a:r>
              <a:rPr lang="en-US" sz="2000" b="1" dirty="0">
                <a:latin typeface="Cambria" pitchFamily="18" charset="0"/>
              </a:rPr>
              <a:t> S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trategies, LLC</a:t>
            </a:r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FAC26832-8E88-21AE-6F3D-D11009773EEB}"/>
              </a:ext>
            </a:extLst>
          </p:cNvPr>
          <p:cNvSpPr/>
          <p:nvPr/>
        </p:nvSpPr>
        <p:spPr>
          <a:xfrm>
            <a:off x="1600200" y="6355087"/>
            <a:ext cx="7086600" cy="45719"/>
          </a:xfrm>
          <a:prstGeom prst="flowChartDecisi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6754BB71-F159-0216-E671-6C945FA403C2}"/>
              </a:ext>
            </a:extLst>
          </p:cNvPr>
          <p:cNvSpPr/>
          <p:nvPr/>
        </p:nvSpPr>
        <p:spPr>
          <a:xfrm>
            <a:off x="7848600" y="0"/>
            <a:ext cx="1295400" cy="10668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F11858-0DF0-6A61-6559-06BAC4550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748" y="263476"/>
            <a:ext cx="6629396" cy="1048400"/>
          </a:xfrm>
        </p:spPr>
        <p:txBody>
          <a:bodyPr>
            <a:norm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Questions?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9395361-7CB0-E500-5F1C-0EC655C0A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 descr="A logo with people in the middle&#10;&#10;Description automatically generated">
            <a:extLst>
              <a:ext uri="{FF2B5EF4-FFF2-40B4-BE49-F238E27FC236}">
                <a16:creationId xmlns:a16="http://schemas.microsoft.com/office/drawing/2014/main" id="{86C86B3E-9B72-CDC1-E113-EC9FF79D53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0" y="2204"/>
            <a:ext cx="1309672" cy="1309672"/>
          </a:xfrm>
          <a:prstGeom prst="rect">
            <a:avLst/>
          </a:prstGeom>
        </p:spPr>
      </p:pic>
      <p:pic>
        <p:nvPicPr>
          <p:cNvPr id="11" name="Picture 10" descr="Quizzical burrowing owl looking forward">
            <a:extLst>
              <a:ext uri="{FF2B5EF4-FFF2-40B4-BE49-F238E27FC236}">
                <a16:creationId xmlns:a16="http://schemas.microsoft.com/office/drawing/2014/main" id="{33B67B6E-6154-AEDA-879C-9809355F9DC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446" y="1459603"/>
            <a:ext cx="6096000" cy="385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86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F87CD-FDE3-C0C2-34EE-3A53EBE9A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47607F-EAE9-D62A-AC47-D9E2511F0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810" y="4419600"/>
            <a:ext cx="2863188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17C4983-BCAC-38F4-ADF2-7A5D0491FF02}"/>
              </a:ext>
            </a:extLst>
          </p:cNvPr>
          <p:cNvSpPr/>
          <p:nvPr/>
        </p:nvSpPr>
        <p:spPr>
          <a:xfrm>
            <a:off x="914687" y="2315138"/>
            <a:ext cx="5638800" cy="34594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DA1B35EC-311D-B48D-84BB-48268F40F2D9}"/>
              </a:ext>
            </a:extLst>
          </p:cNvPr>
          <p:cNvSpPr txBox="1"/>
          <p:nvPr/>
        </p:nvSpPr>
        <p:spPr>
          <a:xfrm>
            <a:off x="762000" y="652738"/>
            <a:ext cx="7781370" cy="67169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0000"/>
              </a:lnSpc>
            </a:pPr>
            <a:r>
              <a:rPr lang="en-US" altLang="zh-CN" sz="3000" b="1" dirty="0">
                <a:solidFill>
                  <a:srgbClr val="1E477B"/>
                </a:solidFill>
                <a:latin typeface="Cambria"/>
                <a:ea typeface="Cambria"/>
              </a:rPr>
              <a:t>Call for Questions! </a:t>
            </a:r>
          </a:p>
          <a:p>
            <a:pPr marL="0" hangingPunct="0">
              <a:lnSpc>
                <a:spcPct val="100000"/>
              </a:lnSpc>
            </a:pPr>
            <a:endParaRPr lang="en-US" altLang="zh-CN" sz="3000" b="1" dirty="0">
              <a:solidFill>
                <a:srgbClr val="1E477B"/>
              </a:solidFill>
              <a:latin typeface="Cambria"/>
              <a:ea typeface="Cambria"/>
            </a:endParaRPr>
          </a:p>
          <a:p>
            <a:pPr marL="0" hangingPunct="0">
              <a:lnSpc>
                <a:spcPct val="100000"/>
              </a:lnSpc>
            </a:pPr>
            <a:r>
              <a:rPr lang="en-US" sz="3000" b="1" i="1" dirty="0">
                <a:solidFill>
                  <a:srgbClr val="1E477B"/>
                </a:solidFill>
                <a:latin typeface="Cambria"/>
                <a:ea typeface="Cambria"/>
              </a:rPr>
              <a:t>FAQ for Health Net</a:t>
            </a:r>
            <a:endParaRPr lang="en-US" sz="3000" i="1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 algn="r"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r>
              <a:rPr lang="en-US" altLang="zh-CN" b="1" dirty="0">
                <a:solidFill>
                  <a:srgbClr val="16355C"/>
                </a:solidFill>
                <a:latin typeface="Cambria"/>
                <a:ea typeface="Cambria"/>
              </a:rPr>
              <a:t>	</a:t>
            </a:r>
          </a:p>
          <a:p>
            <a:pPr>
              <a:lnSpc>
                <a:spcPts val="1100"/>
              </a:lnSpc>
            </a:pPr>
            <a:r>
              <a:rPr lang="en-US" altLang="zh-CN" b="1" dirty="0">
                <a:solidFill>
                  <a:srgbClr val="16355C"/>
                </a:solidFill>
                <a:latin typeface="Cambria"/>
                <a:ea typeface="Cambria"/>
              </a:rPr>
              <a:t>	California</a:t>
            </a:r>
            <a:r>
              <a:rPr lang="en-US" altLang="zh-CN" b="1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b="1" dirty="0">
                <a:solidFill>
                  <a:srgbClr val="16355C"/>
                </a:solidFill>
                <a:latin typeface="Cambria"/>
                <a:ea typeface="Cambria"/>
              </a:rPr>
              <a:t>Health</a:t>
            </a:r>
            <a:r>
              <a:rPr lang="en-US" altLang="zh-CN" b="1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b="1" dirty="0">
                <a:solidFill>
                  <a:srgbClr val="16355C"/>
                </a:solidFill>
                <a:latin typeface="Cambria"/>
                <a:ea typeface="Cambria"/>
              </a:rPr>
              <a:t>Policy</a:t>
            </a:r>
            <a:r>
              <a:rPr lang="en-US" altLang="zh-CN" b="1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b="1" dirty="0">
                <a:solidFill>
                  <a:srgbClr val="16355C"/>
                </a:solidFill>
                <a:latin typeface="Cambria"/>
                <a:ea typeface="Cambria"/>
              </a:rPr>
              <a:t>Strategies,</a:t>
            </a:r>
            <a:r>
              <a:rPr lang="en-US" altLang="zh-CN" b="1" spc="-94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b="1" dirty="0">
                <a:solidFill>
                  <a:srgbClr val="16355C"/>
                </a:solidFill>
                <a:latin typeface="Cambria"/>
                <a:ea typeface="Cambria"/>
              </a:rPr>
              <a:t>LLC</a:t>
            </a:r>
          </a:p>
          <a:p>
            <a:pPr>
              <a:lnSpc>
                <a:spcPts val="1100"/>
              </a:lnSpc>
            </a:pPr>
            <a:endParaRPr lang="en-US" altLang="zh-CN" b="1" dirty="0">
              <a:solidFill>
                <a:srgbClr val="16355C"/>
              </a:solidFill>
              <a:latin typeface="Cambria"/>
              <a:ea typeface="Cambria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lnSpc>
                <a:spcPts val="1000"/>
              </a:lnSpc>
            </a:pP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0" name="Flowchart: Decision 9">
            <a:extLst>
              <a:ext uri="{FF2B5EF4-FFF2-40B4-BE49-F238E27FC236}">
                <a16:creationId xmlns:a16="http://schemas.microsoft.com/office/drawing/2014/main" id="{85E8DD0A-0448-CD21-139E-9D076E0E456B}"/>
              </a:ext>
            </a:extLst>
          </p:cNvPr>
          <p:cNvSpPr/>
          <p:nvPr/>
        </p:nvSpPr>
        <p:spPr>
          <a:xfrm>
            <a:off x="190787" y="6438962"/>
            <a:ext cx="7086600" cy="45719"/>
          </a:xfrm>
          <a:prstGeom prst="flowChartDecisi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Wooden blocks with question marks">
            <a:extLst>
              <a:ext uri="{FF2B5EF4-FFF2-40B4-BE49-F238E27FC236}">
                <a16:creationId xmlns:a16="http://schemas.microsoft.com/office/drawing/2014/main" id="{C89C13E0-B1D9-8B4B-98C3-28407BB51D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06" y="2383645"/>
            <a:ext cx="5352961" cy="325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15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14CA2-8BDC-949F-64A3-0B3E235FD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E18806D5-9D49-4852-8169-1BB4735A4324}"/>
              </a:ext>
            </a:extLst>
          </p:cNvPr>
          <p:cNvSpPr/>
          <p:nvPr/>
        </p:nvSpPr>
        <p:spPr>
          <a:xfrm>
            <a:off x="6974008" y="0"/>
            <a:ext cx="2169995" cy="17526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01BAF53-8CFF-C720-6668-4DD89FDBA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9846"/>
          <a:stretch>
            <a:fillRect/>
          </a:stretch>
        </p:blipFill>
        <p:spPr bwMode="auto">
          <a:xfrm>
            <a:off x="304806" y="5334006"/>
            <a:ext cx="1178761" cy="11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DA924F-E819-5060-D62C-6F10460A954D}"/>
              </a:ext>
            </a:extLst>
          </p:cNvPr>
          <p:cNvSpPr txBox="1"/>
          <p:nvPr/>
        </p:nvSpPr>
        <p:spPr>
          <a:xfrm>
            <a:off x="1524000" y="6000691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mbria" pitchFamily="18" charset="0"/>
              </a:rPr>
              <a:t>Cal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ifornia</a:t>
            </a:r>
            <a:r>
              <a:rPr lang="en-US" sz="2000" b="1" dirty="0">
                <a:latin typeface="Cambria" pitchFamily="18" charset="0"/>
              </a:rPr>
              <a:t> H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ealth</a:t>
            </a:r>
            <a:r>
              <a:rPr lang="en-US" sz="2000" b="1" dirty="0">
                <a:latin typeface="Cambria" pitchFamily="18" charset="0"/>
              </a:rPr>
              <a:t> P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olicy</a:t>
            </a:r>
            <a:r>
              <a:rPr lang="en-US" sz="2000" b="1" dirty="0">
                <a:latin typeface="Cambria" pitchFamily="18" charset="0"/>
              </a:rPr>
              <a:t> S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trategies, LLC</a:t>
            </a:r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D5CF72CA-3F1E-EEDA-E1D2-88E7CDF74CF0}"/>
              </a:ext>
            </a:extLst>
          </p:cNvPr>
          <p:cNvSpPr/>
          <p:nvPr/>
        </p:nvSpPr>
        <p:spPr>
          <a:xfrm>
            <a:off x="1600200" y="6355087"/>
            <a:ext cx="7086600" cy="45719"/>
          </a:xfrm>
          <a:prstGeom prst="flowChartDecisi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62C1BC9-3D35-F716-469F-DBDC35CA3041}"/>
              </a:ext>
            </a:extLst>
          </p:cNvPr>
          <p:cNvSpPr/>
          <p:nvPr/>
        </p:nvSpPr>
        <p:spPr>
          <a:xfrm>
            <a:off x="7848600" y="0"/>
            <a:ext cx="1295400" cy="10668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9FD03F-2E34-AF89-B92B-D376500E5E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748" y="263476"/>
            <a:ext cx="6629396" cy="1048400"/>
          </a:xfrm>
        </p:spPr>
        <p:txBody>
          <a:bodyPr>
            <a:norm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Health Net FAQ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1AA595F-4AF7-FF9B-C9E5-CF3AB700A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Picture 2" descr="A logo with people in the middle&#10;&#10;Description automatically generated">
            <a:extLst>
              <a:ext uri="{FF2B5EF4-FFF2-40B4-BE49-F238E27FC236}">
                <a16:creationId xmlns:a16="http://schemas.microsoft.com/office/drawing/2014/main" id="{86626673-5A88-0D74-A36C-491134E1CB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0" y="2204"/>
            <a:ext cx="1309672" cy="13096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66475B-ADED-37F1-A91E-9BA1E6BB2104}"/>
              </a:ext>
            </a:extLst>
          </p:cNvPr>
          <p:cNvSpPr txBox="1"/>
          <p:nvPr/>
        </p:nvSpPr>
        <p:spPr>
          <a:xfrm>
            <a:off x="1146534" y="1261208"/>
            <a:ext cx="3153747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700" dirty="0">
                <a:latin typeface="Cambria" panose="02040503050406030204" pitchFamily="18" charset="0"/>
                <a:ea typeface="Cambria" panose="02040503050406030204" pitchFamily="18" charset="0"/>
              </a:rPr>
              <a:t>During our February Collaborative meeting, Janine Angel of Health Net invited our group to submit questions to be answered in Health Net’s FAQ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700" dirty="0">
                <a:latin typeface="Cambria" panose="02040503050406030204" pitchFamily="18" charset="0"/>
                <a:ea typeface="Cambria" panose="02040503050406030204" pitchFamily="18" charset="0"/>
              </a:rPr>
              <a:t>Questions can include the following around enrollment: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700" dirty="0">
                <a:latin typeface="Cambria" panose="02040503050406030204" pitchFamily="18" charset="0"/>
                <a:ea typeface="Cambria" panose="02040503050406030204" pitchFamily="18" charset="0"/>
              </a:rPr>
              <a:t>Medi-Medi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700" dirty="0">
                <a:latin typeface="Cambria" panose="02040503050406030204" pitchFamily="18" charset="0"/>
                <a:ea typeface="Cambria" panose="02040503050406030204" pitchFamily="18" charset="0"/>
              </a:rPr>
              <a:t>CICM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700" dirty="0">
                <a:latin typeface="Cambria" panose="02040503050406030204" pitchFamily="18" charset="0"/>
                <a:ea typeface="Cambria" panose="02040503050406030204" pitchFamily="18" charset="0"/>
              </a:rPr>
              <a:t>DSNPs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>
                <a:latin typeface="Cambria" panose="02040503050406030204" pitchFamily="18" charset="0"/>
                <a:ea typeface="Cambria" panose="02040503050406030204" pitchFamily="18" charset="0"/>
              </a:rPr>
              <a:t>To submit a question– anonymously or otherwise – please do so </a:t>
            </a:r>
            <a:r>
              <a:rPr lang="en-US" sz="1700" b="1" dirty="0"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here.</a:t>
            </a:r>
            <a:endParaRPr lang="en-US" sz="17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09F71E3-5E53-DDD1-23FB-ECD46242C16A}"/>
              </a:ext>
            </a:extLst>
          </p:cNvPr>
          <p:cNvSpPr/>
          <p:nvPr/>
        </p:nvSpPr>
        <p:spPr>
          <a:xfrm>
            <a:off x="4953000" y="1931610"/>
            <a:ext cx="3429000" cy="315468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Person using a laptop">
            <a:extLst>
              <a:ext uri="{FF2B5EF4-FFF2-40B4-BE49-F238E27FC236}">
                <a16:creationId xmlns:a16="http://schemas.microsoft.com/office/drawing/2014/main" id="{704D1EE1-5523-388E-4DA7-B3E58A730D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069984"/>
            <a:ext cx="3124200" cy="28830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C03A5F9-45E3-B2BD-3010-DC2CD75DA500}"/>
              </a:ext>
            </a:extLst>
          </p:cNvPr>
          <p:cNvSpPr txBox="1"/>
          <p:nvPr/>
        </p:nvSpPr>
        <p:spPr>
          <a:xfrm>
            <a:off x="1600200" y="5242849"/>
            <a:ext cx="418393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Cambria" panose="02040503050406030204" pitchFamily="18" charset="0"/>
                <a:ea typeface="Cambria" panose="02040503050406030204" pitchFamily="18" charset="0"/>
              </a:rPr>
              <a:t>Responses are due EOD Friday, May 15!</a:t>
            </a:r>
          </a:p>
        </p:txBody>
      </p:sp>
    </p:spTree>
    <p:extLst>
      <p:ext uri="{BB962C8B-B14F-4D97-AF65-F5344CB8AC3E}">
        <p14:creationId xmlns:p14="http://schemas.microsoft.com/office/powerpoint/2010/main" val="1676777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7515A-E015-076B-DBF0-D03F651EA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DED545-838A-E764-9D2B-197DA7B5D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810" y="4419600"/>
            <a:ext cx="2863188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FDBB425-B89C-288F-13C8-763C7723EA53}"/>
              </a:ext>
            </a:extLst>
          </p:cNvPr>
          <p:cNvSpPr/>
          <p:nvPr/>
        </p:nvSpPr>
        <p:spPr>
          <a:xfrm>
            <a:off x="914687" y="2315138"/>
            <a:ext cx="5638800" cy="34594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DFC4D320-A4CE-3755-62D8-E4C7E68DA7E6}"/>
              </a:ext>
            </a:extLst>
          </p:cNvPr>
          <p:cNvSpPr txBox="1"/>
          <p:nvPr/>
        </p:nvSpPr>
        <p:spPr>
          <a:xfrm>
            <a:off x="778192" y="728715"/>
            <a:ext cx="7781370" cy="6632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0000"/>
              </a:lnSpc>
            </a:pPr>
            <a:r>
              <a:rPr lang="en-US" altLang="zh-CN" sz="4200" b="1" dirty="0">
                <a:solidFill>
                  <a:srgbClr val="1E477B"/>
                </a:solidFill>
                <a:latin typeface="Cambria"/>
                <a:ea typeface="Cambria"/>
              </a:rPr>
              <a:t>Wrap-Up and Next Steps</a:t>
            </a: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100"/>
              </a:lnSpc>
            </a:pPr>
            <a:r>
              <a:rPr lang="en-US" sz="3500" dirty="0">
                <a:latin typeface="Cambria" panose="02040503050406030204" pitchFamily="18" charset="0"/>
              </a:rPr>
              <a:t>April 15, 2026</a:t>
            </a: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 algn="r"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r>
              <a:rPr lang="en-US" altLang="zh-CN" b="1" dirty="0">
                <a:solidFill>
                  <a:srgbClr val="16355C"/>
                </a:solidFill>
                <a:latin typeface="Cambria"/>
                <a:ea typeface="Cambria"/>
              </a:rPr>
              <a:t>	</a:t>
            </a:r>
          </a:p>
          <a:p>
            <a:pPr>
              <a:lnSpc>
                <a:spcPts val="1100"/>
              </a:lnSpc>
            </a:pPr>
            <a:r>
              <a:rPr lang="en-US" altLang="zh-CN" b="1" dirty="0">
                <a:solidFill>
                  <a:srgbClr val="16355C"/>
                </a:solidFill>
                <a:latin typeface="Cambria"/>
                <a:ea typeface="Cambria"/>
              </a:rPr>
              <a:t>	California</a:t>
            </a:r>
            <a:r>
              <a:rPr lang="en-US" altLang="zh-CN" b="1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b="1" dirty="0">
                <a:solidFill>
                  <a:srgbClr val="16355C"/>
                </a:solidFill>
                <a:latin typeface="Cambria"/>
                <a:ea typeface="Cambria"/>
              </a:rPr>
              <a:t>Health</a:t>
            </a:r>
            <a:r>
              <a:rPr lang="en-US" altLang="zh-CN" b="1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b="1" dirty="0">
                <a:solidFill>
                  <a:srgbClr val="16355C"/>
                </a:solidFill>
                <a:latin typeface="Cambria"/>
                <a:ea typeface="Cambria"/>
              </a:rPr>
              <a:t>Policy</a:t>
            </a:r>
            <a:r>
              <a:rPr lang="en-US" altLang="zh-CN" b="1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b="1" dirty="0">
                <a:solidFill>
                  <a:srgbClr val="16355C"/>
                </a:solidFill>
                <a:latin typeface="Cambria"/>
                <a:ea typeface="Cambria"/>
              </a:rPr>
              <a:t>Strategies,</a:t>
            </a:r>
            <a:r>
              <a:rPr lang="en-US" altLang="zh-CN" b="1" spc="-94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b="1" dirty="0">
                <a:solidFill>
                  <a:srgbClr val="16355C"/>
                </a:solidFill>
                <a:latin typeface="Cambria"/>
                <a:ea typeface="Cambria"/>
              </a:rPr>
              <a:t>LLC</a:t>
            </a:r>
          </a:p>
          <a:p>
            <a:pPr>
              <a:lnSpc>
                <a:spcPts val="1100"/>
              </a:lnSpc>
            </a:pPr>
            <a:endParaRPr lang="en-US" altLang="zh-CN" b="1" dirty="0">
              <a:solidFill>
                <a:srgbClr val="16355C"/>
              </a:solidFill>
              <a:latin typeface="Cambria"/>
              <a:ea typeface="Cambria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lnSpc>
                <a:spcPts val="1000"/>
              </a:lnSpc>
            </a:pP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0" name="Flowchart: Decision 9">
            <a:extLst>
              <a:ext uri="{FF2B5EF4-FFF2-40B4-BE49-F238E27FC236}">
                <a16:creationId xmlns:a16="http://schemas.microsoft.com/office/drawing/2014/main" id="{A6ADEA29-BD2C-C2E5-77F8-C3122A94AEF3}"/>
              </a:ext>
            </a:extLst>
          </p:cNvPr>
          <p:cNvSpPr/>
          <p:nvPr/>
        </p:nvSpPr>
        <p:spPr>
          <a:xfrm>
            <a:off x="190787" y="6438962"/>
            <a:ext cx="7086600" cy="45719"/>
          </a:xfrm>
          <a:prstGeom prst="flowChartDecisi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Vintage movie ending frame">
            <a:extLst>
              <a:ext uri="{FF2B5EF4-FFF2-40B4-BE49-F238E27FC236}">
                <a16:creationId xmlns:a16="http://schemas.microsoft.com/office/drawing/2014/main" id="{ACF9DABE-DB3E-E8B6-D834-F73253F518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438407"/>
            <a:ext cx="5334000" cy="3200393"/>
          </a:xfrm>
          <a:prstGeom prst="rect">
            <a:avLst/>
          </a:prstGeom>
        </p:spPr>
      </p:pic>
      <p:pic>
        <p:nvPicPr>
          <p:cNvPr id="9" name="Picture 8" descr="Black and white film board">
            <a:extLst>
              <a:ext uri="{FF2B5EF4-FFF2-40B4-BE49-F238E27FC236}">
                <a16:creationId xmlns:a16="http://schemas.microsoft.com/office/drawing/2014/main" id="{02A91AE2-F464-B549-DA66-C20588D335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37" y="2463147"/>
            <a:ext cx="5311063" cy="317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6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2C81B-CF59-2810-8633-90E32A451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DE33C026-7AA2-0077-1B9E-400F4CA1A8EC}"/>
              </a:ext>
            </a:extLst>
          </p:cNvPr>
          <p:cNvSpPr/>
          <p:nvPr/>
        </p:nvSpPr>
        <p:spPr>
          <a:xfrm>
            <a:off x="6974008" y="0"/>
            <a:ext cx="2169995" cy="17526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C5E9A56-2754-F232-C724-FB6A933AD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9846"/>
          <a:stretch>
            <a:fillRect/>
          </a:stretch>
        </p:blipFill>
        <p:spPr bwMode="auto">
          <a:xfrm>
            <a:off x="304806" y="5334006"/>
            <a:ext cx="1178761" cy="11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860531-C68B-3452-B651-F8622BA172F1}"/>
              </a:ext>
            </a:extLst>
          </p:cNvPr>
          <p:cNvSpPr txBox="1"/>
          <p:nvPr/>
        </p:nvSpPr>
        <p:spPr>
          <a:xfrm>
            <a:off x="1524000" y="6000691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mbria" pitchFamily="18" charset="0"/>
              </a:rPr>
              <a:t>Cal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ifornia</a:t>
            </a:r>
            <a:r>
              <a:rPr lang="en-US" sz="2000" b="1" dirty="0">
                <a:latin typeface="Cambria" pitchFamily="18" charset="0"/>
              </a:rPr>
              <a:t> H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ealth</a:t>
            </a:r>
            <a:r>
              <a:rPr lang="en-US" sz="2000" b="1" dirty="0">
                <a:latin typeface="Cambria" pitchFamily="18" charset="0"/>
              </a:rPr>
              <a:t> P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olicy</a:t>
            </a:r>
            <a:r>
              <a:rPr lang="en-US" sz="2000" b="1" dirty="0">
                <a:latin typeface="Cambria" pitchFamily="18" charset="0"/>
              </a:rPr>
              <a:t> S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trategies, LLC</a:t>
            </a:r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C4235BD4-A510-2DE5-43BA-1F7F9B0CC761}"/>
              </a:ext>
            </a:extLst>
          </p:cNvPr>
          <p:cNvSpPr/>
          <p:nvPr/>
        </p:nvSpPr>
        <p:spPr>
          <a:xfrm>
            <a:off x="1600200" y="6355087"/>
            <a:ext cx="7086600" cy="45719"/>
          </a:xfrm>
          <a:prstGeom prst="flowChartDecisi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6159C913-D588-CF81-C0DF-DF6C640C329D}"/>
              </a:ext>
            </a:extLst>
          </p:cNvPr>
          <p:cNvSpPr/>
          <p:nvPr/>
        </p:nvSpPr>
        <p:spPr>
          <a:xfrm>
            <a:off x="7848600" y="0"/>
            <a:ext cx="1295400" cy="10668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3202A8-C66D-381D-A22C-3096A2A378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748" y="263476"/>
            <a:ext cx="6629396" cy="10484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mbria" panose="02040503050406030204" pitchFamily="18" charset="0"/>
              </a:rPr>
              <a:t>Announcements and </a:t>
            </a:r>
            <a:br>
              <a:rPr lang="en-US" dirty="0">
                <a:latin typeface="Cambria" panose="02040503050406030204" pitchFamily="18" charset="0"/>
              </a:rPr>
            </a:br>
            <a:r>
              <a:rPr lang="en-US" dirty="0">
                <a:latin typeface="Cambria" panose="02040503050406030204" pitchFamily="18" charset="0"/>
              </a:rPr>
              <a:t>Upcoming Meetings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4A9B916-4C07-2367-9542-7A3CB0E68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 descr="A logo with people in the middle&#10;&#10;Description automatically generated">
            <a:extLst>
              <a:ext uri="{FF2B5EF4-FFF2-40B4-BE49-F238E27FC236}">
                <a16:creationId xmlns:a16="http://schemas.microsoft.com/office/drawing/2014/main" id="{7A91EB89-3C49-D66F-EDEF-25392BFD3D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0" y="2204"/>
            <a:ext cx="1309672" cy="13096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BCE803-9312-96BF-8C80-B049C5B9DFF5}"/>
              </a:ext>
            </a:extLst>
          </p:cNvPr>
          <p:cNvSpPr txBox="1"/>
          <p:nvPr/>
        </p:nvSpPr>
        <p:spPr>
          <a:xfrm>
            <a:off x="1436204" y="1666593"/>
            <a:ext cx="7086600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Upcoming Collaborative Meetings – Zoom registration link </a:t>
            </a:r>
            <a:r>
              <a:rPr lang="en-US" sz="1900" u="sng" dirty="0"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here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Wednesday, June 10, at 12:00PM</a:t>
            </a:r>
          </a:p>
          <a:p>
            <a:endParaRPr lang="en-US" sz="19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Ad-Hoc Meetings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ECM Managers/Directors Ad-Hoc Meeting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900" i="1" dirty="0">
                <a:latin typeface="Cambria" panose="02040503050406030204" pitchFamily="18" charset="0"/>
                <a:ea typeface="Cambria" panose="02040503050406030204" pitchFamily="18" charset="0"/>
              </a:rPr>
              <a:t>Wednesday, May 6, at 2:00PM</a:t>
            </a:r>
          </a:p>
          <a:p>
            <a:pPr lvl="3"/>
            <a:endParaRPr lang="en-US" sz="19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Beyond Healthcare: Connecting Older Adults and People with Disabilities to the Supports that Make Care Work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900" i="1" dirty="0">
                <a:latin typeface="Cambria" panose="02040503050406030204" pitchFamily="18" charset="0"/>
                <a:ea typeface="Cambria" panose="02040503050406030204" pitchFamily="18" charset="0"/>
              </a:rPr>
              <a:t>Thursday, April 30, 2026, at 2:00PM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Zoom link 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  <a:hlinkClick r:id="rId6"/>
              </a:rPr>
              <a:t>here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0562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8DCE0-CAFC-A44D-D200-F6531DAB8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9952551B-1C26-8F30-665E-55A34DD33540}"/>
              </a:ext>
            </a:extLst>
          </p:cNvPr>
          <p:cNvSpPr/>
          <p:nvPr/>
        </p:nvSpPr>
        <p:spPr>
          <a:xfrm>
            <a:off x="6974008" y="0"/>
            <a:ext cx="2169995" cy="17526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C15587-254F-581D-2E08-909A71E5D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9846"/>
          <a:stretch>
            <a:fillRect/>
          </a:stretch>
        </p:blipFill>
        <p:spPr bwMode="auto">
          <a:xfrm>
            <a:off x="304806" y="5334006"/>
            <a:ext cx="1178761" cy="11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490673-E23D-26DB-E26D-036030539139}"/>
              </a:ext>
            </a:extLst>
          </p:cNvPr>
          <p:cNvSpPr txBox="1"/>
          <p:nvPr/>
        </p:nvSpPr>
        <p:spPr>
          <a:xfrm>
            <a:off x="1524000" y="6000691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mbria" pitchFamily="18" charset="0"/>
              </a:rPr>
              <a:t>Cal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ifornia</a:t>
            </a:r>
            <a:r>
              <a:rPr lang="en-US" sz="2000" b="1" dirty="0">
                <a:latin typeface="Cambria" pitchFamily="18" charset="0"/>
              </a:rPr>
              <a:t> H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ealth</a:t>
            </a:r>
            <a:r>
              <a:rPr lang="en-US" sz="2000" b="1" dirty="0">
                <a:latin typeface="Cambria" pitchFamily="18" charset="0"/>
              </a:rPr>
              <a:t> P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olicy</a:t>
            </a:r>
            <a:r>
              <a:rPr lang="en-US" sz="2000" b="1" dirty="0">
                <a:latin typeface="Cambria" pitchFamily="18" charset="0"/>
              </a:rPr>
              <a:t> S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trategies, LLC</a:t>
            </a:r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6B1B02ED-4FA8-008B-2766-874B8662E59B}"/>
              </a:ext>
            </a:extLst>
          </p:cNvPr>
          <p:cNvSpPr/>
          <p:nvPr/>
        </p:nvSpPr>
        <p:spPr>
          <a:xfrm>
            <a:off x="1600200" y="6355087"/>
            <a:ext cx="7086600" cy="45719"/>
          </a:xfrm>
          <a:prstGeom prst="flowChartDecisi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E52AB05-7F91-06EE-3ED1-6675AC48EB25}"/>
              </a:ext>
            </a:extLst>
          </p:cNvPr>
          <p:cNvSpPr/>
          <p:nvPr/>
        </p:nvSpPr>
        <p:spPr>
          <a:xfrm>
            <a:off x="7848600" y="0"/>
            <a:ext cx="1295400" cy="10668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2F45E6B-7A8B-DFFF-A5BF-9DB85446A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 descr="A logo with people in the middle&#10;&#10;Description automatically generated">
            <a:extLst>
              <a:ext uri="{FF2B5EF4-FFF2-40B4-BE49-F238E27FC236}">
                <a16:creationId xmlns:a16="http://schemas.microsoft.com/office/drawing/2014/main" id="{58D0E358-3E5C-ED53-BBDA-90F907148B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0" y="2204"/>
            <a:ext cx="1309672" cy="13096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801AD0-7DE6-E47B-1869-3BF96D243E93}"/>
              </a:ext>
            </a:extLst>
          </p:cNvPr>
          <p:cNvSpPr txBox="1"/>
          <p:nvPr/>
        </p:nvSpPr>
        <p:spPr>
          <a:xfrm>
            <a:off x="857250" y="2471297"/>
            <a:ext cx="7429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Cambria" panose="02040503050406030204" pitchFamily="18" charset="0"/>
                <a:ea typeface="Cambria" panose="02040503050406030204" pitchFamily="18" charset="0"/>
              </a:rPr>
              <a:t>Appendix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371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220E9-D853-3BC7-E972-945916A94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F63C0C02-B778-AF45-3879-4E49A7561183}"/>
              </a:ext>
            </a:extLst>
          </p:cNvPr>
          <p:cNvSpPr/>
          <p:nvPr/>
        </p:nvSpPr>
        <p:spPr>
          <a:xfrm>
            <a:off x="6974008" y="0"/>
            <a:ext cx="2169995" cy="17526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4466E5E-C4B1-FA57-92DC-4A1C1B84F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9846"/>
          <a:stretch>
            <a:fillRect/>
          </a:stretch>
        </p:blipFill>
        <p:spPr bwMode="auto">
          <a:xfrm>
            <a:off x="304806" y="5334006"/>
            <a:ext cx="1178761" cy="11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157C93-0F3E-63D3-B13B-8219C478403E}"/>
              </a:ext>
            </a:extLst>
          </p:cNvPr>
          <p:cNvSpPr txBox="1"/>
          <p:nvPr/>
        </p:nvSpPr>
        <p:spPr>
          <a:xfrm>
            <a:off x="1524000" y="6000691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mbria" pitchFamily="18" charset="0"/>
              </a:rPr>
              <a:t>Cal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ifornia</a:t>
            </a:r>
            <a:r>
              <a:rPr lang="en-US" sz="2000" b="1" dirty="0">
                <a:latin typeface="Cambria" pitchFamily="18" charset="0"/>
              </a:rPr>
              <a:t> H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ealth</a:t>
            </a:r>
            <a:r>
              <a:rPr lang="en-US" sz="2000" b="1" dirty="0">
                <a:latin typeface="Cambria" pitchFamily="18" charset="0"/>
              </a:rPr>
              <a:t> P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olicy</a:t>
            </a:r>
            <a:r>
              <a:rPr lang="en-US" sz="2000" b="1" dirty="0">
                <a:latin typeface="Cambria" pitchFamily="18" charset="0"/>
              </a:rPr>
              <a:t> S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trategies, LLC</a:t>
            </a:r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FAC26832-8E88-21AE-6F3D-D11009773EEB}"/>
              </a:ext>
            </a:extLst>
          </p:cNvPr>
          <p:cNvSpPr/>
          <p:nvPr/>
        </p:nvSpPr>
        <p:spPr>
          <a:xfrm>
            <a:off x="1600200" y="6355087"/>
            <a:ext cx="7086600" cy="45719"/>
          </a:xfrm>
          <a:prstGeom prst="flowChartDecisi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6754BB71-F159-0216-E671-6C945FA403C2}"/>
              </a:ext>
            </a:extLst>
          </p:cNvPr>
          <p:cNvSpPr/>
          <p:nvPr/>
        </p:nvSpPr>
        <p:spPr>
          <a:xfrm>
            <a:off x="7848600" y="0"/>
            <a:ext cx="1295400" cy="10668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F11858-0DF0-6A61-6559-06BAC4550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748" y="263476"/>
            <a:ext cx="6629396" cy="1048400"/>
          </a:xfrm>
        </p:spPr>
        <p:txBody>
          <a:bodyPr>
            <a:norm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Resource Highlight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9395361-7CB0-E500-5F1C-0EC655C0A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" name="Picture 2" descr="A logo with people in the middle&#10;&#10;Description automatically generated">
            <a:extLst>
              <a:ext uri="{FF2B5EF4-FFF2-40B4-BE49-F238E27FC236}">
                <a16:creationId xmlns:a16="http://schemas.microsoft.com/office/drawing/2014/main" id="{86C86B3E-9B72-CDC1-E113-EC9FF79D53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0" y="2204"/>
            <a:ext cx="1309672" cy="1309672"/>
          </a:xfrm>
          <a:prstGeom prst="rect">
            <a:avLst/>
          </a:prstGeom>
        </p:spPr>
      </p:pic>
      <p:sp>
        <p:nvSpPr>
          <p:cNvPr id="2" name="TextBox 1">
            <a:hlinkClick r:id="rId5"/>
            <a:extLst>
              <a:ext uri="{FF2B5EF4-FFF2-40B4-BE49-F238E27FC236}">
                <a16:creationId xmlns:a16="http://schemas.microsoft.com/office/drawing/2014/main" id="{B38B48A3-333A-D89B-ECA2-50A3C1B83E30}"/>
              </a:ext>
            </a:extLst>
          </p:cNvPr>
          <p:cNvSpPr txBox="1"/>
          <p:nvPr/>
        </p:nvSpPr>
        <p:spPr>
          <a:xfrm>
            <a:off x="3182204" y="4680362"/>
            <a:ext cx="37918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dirty="0">
                <a:hlinkClick r:id="rId5"/>
              </a:rPr>
              <a:t>WEBINAR RECORDING</a:t>
            </a:r>
            <a:endParaRPr lang="en-US" sz="2200" dirty="0"/>
          </a:p>
          <a:p>
            <a:pPr lvl="0"/>
            <a:r>
              <a:rPr lang="en-US" sz="2200" dirty="0">
                <a:hlinkClick r:id="rId6"/>
              </a:rPr>
              <a:t>COMPLETE TOOLKIT</a:t>
            </a:r>
            <a:r>
              <a:rPr lang="en-US" sz="2200" dirty="0"/>
              <a:t>                </a:t>
            </a:r>
          </a:p>
          <a:p>
            <a:pPr lvl="0"/>
            <a:r>
              <a:rPr lang="en-US" sz="2200" dirty="0">
                <a:hlinkClick r:id="rId7"/>
              </a:rPr>
              <a:t>ADDITIONAL INFORMATION</a:t>
            </a:r>
            <a:endParaRPr lang="en-US" sz="2200" dirty="0"/>
          </a:p>
        </p:txBody>
      </p:sp>
      <p:pic>
        <p:nvPicPr>
          <p:cNvPr id="10" name="Picture 9" descr="A close-up of a person and person&#10;&#10;AI-generated content may be incorrect.">
            <a:extLst>
              <a:ext uri="{FF2B5EF4-FFF2-40B4-BE49-F238E27FC236}">
                <a16:creationId xmlns:a16="http://schemas.microsoft.com/office/drawing/2014/main" id="{0AE52E6A-9452-7E82-593D-CD83B7A508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0748" y="1423852"/>
            <a:ext cx="6052286" cy="304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11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6A9D0-8A81-040B-95DD-2957D2355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3B928EAA-0BC6-2B37-7147-01A33E6C155B}"/>
              </a:ext>
            </a:extLst>
          </p:cNvPr>
          <p:cNvSpPr/>
          <p:nvPr/>
        </p:nvSpPr>
        <p:spPr>
          <a:xfrm>
            <a:off x="6974008" y="0"/>
            <a:ext cx="2169995" cy="17526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DA9FB4-4517-1D1E-3DF2-2CDB2441B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9846"/>
          <a:stretch>
            <a:fillRect/>
          </a:stretch>
        </p:blipFill>
        <p:spPr bwMode="auto">
          <a:xfrm>
            <a:off x="304806" y="5334006"/>
            <a:ext cx="1178761" cy="11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5F17F6-B7F4-BB38-484A-042E3BC1AF5A}"/>
              </a:ext>
            </a:extLst>
          </p:cNvPr>
          <p:cNvSpPr txBox="1"/>
          <p:nvPr/>
        </p:nvSpPr>
        <p:spPr>
          <a:xfrm>
            <a:off x="1524000" y="6000691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mbria" pitchFamily="18" charset="0"/>
              </a:rPr>
              <a:t>Cal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ifornia</a:t>
            </a:r>
            <a:r>
              <a:rPr lang="en-US" sz="2000" b="1" dirty="0">
                <a:latin typeface="Cambria" pitchFamily="18" charset="0"/>
              </a:rPr>
              <a:t> H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ealth</a:t>
            </a:r>
            <a:r>
              <a:rPr lang="en-US" sz="2000" b="1" dirty="0">
                <a:latin typeface="Cambria" pitchFamily="18" charset="0"/>
              </a:rPr>
              <a:t> P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olicy</a:t>
            </a:r>
            <a:r>
              <a:rPr lang="en-US" sz="2000" b="1" dirty="0">
                <a:latin typeface="Cambria" pitchFamily="18" charset="0"/>
              </a:rPr>
              <a:t> S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trategies, LLC</a:t>
            </a:r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6E4228EE-77B6-F676-AC4F-67CAA2BBD8DF}"/>
              </a:ext>
            </a:extLst>
          </p:cNvPr>
          <p:cNvSpPr/>
          <p:nvPr/>
        </p:nvSpPr>
        <p:spPr>
          <a:xfrm>
            <a:off x="1600200" y="6355087"/>
            <a:ext cx="7086600" cy="45719"/>
          </a:xfrm>
          <a:prstGeom prst="flowChartDecisi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3E9899B-BE60-933A-6862-111C4D3C6EEC}"/>
              </a:ext>
            </a:extLst>
          </p:cNvPr>
          <p:cNvSpPr/>
          <p:nvPr/>
        </p:nvSpPr>
        <p:spPr>
          <a:xfrm>
            <a:off x="7848600" y="0"/>
            <a:ext cx="1295400" cy="10668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EED755-D279-9EB2-3235-AF63D6305989}"/>
              </a:ext>
            </a:extLst>
          </p:cNvPr>
          <p:cNvSpPr txBox="1"/>
          <p:nvPr/>
        </p:nvSpPr>
        <p:spPr>
          <a:xfrm>
            <a:off x="570837" y="464677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0" dirty="0">
              <a:latin typeface="Cambria" pitchFamily="18" charset="0"/>
            </a:endParaRPr>
          </a:p>
          <a:p>
            <a:endParaRPr lang="en-US" sz="3000" dirty="0">
              <a:latin typeface="Cambria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27847E-C43F-C8A9-8951-BEF2DB4F1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47" y="495355"/>
            <a:ext cx="7239000" cy="516577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ambria" pitchFamily="18" charset="0"/>
              </a:rPr>
              <a:t>Agenda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E73E29D-52B9-2824-7C4C-6ADA412A1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3" name="Picture 2" descr="A logo with people in the middle&#10;&#10;Description automatically generated">
            <a:extLst>
              <a:ext uri="{FF2B5EF4-FFF2-40B4-BE49-F238E27FC236}">
                <a16:creationId xmlns:a16="http://schemas.microsoft.com/office/drawing/2014/main" id="{86333C1A-D540-B965-AB39-B12CBA2C7F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0" y="2204"/>
            <a:ext cx="1524004" cy="1524004"/>
          </a:xfrm>
          <a:prstGeom prst="rect">
            <a:avLst/>
          </a:prstGeom>
        </p:spPr>
      </p:pic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F6190CCC-5651-37DD-3CE4-A4C183407A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941294"/>
              </p:ext>
            </p:extLst>
          </p:nvPr>
        </p:nvGraphicFramePr>
        <p:xfrm>
          <a:off x="1468327" y="1247871"/>
          <a:ext cx="6965296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5859">
                  <a:extLst>
                    <a:ext uri="{9D8B030D-6E8A-4147-A177-3AD203B41FA5}">
                      <a16:colId xmlns:a16="http://schemas.microsoft.com/office/drawing/2014/main" val="3070349612"/>
                    </a:ext>
                  </a:extLst>
                </a:gridCol>
                <a:gridCol w="3319567">
                  <a:extLst>
                    <a:ext uri="{9D8B030D-6E8A-4147-A177-3AD203B41FA5}">
                      <a16:colId xmlns:a16="http://schemas.microsoft.com/office/drawing/2014/main" val="3906069836"/>
                    </a:ext>
                  </a:extLst>
                </a:gridCol>
                <a:gridCol w="1289870">
                  <a:extLst>
                    <a:ext uri="{9D8B030D-6E8A-4147-A177-3AD203B41FA5}">
                      <a16:colId xmlns:a16="http://schemas.microsoft.com/office/drawing/2014/main" val="26050872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Agenda 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Speaker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287801"/>
                  </a:ext>
                </a:extLst>
              </a:tr>
              <a:tr h="821919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Welcome and Introductions</a:t>
                      </a:r>
                    </a:p>
                    <a:p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David Panush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128413"/>
                  </a:ext>
                </a:extLst>
              </a:tr>
              <a:tr h="1037555">
                <a:tc>
                  <a:txBody>
                    <a:bodyPr/>
                    <a:lstStyle/>
                    <a:p>
                      <a:pPr lvl="0"/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SNF Discharges and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CalAIM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: Panel Discussions and Presentations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Debbie Toth, </a:t>
                      </a:r>
                      <a:r>
                        <a:rPr lang="en-US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President &amp; CEO, Choice in Aging</a:t>
                      </a:r>
                    </a:p>
                    <a:p>
                      <a:endParaRPr lang="en-US" i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MJ Pandher, </a:t>
                      </a:r>
                      <a:r>
                        <a:rPr lang="en-US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Social Services Director, Diamond Ridge</a:t>
                      </a:r>
                    </a:p>
                    <a:p>
                      <a:endParaRPr lang="en-US" i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Sara Levin, 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Deputy Health Officer at Contra Costa Health</a:t>
                      </a:r>
                      <a:endParaRPr lang="en-US" i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129530"/>
                  </a:ext>
                </a:extLst>
              </a:tr>
              <a:tr h="821919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Announcements and Upcoming Meetings</a:t>
                      </a:r>
                    </a:p>
                    <a:p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David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Panush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826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1617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5F326-3948-2573-BDE2-3B71E0847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E07512-8672-B723-E82C-09D8C113C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810" y="4419600"/>
            <a:ext cx="2863188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ACBBD06-B257-E379-DA1B-595BB6E0701F}"/>
              </a:ext>
            </a:extLst>
          </p:cNvPr>
          <p:cNvSpPr/>
          <p:nvPr/>
        </p:nvSpPr>
        <p:spPr>
          <a:xfrm>
            <a:off x="914687" y="2315138"/>
            <a:ext cx="5638800" cy="34594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C61C2937-181D-F796-EFCF-662238C5CB08}"/>
              </a:ext>
            </a:extLst>
          </p:cNvPr>
          <p:cNvSpPr txBox="1"/>
          <p:nvPr/>
        </p:nvSpPr>
        <p:spPr>
          <a:xfrm>
            <a:off x="681315" y="457200"/>
            <a:ext cx="7781370" cy="67323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0000"/>
              </a:lnSpc>
            </a:pPr>
            <a:endParaRPr lang="en-US" sz="2200" b="1" dirty="0">
              <a:solidFill>
                <a:srgbClr val="1E477B"/>
              </a:solidFill>
              <a:latin typeface="Cambria"/>
              <a:ea typeface="Cambria"/>
            </a:endParaRPr>
          </a:p>
          <a:p>
            <a:pPr marL="0" hangingPunct="0">
              <a:lnSpc>
                <a:spcPct val="100000"/>
              </a:lnSpc>
            </a:pPr>
            <a:r>
              <a:rPr lang="en-US" sz="2400" b="1" dirty="0">
                <a:solidFill>
                  <a:srgbClr val="1E477B"/>
                </a:solidFill>
                <a:latin typeface="Cambria"/>
                <a:ea typeface="Cambria"/>
              </a:rPr>
              <a:t>SNF Discharges and </a:t>
            </a:r>
            <a:r>
              <a:rPr lang="en-US" sz="2400" b="1" dirty="0" err="1">
                <a:solidFill>
                  <a:srgbClr val="1E477B"/>
                </a:solidFill>
                <a:latin typeface="Cambria"/>
                <a:ea typeface="Cambria"/>
              </a:rPr>
              <a:t>CalAIM</a:t>
            </a:r>
            <a:r>
              <a:rPr lang="en-US" sz="2400" b="1" dirty="0">
                <a:solidFill>
                  <a:srgbClr val="1E477B"/>
                </a:solidFill>
                <a:latin typeface="Cambria"/>
                <a:ea typeface="Cambria"/>
              </a:rPr>
              <a:t>: Panel Discussions and Presentations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April 15, 2026</a:t>
            </a: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 algn="r"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altLang="zh-CN" b="1" dirty="0">
              <a:solidFill>
                <a:srgbClr val="16355C"/>
              </a:solidFill>
              <a:latin typeface="Cambria"/>
              <a:ea typeface="Cambria"/>
            </a:endParaRPr>
          </a:p>
          <a:p>
            <a:pPr>
              <a:lnSpc>
                <a:spcPts val="1100"/>
              </a:lnSpc>
            </a:pPr>
            <a:r>
              <a:rPr lang="en-US" altLang="zh-CN" b="1" dirty="0">
                <a:solidFill>
                  <a:srgbClr val="16355C"/>
                </a:solidFill>
                <a:latin typeface="Cambria"/>
                <a:ea typeface="Cambria"/>
              </a:rPr>
              <a:t>	California</a:t>
            </a:r>
            <a:r>
              <a:rPr lang="en-US" altLang="zh-CN" b="1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b="1" dirty="0">
                <a:solidFill>
                  <a:srgbClr val="16355C"/>
                </a:solidFill>
                <a:latin typeface="Cambria"/>
                <a:ea typeface="Cambria"/>
              </a:rPr>
              <a:t>Health</a:t>
            </a:r>
            <a:r>
              <a:rPr lang="en-US" altLang="zh-CN" b="1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b="1" dirty="0">
                <a:solidFill>
                  <a:srgbClr val="16355C"/>
                </a:solidFill>
                <a:latin typeface="Cambria"/>
                <a:ea typeface="Cambria"/>
              </a:rPr>
              <a:t>Policy</a:t>
            </a:r>
            <a:r>
              <a:rPr lang="en-US" altLang="zh-CN" b="1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b="1" dirty="0">
                <a:solidFill>
                  <a:srgbClr val="16355C"/>
                </a:solidFill>
                <a:latin typeface="Cambria"/>
                <a:ea typeface="Cambria"/>
              </a:rPr>
              <a:t>Strategies,</a:t>
            </a:r>
            <a:r>
              <a:rPr lang="en-US" altLang="zh-CN" b="1" spc="-94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b="1" dirty="0">
                <a:solidFill>
                  <a:srgbClr val="16355C"/>
                </a:solidFill>
                <a:latin typeface="Cambria"/>
                <a:ea typeface="Cambria"/>
              </a:rPr>
              <a:t>LLC</a:t>
            </a:r>
          </a:p>
          <a:p>
            <a:pPr>
              <a:lnSpc>
                <a:spcPts val="1100"/>
              </a:lnSpc>
            </a:pPr>
            <a:endParaRPr lang="en-US" altLang="zh-CN" b="1" dirty="0">
              <a:solidFill>
                <a:srgbClr val="16355C"/>
              </a:solidFill>
              <a:latin typeface="Cambria"/>
              <a:ea typeface="Cambria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lnSpc>
                <a:spcPts val="1000"/>
              </a:lnSpc>
            </a:pP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0" name="Flowchart: Decision 9">
            <a:extLst>
              <a:ext uri="{FF2B5EF4-FFF2-40B4-BE49-F238E27FC236}">
                <a16:creationId xmlns:a16="http://schemas.microsoft.com/office/drawing/2014/main" id="{A70C3F30-9783-34F8-638A-A53E38154C8C}"/>
              </a:ext>
            </a:extLst>
          </p:cNvPr>
          <p:cNvSpPr/>
          <p:nvPr/>
        </p:nvSpPr>
        <p:spPr>
          <a:xfrm>
            <a:off x="190787" y="6438962"/>
            <a:ext cx="7086600" cy="45719"/>
          </a:xfrm>
          <a:prstGeom prst="flowChartDecisi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Top shot of a representation of networks with stick figures.">
            <a:extLst>
              <a:ext uri="{FF2B5EF4-FFF2-40B4-BE49-F238E27FC236}">
                <a16:creationId xmlns:a16="http://schemas.microsoft.com/office/drawing/2014/main" id="{1A06CE68-D5D7-E996-89E9-F6D5DEC20A8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75" y="2440482"/>
            <a:ext cx="5369725" cy="316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39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37DFA-E05D-A340-1E82-B492A5B4F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43B47B4-7CE3-D442-7403-AE4359E123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6627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F02941A-B659-AA3A-F50C-22043E556E5C}"/>
              </a:ext>
            </a:extLst>
          </p:cNvPr>
          <p:cNvSpPr txBox="1"/>
          <p:nvPr/>
        </p:nvSpPr>
        <p:spPr>
          <a:xfrm>
            <a:off x="685799" y="58674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Speaker: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Debbie Toth</a:t>
            </a: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, President &amp; CEO of Choice in Aging</a:t>
            </a:r>
          </a:p>
          <a:p>
            <a:pPr algn="ctr"/>
            <a:endParaRPr lang="en-US" sz="24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Flowchart: Decision 15">
            <a:extLst>
              <a:ext uri="{FF2B5EF4-FFF2-40B4-BE49-F238E27FC236}">
                <a16:creationId xmlns:a16="http://schemas.microsoft.com/office/drawing/2014/main" id="{A731C3D6-88B6-F33A-F5A7-D023127366EA}"/>
              </a:ext>
            </a:extLst>
          </p:cNvPr>
          <p:cNvSpPr/>
          <p:nvPr/>
        </p:nvSpPr>
        <p:spPr>
          <a:xfrm>
            <a:off x="190787" y="6438962"/>
            <a:ext cx="7086600" cy="45719"/>
          </a:xfrm>
          <a:prstGeom prst="flowChartDecisi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952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36270" y="5484019"/>
            <a:ext cx="1909728" cy="0"/>
          </a:xfrm>
          <a:prstGeom prst="line">
            <a:avLst/>
          </a:prstGeom>
          <a:ln w="9525" cap="flat">
            <a:solidFill>
              <a:srgbClr val="2E292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457200"/>
            <a:endParaRPr lang="en-US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6443933" y="2180619"/>
            <a:ext cx="2269531" cy="1900732"/>
          </a:xfrm>
          <a:custGeom>
            <a:avLst/>
            <a:gdLst/>
            <a:ahLst/>
            <a:cxnLst/>
            <a:rect l="l" t="t" r="r" b="b"/>
            <a:pathLst>
              <a:path w="4539062" h="3801464">
                <a:moveTo>
                  <a:pt x="0" y="0"/>
                </a:moveTo>
                <a:lnTo>
                  <a:pt x="4539062" y="0"/>
                </a:lnTo>
                <a:lnTo>
                  <a:pt x="4539062" y="3801464"/>
                </a:lnTo>
                <a:lnTo>
                  <a:pt x="0" y="38014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457200"/>
            <a:endParaRPr lang="en-US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14350" y="1459275"/>
            <a:ext cx="4488091" cy="1588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457200">
              <a:lnSpc>
                <a:spcPts val="2498"/>
              </a:lnSpc>
            </a:pPr>
            <a:r>
              <a:rPr lang="en-US" sz="1784" b="1" dirty="0">
                <a:solidFill>
                  <a:srgbClr val="2E2921"/>
                </a:solidFill>
                <a:latin typeface="DM Sans"/>
                <a:ea typeface="DM Sans"/>
                <a:cs typeface="DM Sans"/>
                <a:sym typeface="DM Sans"/>
              </a:rPr>
              <a:t>MJ Pandher, ACSW</a:t>
            </a:r>
          </a:p>
          <a:p>
            <a:pPr algn="just" defTabSz="457200">
              <a:lnSpc>
                <a:spcPts val="2498"/>
              </a:lnSpc>
            </a:pPr>
            <a:r>
              <a:rPr lang="en-US" sz="1784" b="1" dirty="0">
                <a:solidFill>
                  <a:srgbClr val="2E2921"/>
                </a:solidFill>
                <a:latin typeface="DM Sans"/>
                <a:ea typeface="DM Sans"/>
                <a:cs typeface="DM Sans"/>
                <a:sym typeface="DM Sans"/>
              </a:rPr>
              <a:t>Director of Social Services at </a:t>
            </a:r>
          </a:p>
          <a:p>
            <a:pPr algn="just" defTabSz="457200">
              <a:lnSpc>
                <a:spcPts val="2498"/>
              </a:lnSpc>
            </a:pPr>
            <a:r>
              <a:rPr lang="en-US" sz="1784" b="1" dirty="0">
                <a:solidFill>
                  <a:srgbClr val="2E2921"/>
                </a:solidFill>
                <a:latin typeface="DM Sans"/>
                <a:ea typeface="DM Sans"/>
                <a:cs typeface="DM Sans"/>
                <a:sym typeface="DM Sans"/>
              </a:rPr>
              <a:t>Diamond Ridge Healthcare/</a:t>
            </a:r>
            <a:r>
              <a:rPr lang="en-US" sz="1784" b="1" dirty="0" err="1">
                <a:solidFill>
                  <a:srgbClr val="2E2921"/>
                </a:solidFill>
                <a:latin typeface="DM Sans"/>
                <a:ea typeface="DM Sans"/>
                <a:cs typeface="DM Sans"/>
                <a:sym typeface="DM Sans"/>
              </a:rPr>
              <a:t>SunMar</a:t>
            </a:r>
            <a:r>
              <a:rPr lang="en-US" sz="1784" b="1" dirty="0">
                <a:solidFill>
                  <a:srgbClr val="2E2921"/>
                </a:solidFill>
                <a:latin typeface="DM Sans"/>
                <a:ea typeface="DM Sans"/>
                <a:cs typeface="DM Sans"/>
                <a:sym typeface="DM Sans"/>
              </a:rPr>
              <a:t> Health</a:t>
            </a:r>
          </a:p>
          <a:p>
            <a:pPr algn="just" defTabSz="457200">
              <a:lnSpc>
                <a:spcPts val="2498"/>
              </a:lnSpc>
            </a:pPr>
            <a:endParaRPr lang="en-US" sz="1784" dirty="0">
              <a:solidFill>
                <a:srgbClr val="2E292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just" defTabSz="457200">
              <a:lnSpc>
                <a:spcPts val="2498"/>
              </a:lnSpc>
            </a:pPr>
            <a:r>
              <a:rPr lang="en-US" sz="1784" dirty="0">
                <a:solidFill>
                  <a:srgbClr val="2E2921"/>
                </a:solidFill>
                <a:latin typeface="DM Sans"/>
                <a:ea typeface="DM Sans"/>
                <a:cs typeface="DM Sans"/>
                <a:sym typeface="DM Sans"/>
              </a:rPr>
              <a:t>April 15th, 2026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19650" y="3581400"/>
            <a:ext cx="6116309" cy="1729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06372" lvl="1" indent="-203186" defTabSz="457200">
              <a:lnSpc>
                <a:spcPts val="2635"/>
              </a:lnSpc>
              <a:buFont typeface="Arial"/>
              <a:buChar char="•"/>
            </a:pPr>
            <a:r>
              <a:rPr lang="en-US" sz="1882" dirty="0">
                <a:solidFill>
                  <a:srgbClr val="2E2921"/>
                </a:solidFill>
                <a:latin typeface="DM Sans"/>
                <a:ea typeface="DM Sans"/>
                <a:cs typeface="DM Sans"/>
                <a:sym typeface="DM Sans"/>
              </a:rPr>
              <a:t> Social Worker &amp; Discharge Planner at the SNF</a:t>
            </a:r>
          </a:p>
          <a:p>
            <a:pPr marL="406372" lvl="1" indent="-203186" defTabSz="457200">
              <a:lnSpc>
                <a:spcPts val="2635"/>
              </a:lnSpc>
              <a:buFont typeface="Arial"/>
              <a:buChar char="•"/>
            </a:pPr>
            <a:r>
              <a:rPr lang="en-US" sz="1882" dirty="0">
                <a:solidFill>
                  <a:srgbClr val="2E2921"/>
                </a:solidFill>
                <a:latin typeface="DM Sans"/>
                <a:ea typeface="DM Sans"/>
                <a:cs typeface="DM Sans"/>
                <a:sym typeface="DM Sans"/>
              </a:rPr>
              <a:t> Patient advocacy</a:t>
            </a:r>
          </a:p>
          <a:p>
            <a:pPr marL="406372" lvl="1" indent="-203186" defTabSz="457200">
              <a:lnSpc>
                <a:spcPts val="2635"/>
              </a:lnSpc>
              <a:buFont typeface="Arial"/>
              <a:buChar char="•"/>
            </a:pPr>
            <a:r>
              <a:rPr lang="en-US" sz="1882" dirty="0">
                <a:solidFill>
                  <a:srgbClr val="2E2921"/>
                </a:solidFill>
                <a:latin typeface="DM Sans"/>
                <a:ea typeface="DM Sans"/>
                <a:cs typeface="DM Sans"/>
                <a:sym typeface="DM Sans"/>
              </a:rPr>
              <a:t> Bridge between patients, families, and the care team</a:t>
            </a:r>
          </a:p>
          <a:p>
            <a:pPr algn="ctr" defTabSz="457200">
              <a:lnSpc>
                <a:spcPts val="3440"/>
              </a:lnSpc>
              <a:spcBef>
                <a:spcPct val="0"/>
              </a:spcBef>
            </a:pPr>
            <a:endParaRPr lang="en-US" sz="1882" dirty="0">
              <a:solidFill>
                <a:srgbClr val="2E292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614" y="1882309"/>
            <a:ext cx="8960771" cy="4214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2993"/>
              </a:lnSpc>
              <a:spcBef>
                <a:spcPct val="0"/>
              </a:spcBef>
            </a:pPr>
            <a:r>
              <a:rPr lang="en-US" sz="2138" b="1" dirty="0">
                <a:solidFill>
                  <a:srgbClr val="2E2921"/>
                </a:solidFill>
                <a:latin typeface="DM Sans"/>
                <a:ea typeface="DM Sans"/>
                <a:cs typeface="DM Sans"/>
                <a:sym typeface="DM Sans"/>
              </a:rPr>
              <a:t>Goal: </a:t>
            </a:r>
            <a:r>
              <a:rPr lang="en-US" sz="2138" dirty="0">
                <a:solidFill>
                  <a:srgbClr val="2E2921"/>
                </a:solidFill>
                <a:latin typeface="DM Sans"/>
                <a:ea typeface="DM Sans"/>
                <a:cs typeface="DM Sans"/>
                <a:sym typeface="DM Sans"/>
              </a:rPr>
              <a:t>Transition members to the right level of care in the community. Linking patients to </a:t>
            </a:r>
            <a:r>
              <a:rPr lang="en-US" sz="2138" dirty="0" err="1">
                <a:solidFill>
                  <a:srgbClr val="2E2921"/>
                </a:solidFill>
                <a:latin typeface="DM Sans"/>
                <a:ea typeface="DM Sans"/>
                <a:cs typeface="DM Sans"/>
                <a:sym typeface="DM Sans"/>
              </a:rPr>
              <a:t>CalAIM</a:t>
            </a:r>
            <a:r>
              <a:rPr lang="en-US" sz="2138" dirty="0">
                <a:solidFill>
                  <a:srgbClr val="2E2921"/>
                </a:solidFill>
                <a:latin typeface="DM Sans"/>
                <a:ea typeface="DM Sans"/>
                <a:cs typeface="DM Sans"/>
                <a:sym typeface="DM Sans"/>
              </a:rPr>
              <a:t> Community Supports (housing, IHSS, meal programs, etc.)</a:t>
            </a:r>
          </a:p>
          <a:p>
            <a:pPr defTabSz="457200">
              <a:lnSpc>
                <a:spcPts val="2993"/>
              </a:lnSpc>
              <a:spcBef>
                <a:spcPct val="0"/>
              </a:spcBef>
            </a:pPr>
            <a:endParaRPr lang="en-US" sz="2138" dirty="0">
              <a:solidFill>
                <a:srgbClr val="2E292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defTabSz="457200">
              <a:lnSpc>
                <a:spcPts val="2993"/>
              </a:lnSpc>
              <a:spcBef>
                <a:spcPct val="0"/>
              </a:spcBef>
            </a:pPr>
            <a:r>
              <a:rPr lang="en-US" sz="2138" b="1" dirty="0">
                <a:solidFill>
                  <a:srgbClr val="2E2921"/>
                </a:solidFill>
                <a:latin typeface="DM Sans"/>
                <a:ea typeface="DM Sans"/>
                <a:cs typeface="DM Sans"/>
                <a:sym typeface="DM Sans"/>
              </a:rPr>
              <a:t>The Discharge Process </a:t>
            </a:r>
            <a:r>
              <a:rPr lang="en-US" sz="2138" dirty="0">
                <a:solidFill>
                  <a:srgbClr val="2E2921"/>
                </a:solidFill>
                <a:latin typeface="DM Sans"/>
                <a:ea typeface="DM Sans"/>
                <a:cs typeface="DM Sans"/>
                <a:sym typeface="DM Sans"/>
              </a:rPr>
              <a:t>— Groundwork</a:t>
            </a:r>
          </a:p>
          <a:p>
            <a:pPr defTabSz="457200">
              <a:lnSpc>
                <a:spcPts val="2993"/>
              </a:lnSpc>
              <a:spcBef>
                <a:spcPct val="0"/>
              </a:spcBef>
            </a:pPr>
            <a:endParaRPr lang="en-US" sz="2138" dirty="0">
              <a:solidFill>
                <a:srgbClr val="2E292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61526" lvl="1" indent="-230763" defTabSz="457200">
              <a:lnSpc>
                <a:spcPts val="2993"/>
              </a:lnSpc>
              <a:spcBef>
                <a:spcPct val="0"/>
              </a:spcBef>
              <a:buFont typeface="Arial"/>
              <a:buChar char="•"/>
            </a:pPr>
            <a:r>
              <a:rPr lang="en-US" sz="2138" dirty="0">
                <a:solidFill>
                  <a:srgbClr val="2E2921"/>
                </a:solidFill>
                <a:latin typeface="DM Sans"/>
                <a:ea typeface="DM Sans"/>
                <a:cs typeface="DM Sans"/>
                <a:sym typeface="DM Sans"/>
              </a:rPr>
              <a:t>Identifying eligible patients early in their stay</a:t>
            </a:r>
          </a:p>
          <a:p>
            <a:pPr marL="461526" lvl="1" indent="-230763" defTabSz="457200">
              <a:lnSpc>
                <a:spcPts val="2993"/>
              </a:lnSpc>
              <a:spcBef>
                <a:spcPct val="0"/>
              </a:spcBef>
              <a:buFont typeface="Arial"/>
              <a:buChar char="•"/>
            </a:pPr>
            <a:r>
              <a:rPr lang="en-US" sz="2138" dirty="0">
                <a:solidFill>
                  <a:srgbClr val="2E2921"/>
                </a:solidFill>
                <a:latin typeface="DM Sans"/>
                <a:ea typeface="DM Sans"/>
                <a:cs typeface="DM Sans"/>
                <a:sym typeface="DM Sans"/>
              </a:rPr>
              <a:t>Reviewing medical, functional, and social needs</a:t>
            </a:r>
          </a:p>
          <a:p>
            <a:pPr marL="461526" lvl="1" indent="-230763" defTabSz="457200">
              <a:lnSpc>
                <a:spcPts val="2993"/>
              </a:lnSpc>
              <a:spcBef>
                <a:spcPct val="0"/>
              </a:spcBef>
              <a:buFont typeface="Arial"/>
              <a:buChar char="•"/>
            </a:pPr>
            <a:r>
              <a:rPr lang="en-US" sz="2138" dirty="0">
                <a:solidFill>
                  <a:srgbClr val="2E2921"/>
                </a:solidFill>
                <a:latin typeface="DM Sans"/>
                <a:ea typeface="DM Sans"/>
                <a:cs typeface="DM Sans"/>
                <a:sym typeface="DM Sans"/>
              </a:rPr>
              <a:t>Coordinating with the interdisciplinary team (nurses, PT/OT, physicians, etc.)</a:t>
            </a:r>
          </a:p>
          <a:p>
            <a:pPr algn="ctr" defTabSz="457200">
              <a:lnSpc>
                <a:spcPts val="2993"/>
              </a:lnSpc>
              <a:spcBef>
                <a:spcPct val="0"/>
              </a:spcBef>
            </a:pPr>
            <a:endParaRPr lang="en-US" sz="2138" dirty="0">
              <a:solidFill>
                <a:srgbClr val="2E292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8143784" y="5097965"/>
            <a:ext cx="786886" cy="776871"/>
          </a:xfrm>
          <a:custGeom>
            <a:avLst/>
            <a:gdLst/>
            <a:ahLst/>
            <a:cxnLst/>
            <a:rect l="l" t="t" r="r" b="b"/>
            <a:pathLst>
              <a:path w="1573771" h="1553741">
                <a:moveTo>
                  <a:pt x="0" y="0"/>
                </a:moveTo>
                <a:lnTo>
                  <a:pt x="1573771" y="0"/>
                </a:lnTo>
                <a:lnTo>
                  <a:pt x="1573771" y="1553742"/>
                </a:lnTo>
                <a:lnTo>
                  <a:pt x="0" y="155374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/>
            <a:endParaRPr lang="en-US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667000" y="761589"/>
            <a:ext cx="3519214" cy="807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6749"/>
              </a:lnSpc>
            </a:pPr>
            <a:r>
              <a:rPr lang="en-US" sz="5000" dirty="0" err="1">
                <a:solidFill>
                  <a:srgbClr val="2E2921"/>
                </a:solidFill>
                <a:latin typeface="Atteron"/>
                <a:ea typeface="Atteron"/>
                <a:cs typeface="Atteron"/>
                <a:sym typeface="Atteron"/>
              </a:rPr>
              <a:t>CalAIM</a:t>
            </a:r>
            <a:endParaRPr lang="en-US" sz="5000" dirty="0">
              <a:solidFill>
                <a:srgbClr val="2E2921"/>
              </a:solidFill>
              <a:latin typeface="Atteron"/>
              <a:ea typeface="Atteron"/>
              <a:cs typeface="Atteron"/>
              <a:sym typeface="Attero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81132" y="1872175"/>
            <a:ext cx="1704585" cy="2612390"/>
          </a:xfrm>
          <a:custGeom>
            <a:avLst/>
            <a:gdLst/>
            <a:ahLst/>
            <a:cxnLst/>
            <a:rect l="l" t="t" r="r" b="b"/>
            <a:pathLst>
              <a:path w="3409169" h="5224780">
                <a:moveTo>
                  <a:pt x="0" y="0"/>
                </a:moveTo>
                <a:lnTo>
                  <a:pt x="3409169" y="0"/>
                </a:lnTo>
                <a:lnTo>
                  <a:pt x="3409169" y="5224780"/>
                </a:lnTo>
                <a:lnTo>
                  <a:pt x="0" y="522478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/>
            <a:endParaRPr lang="en-US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2044052" y="4612829"/>
            <a:ext cx="944688" cy="592304"/>
          </a:xfrm>
          <a:custGeom>
            <a:avLst/>
            <a:gdLst/>
            <a:ahLst/>
            <a:cxnLst/>
            <a:rect l="l" t="t" r="r" b="b"/>
            <a:pathLst>
              <a:path w="1889375" h="1184608">
                <a:moveTo>
                  <a:pt x="0" y="0"/>
                </a:moveTo>
                <a:lnTo>
                  <a:pt x="1889376" y="0"/>
                </a:lnTo>
                <a:lnTo>
                  <a:pt x="1889376" y="1184609"/>
                </a:lnTo>
                <a:lnTo>
                  <a:pt x="0" y="11846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/>
            <a:endParaRPr lang="en-US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2152830" y="3852649"/>
            <a:ext cx="974552" cy="874660"/>
          </a:xfrm>
          <a:custGeom>
            <a:avLst/>
            <a:gdLst/>
            <a:ahLst/>
            <a:cxnLst/>
            <a:rect l="l" t="t" r="r" b="b"/>
            <a:pathLst>
              <a:path w="1949103" h="1749320">
                <a:moveTo>
                  <a:pt x="0" y="0"/>
                </a:moveTo>
                <a:lnTo>
                  <a:pt x="1949103" y="0"/>
                </a:lnTo>
                <a:lnTo>
                  <a:pt x="1949103" y="1749320"/>
                </a:lnTo>
                <a:lnTo>
                  <a:pt x="0" y="17493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457200"/>
            <a:endParaRPr lang="en-US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514350" y="3464133"/>
            <a:ext cx="853881" cy="777032"/>
          </a:xfrm>
          <a:custGeom>
            <a:avLst/>
            <a:gdLst/>
            <a:ahLst/>
            <a:cxnLst/>
            <a:rect l="l" t="t" r="r" b="b"/>
            <a:pathLst>
              <a:path w="1707762" h="1554063">
                <a:moveTo>
                  <a:pt x="0" y="0"/>
                </a:moveTo>
                <a:lnTo>
                  <a:pt x="1707762" y="0"/>
                </a:lnTo>
                <a:lnTo>
                  <a:pt x="1707762" y="1554063"/>
                </a:lnTo>
                <a:lnTo>
                  <a:pt x="0" y="15540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457200"/>
            <a:endParaRPr lang="en-US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200155" y="2357095"/>
            <a:ext cx="3960778" cy="2033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5755" lvl="1" indent="-247877" defTabSz="457200">
              <a:lnSpc>
                <a:spcPts val="3215"/>
              </a:lnSpc>
              <a:buFont typeface="Arial"/>
              <a:buChar char="•"/>
            </a:pPr>
            <a:r>
              <a:rPr lang="en-US" sz="2296" dirty="0">
                <a:solidFill>
                  <a:srgbClr val="2E2921"/>
                </a:solidFill>
                <a:latin typeface="DM Sans"/>
                <a:ea typeface="DM Sans"/>
                <a:cs typeface="DM Sans"/>
                <a:sym typeface="DM Sans"/>
              </a:rPr>
              <a:t>62-year-old female </a:t>
            </a:r>
          </a:p>
          <a:p>
            <a:pPr marL="495755" lvl="1" indent="-247877" defTabSz="457200">
              <a:lnSpc>
                <a:spcPts val="3215"/>
              </a:lnSpc>
              <a:buFont typeface="Arial"/>
              <a:buChar char="•"/>
            </a:pPr>
            <a:r>
              <a:rPr lang="en-US" sz="2296" dirty="0">
                <a:solidFill>
                  <a:srgbClr val="2E2921"/>
                </a:solidFill>
                <a:latin typeface="DM Sans"/>
                <a:ea typeface="DM Sans"/>
                <a:cs typeface="DM Sans"/>
                <a:sym typeface="DM Sans"/>
              </a:rPr>
              <a:t>Dx of Dementia</a:t>
            </a:r>
          </a:p>
          <a:p>
            <a:pPr marL="495755" lvl="1" indent="-247877" defTabSz="457200">
              <a:lnSpc>
                <a:spcPts val="3215"/>
              </a:lnSpc>
              <a:buFont typeface="Arial"/>
              <a:buChar char="•"/>
            </a:pPr>
            <a:r>
              <a:rPr lang="en-US" sz="2296" dirty="0">
                <a:solidFill>
                  <a:srgbClr val="2E2921"/>
                </a:solidFill>
                <a:latin typeface="DM Sans"/>
                <a:ea typeface="DM Sans"/>
                <a:cs typeface="DM Sans"/>
                <a:sym typeface="DM Sans"/>
              </a:rPr>
              <a:t>Paranoid family</a:t>
            </a:r>
          </a:p>
          <a:p>
            <a:pPr marL="495755" lvl="1" indent="-247877" defTabSz="457200">
              <a:lnSpc>
                <a:spcPts val="3215"/>
              </a:lnSpc>
              <a:buFont typeface="Arial"/>
              <a:buChar char="•"/>
            </a:pPr>
            <a:r>
              <a:rPr lang="en-US" sz="2296" dirty="0">
                <a:solidFill>
                  <a:srgbClr val="2E2921"/>
                </a:solidFill>
                <a:latin typeface="DM Sans"/>
                <a:ea typeface="DM Sans"/>
                <a:cs typeface="DM Sans"/>
                <a:sym typeface="DM Sans"/>
              </a:rPr>
              <a:t>Lived independently prior 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9A183CEA-991F-0A89-1A80-CDD23915A8DC}"/>
              </a:ext>
            </a:extLst>
          </p:cNvPr>
          <p:cNvSpPr txBox="1"/>
          <p:nvPr/>
        </p:nvSpPr>
        <p:spPr>
          <a:xfrm>
            <a:off x="2044052" y="761589"/>
            <a:ext cx="4661548" cy="807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6749"/>
              </a:lnSpc>
            </a:pPr>
            <a:r>
              <a:rPr lang="en-US" sz="4821" dirty="0" err="1">
                <a:solidFill>
                  <a:srgbClr val="2E2921"/>
                </a:solidFill>
                <a:latin typeface="Atteron"/>
                <a:ea typeface="Atteron"/>
                <a:cs typeface="Atteron"/>
                <a:sym typeface="Atteron"/>
              </a:rPr>
              <a:t>CalAIM</a:t>
            </a:r>
            <a:r>
              <a:rPr lang="en-US" sz="4821" dirty="0">
                <a:solidFill>
                  <a:srgbClr val="2E2921"/>
                </a:solidFill>
                <a:latin typeface="Atteron"/>
                <a:ea typeface="Atteron"/>
                <a:cs typeface="Atteron"/>
                <a:sym typeface="Atteron"/>
              </a:rPr>
              <a:t> in Action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4350" y="2349611"/>
            <a:ext cx="2879883" cy="1851569"/>
          </a:xfrm>
          <a:custGeom>
            <a:avLst/>
            <a:gdLst/>
            <a:ahLst/>
            <a:cxnLst/>
            <a:rect l="l" t="t" r="r" b="b"/>
            <a:pathLst>
              <a:path w="5759765" h="3703137">
                <a:moveTo>
                  <a:pt x="0" y="0"/>
                </a:moveTo>
                <a:lnTo>
                  <a:pt x="5759765" y="0"/>
                </a:lnTo>
                <a:lnTo>
                  <a:pt x="5759765" y="3703137"/>
                </a:lnTo>
                <a:lnTo>
                  <a:pt x="0" y="370313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/>
            <a:endParaRPr lang="en-US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670478" y="1814809"/>
            <a:ext cx="3581215" cy="2675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1526" lvl="1" indent="-230763" defTabSz="457200">
              <a:lnSpc>
                <a:spcPts val="2993"/>
              </a:lnSpc>
              <a:buFont typeface="Arial"/>
              <a:buChar char="•"/>
            </a:pPr>
            <a:r>
              <a:rPr lang="en-US" sz="2138" dirty="0">
                <a:solidFill>
                  <a:srgbClr val="2E2921"/>
                </a:solidFill>
                <a:latin typeface="DM Sans"/>
                <a:ea typeface="DM Sans"/>
                <a:cs typeface="DM Sans"/>
                <a:sym typeface="DM Sans"/>
              </a:rPr>
              <a:t>Dx of mental health </a:t>
            </a:r>
          </a:p>
          <a:p>
            <a:pPr marL="461526" lvl="1" indent="-230763" defTabSz="457200">
              <a:lnSpc>
                <a:spcPts val="2993"/>
              </a:lnSpc>
              <a:buFont typeface="Arial"/>
              <a:buChar char="•"/>
            </a:pPr>
            <a:r>
              <a:rPr lang="en-US" sz="2138" dirty="0">
                <a:solidFill>
                  <a:srgbClr val="2E2921"/>
                </a:solidFill>
                <a:latin typeface="DM Sans"/>
                <a:ea typeface="DM Sans"/>
                <a:cs typeface="DM Sans"/>
                <a:sym typeface="DM Sans"/>
              </a:rPr>
              <a:t>Homeless</a:t>
            </a:r>
          </a:p>
          <a:p>
            <a:pPr marL="461526" lvl="1" indent="-230763" defTabSz="457200">
              <a:lnSpc>
                <a:spcPts val="2993"/>
              </a:lnSpc>
              <a:buFont typeface="Arial"/>
              <a:buChar char="•"/>
            </a:pPr>
            <a:r>
              <a:rPr lang="en-US" sz="2138" dirty="0">
                <a:solidFill>
                  <a:srgbClr val="2E2921"/>
                </a:solidFill>
                <a:latin typeface="DM Sans"/>
                <a:ea typeface="DM Sans"/>
                <a:cs typeface="DM Sans"/>
                <a:sym typeface="DM Sans"/>
              </a:rPr>
              <a:t>Incarceration </a:t>
            </a:r>
          </a:p>
          <a:p>
            <a:pPr marL="461526" lvl="1" indent="-230763" defTabSz="457200">
              <a:lnSpc>
                <a:spcPts val="2993"/>
              </a:lnSpc>
              <a:buFont typeface="Arial"/>
              <a:buChar char="•"/>
            </a:pPr>
            <a:r>
              <a:rPr lang="en-US" sz="2138" dirty="0">
                <a:solidFill>
                  <a:srgbClr val="2E2921"/>
                </a:solidFill>
                <a:latin typeface="DM Sans"/>
                <a:ea typeface="DM Sans"/>
                <a:cs typeface="DM Sans"/>
                <a:sym typeface="DM Sans"/>
              </a:rPr>
              <a:t>No family </a:t>
            </a:r>
          </a:p>
          <a:p>
            <a:pPr marL="461526" lvl="1" indent="-230763" defTabSz="457200">
              <a:lnSpc>
                <a:spcPts val="2993"/>
              </a:lnSpc>
              <a:buFont typeface="Arial"/>
              <a:buChar char="•"/>
            </a:pPr>
            <a:r>
              <a:rPr lang="en-US" sz="2138" dirty="0">
                <a:solidFill>
                  <a:srgbClr val="2E2921"/>
                </a:solidFill>
                <a:latin typeface="DM Sans"/>
                <a:ea typeface="DM Sans"/>
                <a:cs typeface="DM Sans"/>
                <a:sym typeface="DM Sans"/>
              </a:rPr>
              <a:t>No support</a:t>
            </a:r>
          </a:p>
          <a:p>
            <a:pPr algn="just" defTabSz="457200">
              <a:lnSpc>
                <a:spcPts val="2993"/>
              </a:lnSpc>
            </a:pPr>
            <a:endParaRPr lang="en-US" sz="2138" dirty="0">
              <a:solidFill>
                <a:srgbClr val="2E292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just" defTabSz="457200">
              <a:lnSpc>
                <a:spcPts val="2993"/>
              </a:lnSpc>
            </a:pPr>
            <a:endParaRPr lang="en-US" sz="2138" dirty="0">
              <a:solidFill>
                <a:srgbClr val="2E292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6470166" y="3630552"/>
            <a:ext cx="2159485" cy="2057400"/>
          </a:xfrm>
          <a:custGeom>
            <a:avLst/>
            <a:gdLst/>
            <a:ahLst/>
            <a:cxnLst/>
            <a:rect l="l" t="t" r="r" b="b"/>
            <a:pathLst>
              <a:path w="4318969" h="4114800">
                <a:moveTo>
                  <a:pt x="0" y="0"/>
                </a:moveTo>
                <a:lnTo>
                  <a:pt x="4318969" y="0"/>
                </a:lnTo>
                <a:lnTo>
                  <a:pt x="43189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/>
            <a:endParaRPr lang="en-US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B3EDD0-31AF-9DAC-A271-EE4B6AAE16E8}"/>
              </a:ext>
            </a:extLst>
          </p:cNvPr>
          <p:cNvSpPr txBox="1"/>
          <p:nvPr/>
        </p:nvSpPr>
        <p:spPr>
          <a:xfrm>
            <a:off x="1954291" y="634146"/>
            <a:ext cx="4661548" cy="807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6749"/>
              </a:lnSpc>
            </a:pPr>
            <a:r>
              <a:rPr lang="en-US" sz="4821" dirty="0" err="1">
                <a:solidFill>
                  <a:srgbClr val="2E2921"/>
                </a:solidFill>
                <a:latin typeface="Atteron"/>
                <a:ea typeface="Atteron"/>
                <a:cs typeface="Atteron"/>
                <a:sym typeface="Atteron"/>
              </a:rPr>
              <a:t>CalAIM</a:t>
            </a:r>
            <a:r>
              <a:rPr lang="en-US" sz="4821" dirty="0">
                <a:solidFill>
                  <a:srgbClr val="2E2921"/>
                </a:solidFill>
                <a:latin typeface="Atteron"/>
                <a:ea typeface="Atteron"/>
                <a:cs typeface="Atteron"/>
                <a:sym typeface="Atteron"/>
              </a:rPr>
              <a:t> in Action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218025" y="1066264"/>
            <a:ext cx="2537153" cy="2057400"/>
          </a:xfrm>
          <a:custGeom>
            <a:avLst/>
            <a:gdLst/>
            <a:ahLst/>
            <a:cxnLst/>
            <a:rect l="l" t="t" r="r" b="b"/>
            <a:pathLst>
              <a:path w="5074305" h="4114800">
                <a:moveTo>
                  <a:pt x="0" y="0"/>
                </a:moveTo>
                <a:lnTo>
                  <a:pt x="5074305" y="0"/>
                </a:lnTo>
                <a:lnTo>
                  <a:pt x="50743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/>
            <a:endParaRPr lang="en-US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273901" y="3880027"/>
            <a:ext cx="2209673" cy="1936477"/>
          </a:xfrm>
          <a:custGeom>
            <a:avLst/>
            <a:gdLst/>
            <a:ahLst/>
            <a:cxnLst/>
            <a:rect l="l" t="t" r="r" b="b"/>
            <a:pathLst>
              <a:path w="4419345" h="3872953">
                <a:moveTo>
                  <a:pt x="0" y="0"/>
                </a:moveTo>
                <a:lnTo>
                  <a:pt x="4419345" y="0"/>
                </a:lnTo>
                <a:lnTo>
                  <a:pt x="4419345" y="3872953"/>
                </a:lnTo>
                <a:lnTo>
                  <a:pt x="0" y="387295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/>
            <a:endParaRPr lang="en-US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3864" y="1210140"/>
            <a:ext cx="3027895" cy="17179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3421"/>
              </a:lnSpc>
            </a:pPr>
            <a:r>
              <a:rPr lang="en-US" sz="2443" b="1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Education </a:t>
            </a:r>
          </a:p>
          <a:p>
            <a:pPr algn="ctr" defTabSz="457200">
              <a:lnSpc>
                <a:spcPts val="3421"/>
              </a:lnSpc>
            </a:pPr>
            <a:r>
              <a:rPr lang="en-US" sz="2443" b="1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Communication</a:t>
            </a:r>
          </a:p>
          <a:p>
            <a:pPr algn="ctr" defTabSz="457200">
              <a:lnSpc>
                <a:spcPts val="3421"/>
              </a:lnSpc>
            </a:pPr>
            <a:r>
              <a:rPr lang="en-US" sz="2443" b="1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Advocacy</a:t>
            </a:r>
          </a:p>
          <a:p>
            <a:pPr algn="ctr" defTabSz="457200">
              <a:lnSpc>
                <a:spcPts val="3421"/>
              </a:lnSpc>
              <a:spcBef>
                <a:spcPct val="0"/>
              </a:spcBef>
            </a:pPr>
            <a:r>
              <a:rPr lang="en-US" sz="2443" b="1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Support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913388" y="2919873"/>
            <a:ext cx="5925667" cy="3059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2993"/>
              </a:lnSpc>
            </a:pPr>
            <a:endParaRPr sz="900" dirty="0">
              <a:solidFill>
                <a:prstClr val="black"/>
              </a:solidFill>
              <a:latin typeface="Calibri"/>
            </a:endParaRPr>
          </a:p>
          <a:p>
            <a:pPr marL="461526" lvl="1" indent="-230763" defTabSz="457200">
              <a:lnSpc>
                <a:spcPts val="2993"/>
              </a:lnSpc>
              <a:buFont typeface="Arial"/>
              <a:buChar char="•"/>
            </a:pPr>
            <a:r>
              <a:rPr lang="en-US" sz="2138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Building a safe, individualized discharge plan</a:t>
            </a:r>
          </a:p>
          <a:p>
            <a:pPr marL="461526" lvl="1" indent="-230763" defTabSz="457200">
              <a:lnSpc>
                <a:spcPts val="2993"/>
              </a:lnSpc>
              <a:buFont typeface="Arial"/>
              <a:buChar char="•"/>
            </a:pPr>
            <a:r>
              <a:rPr lang="en-US" sz="2138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Arranging follow-up care (PCP, specialists, home health)</a:t>
            </a:r>
          </a:p>
          <a:p>
            <a:pPr marL="461526" lvl="1" indent="-230763" defTabSz="457200">
              <a:lnSpc>
                <a:spcPts val="2993"/>
              </a:lnSpc>
              <a:buFont typeface="Arial"/>
              <a:buChar char="•"/>
            </a:pPr>
            <a:r>
              <a:rPr lang="en-US" sz="2138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Ensuring a warm handoff — no patient left without a next step</a:t>
            </a:r>
          </a:p>
          <a:p>
            <a:pPr algn="ctr" defTabSz="457200">
              <a:lnSpc>
                <a:spcPts val="2993"/>
              </a:lnSpc>
              <a:spcBef>
                <a:spcPct val="0"/>
              </a:spcBef>
            </a:pPr>
            <a:endParaRPr lang="en-US" sz="2138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9118e9-5960-4b99-9053-10bd902ae2ee">
      <Terms xmlns="http://schemas.microsoft.com/office/infopath/2007/PartnerControls"/>
    </lcf76f155ced4ddcb4097134ff3c332f>
    <TaxCatchAll xmlns="11f24a16-492c-4318-b04f-4668ede06bf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47E92F153E174F8DC4170EBF3B1379" ma:contentTypeVersion="13" ma:contentTypeDescription="Create a new document." ma:contentTypeScope="" ma:versionID="dedcabff4796919d1107be884c1b983a">
  <xsd:schema xmlns:xsd="http://www.w3.org/2001/XMLSchema" xmlns:xs="http://www.w3.org/2001/XMLSchema" xmlns:p="http://schemas.microsoft.com/office/2006/metadata/properties" xmlns:ns2="629118e9-5960-4b99-9053-10bd902ae2ee" xmlns:ns3="11f24a16-492c-4318-b04f-4668ede06bfd" targetNamespace="http://schemas.microsoft.com/office/2006/metadata/properties" ma:root="true" ma:fieldsID="cd9e052f67bfed36f3e0f7742fe53a8d" ns2:_="" ns3:_="">
    <xsd:import namespace="629118e9-5960-4b99-9053-10bd902ae2ee"/>
    <xsd:import namespace="11f24a16-492c-4318-b04f-4668ede06b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118e9-5960-4b99-9053-10bd902ae2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5ce6d1cc-fc4c-46df-a99b-1a7cfae473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f24a16-492c-4318-b04f-4668ede06bf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4fe7a2a-3c7c-45cd-9e94-6fd6fdac41e9}" ma:internalName="TaxCatchAll" ma:showField="CatchAllData" ma:web="11f24a16-492c-4318-b04f-4668ede06b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F2010C-1312-44DB-B0FA-3B5473BF6224}">
  <ds:schemaRefs>
    <ds:schemaRef ds:uri="http://schemas.microsoft.com/office/2006/metadata/properties"/>
    <ds:schemaRef ds:uri="http://schemas.microsoft.com/office/infopath/2007/PartnerControls"/>
    <ds:schemaRef ds:uri="629118e9-5960-4b99-9053-10bd902ae2ee"/>
    <ds:schemaRef ds:uri="11f24a16-492c-4318-b04f-4668ede06bfd"/>
  </ds:schemaRefs>
</ds:datastoreItem>
</file>

<file path=customXml/itemProps2.xml><?xml version="1.0" encoding="utf-8"?>
<ds:datastoreItem xmlns:ds="http://schemas.openxmlformats.org/officeDocument/2006/customXml" ds:itemID="{934EDB82-BA36-4FD2-8EDA-89178B0231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9118e9-5960-4b99-9053-10bd902ae2ee"/>
    <ds:schemaRef ds:uri="11f24a16-492c-4318-b04f-4668ede06b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0281A1-5260-4578-BC18-1B0E77F958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27537</TotalTime>
  <Words>595</Words>
  <Application>Microsoft Office PowerPoint</Application>
  <PresentationFormat>On-screen Show (4:3)</PresentationFormat>
  <Paragraphs>235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Atteron</vt:lpstr>
      <vt:lpstr>Calibri</vt:lpstr>
      <vt:lpstr>Cambria</vt:lpstr>
      <vt:lpstr>DM Sans</vt:lpstr>
      <vt:lpstr>DM Sans Italics</vt:lpstr>
      <vt:lpstr>Office Theme</vt:lpstr>
      <vt:lpstr>1_Office Theme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  <vt:lpstr>Health Net FAQ</vt:lpstr>
      <vt:lpstr>PowerPoint Presentation</vt:lpstr>
      <vt:lpstr>Announcements and  Upcoming Meetings</vt:lpstr>
      <vt:lpstr>PowerPoint Presentation</vt:lpstr>
      <vt:lpstr>Resource Highlight</vt:lpstr>
    </vt:vector>
  </TitlesOfParts>
  <Company>Outside 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MIS Team</dc:creator>
  <cp:lastModifiedBy>Jasmine Lacsamana</cp:lastModifiedBy>
  <cp:revision>279</cp:revision>
  <cp:lastPrinted>2023-08-11T03:12:41Z</cp:lastPrinted>
  <dcterms:created xsi:type="dcterms:W3CDTF">2016-05-06T19:19:41Z</dcterms:created>
  <dcterms:modified xsi:type="dcterms:W3CDTF">2026-04-16T12:36:25Z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0x0101008C47E92F153E174F8DC4170EBF3B1379</vt:lpwstr>
  </property>
  <property fmtid="{D5CDD505-2E9C-101B-9397-08002B2CF9AE}" pid="3" name="MediaServiceImageTags">
    <vt:lpwstr/>
  </property>
</Properties>
</file>