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2" r:id="rId4"/>
    <p:sldMasterId id="2147483747" r:id="rId5"/>
  </p:sldMasterIdLst>
  <p:notesMasterIdLst>
    <p:notesMasterId r:id="rId29"/>
  </p:notesMasterIdLst>
  <p:handoutMasterIdLst>
    <p:handoutMasterId r:id="rId30"/>
  </p:handoutMasterIdLst>
  <p:sldIdLst>
    <p:sldId id="257" r:id="rId6"/>
    <p:sldId id="405" r:id="rId7"/>
    <p:sldId id="411" r:id="rId8"/>
    <p:sldId id="467" r:id="rId9"/>
    <p:sldId id="2147481265" r:id="rId10"/>
    <p:sldId id="2147481266" r:id="rId11"/>
    <p:sldId id="2147481267" r:id="rId12"/>
    <p:sldId id="2147481268" r:id="rId13"/>
    <p:sldId id="2147481269" r:id="rId14"/>
    <p:sldId id="2147481270" r:id="rId15"/>
    <p:sldId id="2147481271" r:id="rId16"/>
    <p:sldId id="2147481272" r:id="rId17"/>
    <p:sldId id="2147481273" r:id="rId18"/>
    <p:sldId id="2147481274" r:id="rId19"/>
    <p:sldId id="2147481275" r:id="rId20"/>
    <p:sldId id="531" r:id="rId21"/>
    <p:sldId id="530" r:id="rId22"/>
    <p:sldId id="421" r:id="rId23"/>
    <p:sldId id="532" r:id="rId24"/>
    <p:sldId id="533" r:id="rId25"/>
    <p:sldId id="409" r:id="rId26"/>
    <p:sldId id="414" r:id="rId27"/>
    <p:sldId id="528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E65826-48C6-DF81-7620-E526B347C08A}" name="Joey Jacobellis" initials="JJ" userId="S::joey@24hrcares.com::1d909191-a39d-4872-b672-e74ec4506c60" providerId="AD"/>
  <p188:author id="{9271C42A-CB60-396A-E3D8-90AB2670906C}" name="Gavin Ward" initials="GW" userId="S::gavin@24hrcares.com::2b614d51-d94a-41df-8d38-35d0b0ccd24a" providerId="AD"/>
  <p188:author id="{D366D62C-415B-900D-D801-989500B7877C}" name="Jasmine Lacsamana" initials="JL" userId="S::jlacsamana@archstone.org::e96e28dd-33c7-484b-877d-a8a197caf952" providerId="AD"/>
  <p188:author id="{C818174D-5AD6-164F-95B6-575C3D5D6F41}" name="Thomas Sowers" initials="TS" userId="S::Thomas@24hrcares.com::bb5731fc-be01-48ab-af32-94ddb4ca9237" providerId="AD"/>
  <p188:author id="{40E08A6B-A55E-CE82-48BB-92AA5204AFE0}" name="Keri Arnold" initials="KA" userId="5453c1fa03e455b4" providerId="Windows Live"/>
  <p188:author id="{B52F1E8F-6101-2BCC-64C0-167554FFB1FB}" name="April Stewart" initials="AS" userId="S::april@24hrcares.com::f7a4a586-c86c-4717-9f0d-7150ae4bc66d" providerId="AD"/>
  <p188:author id="{C4BFF392-E385-1125-D92E-CE55DAE4B03E}" name="Christopher A. Langston" initials="CAL" userId="S::calangston@archstone.org::7e8241fc-cf6d-403f-8543-f70ec99203af" providerId="AD"/>
  <p188:author id="{25BBADBA-4A11-3773-0497-EF4F6EB7D573}" name="Thomas Sowers" initials="TS" userId="S::thomas@24hrcares.com::bb5731fc-be01-48ab-af32-94ddb4ca9237" providerId="AD"/>
  <p188:author id="{4EE152C9-95AD-1F33-EAF1-5D333E6C9CF6}" name="Simon Close" initials="SC" userId="S::simon@24hrcares.com::ed547642-745f-4a80-9475-978b2396d111" providerId="AD"/>
  <p188:author id="{4C09A5CC-6A0F-FC57-FA48-13459B5849E7}" name="Jessica Ko" initials="JK" userId="S::jessica.ko@24hrcares.com::2b969947-74bf-4a1d-9ef1-c33ff099a7c6" providerId="AD"/>
  <p188:author id="{EBA34CD2-E937-A84D-16C0-39BA95409640}" name="Jessica Ko" initials="JK" userId="S::Jessica.Ko@24hrcares.com::2b969947-74bf-4a1d-9ef1-c33ff099a7c6" providerId="AD"/>
  <p188:author id="{69E90ED6-723F-6BE6-F04B-CBED62E7AD74}" name="Katie Shah" initials="KS" userId="S::katie.shah@24hrcares.com::f72d0418-8aef-4e3b-8b34-64e39ff9dff0" providerId="AD"/>
  <p188:author id="{4DCAA7F9-2EDF-98CA-9573-6D3CE2C40B64}" name="Cody Moreno" initials="CM" userId="S::cody@24hrcares.com::6cfda176-33e8-4704-8da2-28ff8c5b33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8FE"/>
    <a:srgbClr val="079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F6049-F3F5-4F3F-91AB-58FE625794A6}" v="15" dt="2026-02-11T01:38:46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77214" autoAdjust="0"/>
  </p:normalViewPr>
  <p:slideViewPr>
    <p:cSldViewPr>
      <p:cViewPr varScale="1">
        <p:scale>
          <a:sx n="85" d="100"/>
          <a:sy n="85" d="100"/>
        </p:scale>
        <p:origin x="27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1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Lacsamana" userId="e96e28dd-33c7-484b-877d-a8a197caf952" providerId="ADAL" clId="{5D1B2D43-5018-4020-93F5-E6C146C8E7BE}"/>
    <pc:docChg chg="undo custSel addSld delSld modSld">
      <pc:chgData name="Jasmine Lacsamana" userId="e96e28dd-33c7-484b-877d-a8a197caf952" providerId="ADAL" clId="{5D1B2D43-5018-4020-93F5-E6C146C8E7BE}" dt="2026-02-11T01:38:38.477" v="100" actId="20577"/>
      <pc:docMkLst>
        <pc:docMk/>
      </pc:docMkLst>
      <pc:sldChg chg="modSp mod">
        <pc:chgData name="Jasmine Lacsamana" userId="e96e28dd-33c7-484b-877d-a8a197caf952" providerId="ADAL" clId="{5D1B2D43-5018-4020-93F5-E6C146C8E7BE}" dt="2026-02-11T01:36:23.627" v="52" actId="14"/>
        <pc:sldMkLst>
          <pc:docMk/>
          <pc:sldMk cId="1630298968" sldId="409"/>
        </pc:sldMkLst>
        <pc:spChg chg="mod">
          <ac:chgData name="Jasmine Lacsamana" userId="e96e28dd-33c7-484b-877d-a8a197caf952" providerId="ADAL" clId="{5D1B2D43-5018-4020-93F5-E6C146C8E7BE}" dt="2026-02-11T01:36:23.627" v="52" actId="14"/>
          <ac:spMkLst>
            <pc:docMk/>
            <pc:sldMk cId="1630298968" sldId="409"/>
            <ac:spMk id="2" creationId="{95EA9ED0-6315-EDEB-DF5D-95C146932372}"/>
          </ac:spMkLst>
        </pc:spChg>
      </pc:sldChg>
      <pc:sldChg chg="add">
        <pc:chgData name="Jasmine Lacsamana" userId="e96e28dd-33c7-484b-877d-a8a197caf952" providerId="ADAL" clId="{5D1B2D43-5018-4020-93F5-E6C146C8E7BE}" dt="2026-02-11T01:33:13.479" v="0"/>
        <pc:sldMkLst>
          <pc:docMk/>
          <pc:sldMk cId="272143316" sldId="467"/>
        </pc:sldMkLst>
      </pc:sldChg>
      <pc:sldChg chg="modSp mod">
        <pc:chgData name="Jasmine Lacsamana" userId="e96e28dd-33c7-484b-877d-a8a197caf952" providerId="ADAL" clId="{5D1B2D43-5018-4020-93F5-E6C146C8E7BE}" dt="2026-02-11T01:38:38.477" v="100" actId="20577"/>
        <pc:sldMkLst>
          <pc:docMk/>
          <pc:sldMk cId="2749177412" sldId="533"/>
        </pc:sldMkLst>
        <pc:spChg chg="mod">
          <ac:chgData name="Jasmine Lacsamana" userId="e96e28dd-33c7-484b-877d-a8a197caf952" providerId="ADAL" clId="{5D1B2D43-5018-4020-93F5-E6C146C8E7BE}" dt="2026-02-11T01:38:38.477" v="100" actId="20577"/>
          <ac:spMkLst>
            <pc:docMk/>
            <pc:sldMk cId="2749177412" sldId="533"/>
            <ac:spMk id="2" creationId="{A0161181-EFD2-D8A5-39D4-FB541AFF4092}"/>
          </ac:spMkLst>
        </pc:spChg>
      </pc:sldChg>
      <pc:sldChg chg="del">
        <pc:chgData name="Jasmine Lacsamana" userId="e96e28dd-33c7-484b-877d-a8a197caf952" providerId="ADAL" clId="{5D1B2D43-5018-4020-93F5-E6C146C8E7BE}" dt="2026-02-11T01:33:35.302" v="19" actId="47"/>
        <pc:sldMkLst>
          <pc:docMk/>
          <pc:sldMk cId="289673608" sldId="2147328185"/>
        </pc:sldMkLst>
      </pc:sldChg>
      <pc:sldChg chg="del">
        <pc:chgData name="Jasmine Lacsamana" userId="e96e28dd-33c7-484b-877d-a8a197caf952" providerId="ADAL" clId="{5D1B2D43-5018-4020-93F5-E6C146C8E7BE}" dt="2026-02-11T01:33:36.521" v="21" actId="47"/>
        <pc:sldMkLst>
          <pc:docMk/>
          <pc:sldMk cId="4230131237" sldId="2147471094"/>
        </pc:sldMkLst>
      </pc:sldChg>
      <pc:sldChg chg="del">
        <pc:chgData name="Jasmine Lacsamana" userId="e96e28dd-33c7-484b-877d-a8a197caf952" providerId="ADAL" clId="{5D1B2D43-5018-4020-93F5-E6C146C8E7BE}" dt="2026-02-11T01:33:34.642" v="18" actId="47"/>
        <pc:sldMkLst>
          <pc:docMk/>
          <pc:sldMk cId="2596098934" sldId="2147481227"/>
        </pc:sldMkLst>
      </pc:sldChg>
      <pc:sldChg chg="del">
        <pc:chgData name="Jasmine Lacsamana" userId="e96e28dd-33c7-484b-877d-a8a197caf952" providerId="ADAL" clId="{5D1B2D43-5018-4020-93F5-E6C146C8E7BE}" dt="2026-02-11T01:33:37.123" v="22" actId="47"/>
        <pc:sldMkLst>
          <pc:docMk/>
          <pc:sldMk cId="1754917228" sldId="2147481228"/>
        </pc:sldMkLst>
      </pc:sldChg>
      <pc:sldChg chg="del">
        <pc:chgData name="Jasmine Lacsamana" userId="e96e28dd-33c7-484b-877d-a8a197caf952" providerId="ADAL" clId="{5D1B2D43-5018-4020-93F5-E6C146C8E7BE}" dt="2026-02-11T01:33:35.822" v="20" actId="47"/>
        <pc:sldMkLst>
          <pc:docMk/>
          <pc:sldMk cId="948027174" sldId="2147481232"/>
        </pc:sldMkLst>
      </pc:sldChg>
      <pc:sldChg chg="del">
        <pc:chgData name="Jasmine Lacsamana" userId="e96e28dd-33c7-484b-877d-a8a197caf952" providerId="ADAL" clId="{5D1B2D43-5018-4020-93F5-E6C146C8E7BE}" dt="2026-02-11T01:33:38.080" v="23" actId="47"/>
        <pc:sldMkLst>
          <pc:docMk/>
          <pc:sldMk cId="1014677447" sldId="2147481250"/>
        </pc:sldMkLst>
      </pc:sldChg>
      <pc:sldChg chg="del">
        <pc:chgData name="Jasmine Lacsamana" userId="e96e28dd-33c7-484b-877d-a8a197caf952" providerId="ADAL" clId="{5D1B2D43-5018-4020-93F5-E6C146C8E7BE}" dt="2026-02-11T01:33:39.408" v="24" actId="47"/>
        <pc:sldMkLst>
          <pc:docMk/>
          <pc:sldMk cId="3167194602" sldId="2147481253"/>
        </pc:sldMkLst>
      </pc:sldChg>
      <pc:sldChg chg="del">
        <pc:chgData name="Jasmine Lacsamana" userId="e96e28dd-33c7-484b-877d-a8a197caf952" providerId="ADAL" clId="{5D1B2D43-5018-4020-93F5-E6C146C8E7BE}" dt="2026-02-11T01:33:32.879" v="15" actId="47"/>
        <pc:sldMkLst>
          <pc:docMk/>
          <pc:sldMk cId="2070486079" sldId="2147481259"/>
        </pc:sldMkLst>
      </pc:sldChg>
      <pc:sldChg chg="del">
        <pc:chgData name="Jasmine Lacsamana" userId="e96e28dd-33c7-484b-877d-a8a197caf952" providerId="ADAL" clId="{5D1B2D43-5018-4020-93F5-E6C146C8E7BE}" dt="2026-02-11T01:33:33.566" v="16" actId="47"/>
        <pc:sldMkLst>
          <pc:docMk/>
          <pc:sldMk cId="183296063" sldId="2147481261"/>
        </pc:sldMkLst>
      </pc:sldChg>
      <pc:sldChg chg="del">
        <pc:chgData name="Jasmine Lacsamana" userId="e96e28dd-33c7-484b-877d-a8a197caf952" providerId="ADAL" clId="{5D1B2D43-5018-4020-93F5-E6C146C8E7BE}" dt="2026-02-11T01:33:33.995" v="17" actId="47"/>
        <pc:sldMkLst>
          <pc:docMk/>
          <pc:sldMk cId="3871575181" sldId="2147481262"/>
        </pc:sldMkLst>
      </pc:sldChg>
      <pc:sldChg chg="del">
        <pc:chgData name="Jasmine Lacsamana" userId="e96e28dd-33c7-484b-877d-a8a197caf952" providerId="ADAL" clId="{5D1B2D43-5018-4020-93F5-E6C146C8E7BE}" dt="2026-02-11T01:33:40.111" v="25" actId="47"/>
        <pc:sldMkLst>
          <pc:docMk/>
          <pc:sldMk cId="3731862279" sldId="2147481263"/>
        </pc:sldMkLst>
      </pc:sldChg>
      <pc:sldChg chg="del">
        <pc:chgData name="Jasmine Lacsamana" userId="e96e28dd-33c7-484b-877d-a8a197caf952" providerId="ADAL" clId="{5D1B2D43-5018-4020-93F5-E6C146C8E7BE}" dt="2026-02-11T01:33:31.068" v="14" actId="47"/>
        <pc:sldMkLst>
          <pc:docMk/>
          <pc:sldMk cId="1809997752" sldId="2147481264"/>
        </pc:sldMkLst>
      </pc:sldChg>
      <pc:sldChg chg="add">
        <pc:chgData name="Jasmine Lacsamana" userId="e96e28dd-33c7-484b-877d-a8a197caf952" providerId="ADAL" clId="{5D1B2D43-5018-4020-93F5-E6C146C8E7BE}" dt="2026-02-11T01:33:15.206" v="1"/>
        <pc:sldMkLst>
          <pc:docMk/>
          <pc:sldMk cId="451289674" sldId="2147481265"/>
        </pc:sldMkLst>
      </pc:sldChg>
      <pc:sldChg chg="modSp add mod">
        <pc:chgData name="Jasmine Lacsamana" userId="e96e28dd-33c7-484b-877d-a8a197caf952" providerId="ADAL" clId="{5D1B2D43-5018-4020-93F5-E6C146C8E7BE}" dt="2026-02-11T01:33:16.933" v="3" actId="27636"/>
        <pc:sldMkLst>
          <pc:docMk/>
          <pc:sldMk cId="938403062" sldId="2147481266"/>
        </pc:sldMkLst>
        <pc:spChg chg="mod">
          <ac:chgData name="Jasmine Lacsamana" userId="e96e28dd-33c7-484b-877d-a8a197caf952" providerId="ADAL" clId="{5D1B2D43-5018-4020-93F5-E6C146C8E7BE}" dt="2026-02-11T01:33:16.933" v="3" actId="27636"/>
          <ac:spMkLst>
            <pc:docMk/>
            <pc:sldMk cId="938403062" sldId="2147481266"/>
            <ac:spMk id="3" creationId="{6C9156F0-9523-B6F2-50A7-072EB1C4788A}"/>
          </ac:spMkLst>
        </pc:spChg>
      </pc:sldChg>
      <pc:sldChg chg="modSp add mod">
        <pc:chgData name="Jasmine Lacsamana" userId="e96e28dd-33c7-484b-877d-a8a197caf952" providerId="ADAL" clId="{5D1B2D43-5018-4020-93F5-E6C146C8E7BE}" dt="2026-02-11T01:33:18.410" v="5" actId="27636"/>
        <pc:sldMkLst>
          <pc:docMk/>
          <pc:sldMk cId="1557999383" sldId="2147481267"/>
        </pc:sldMkLst>
        <pc:spChg chg="mod">
          <ac:chgData name="Jasmine Lacsamana" userId="e96e28dd-33c7-484b-877d-a8a197caf952" providerId="ADAL" clId="{5D1B2D43-5018-4020-93F5-E6C146C8E7BE}" dt="2026-02-11T01:33:18.410" v="5" actId="27636"/>
          <ac:spMkLst>
            <pc:docMk/>
            <pc:sldMk cId="1557999383" sldId="2147481267"/>
            <ac:spMk id="3" creationId="{E6928F2A-73C3-A217-475C-A1DB19DE7E86}"/>
          </ac:spMkLst>
        </pc:spChg>
      </pc:sldChg>
      <pc:sldChg chg="add">
        <pc:chgData name="Jasmine Lacsamana" userId="e96e28dd-33c7-484b-877d-a8a197caf952" providerId="ADAL" clId="{5D1B2D43-5018-4020-93F5-E6C146C8E7BE}" dt="2026-02-11T01:33:18.836" v="6"/>
        <pc:sldMkLst>
          <pc:docMk/>
          <pc:sldMk cId="2384393808" sldId="2147481268"/>
        </pc:sldMkLst>
      </pc:sldChg>
      <pc:sldChg chg="add">
        <pc:chgData name="Jasmine Lacsamana" userId="e96e28dd-33c7-484b-877d-a8a197caf952" providerId="ADAL" clId="{5D1B2D43-5018-4020-93F5-E6C146C8E7BE}" dt="2026-02-11T01:33:19.291" v="7"/>
        <pc:sldMkLst>
          <pc:docMk/>
          <pc:sldMk cId="1286977418" sldId="2147481269"/>
        </pc:sldMkLst>
      </pc:sldChg>
      <pc:sldChg chg="add">
        <pc:chgData name="Jasmine Lacsamana" userId="e96e28dd-33c7-484b-877d-a8a197caf952" providerId="ADAL" clId="{5D1B2D43-5018-4020-93F5-E6C146C8E7BE}" dt="2026-02-11T01:33:19.750" v="8"/>
        <pc:sldMkLst>
          <pc:docMk/>
          <pc:sldMk cId="2213211176" sldId="2147481270"/>
        </pc:sldMkLst>
      </pc:sldChg>
      <pc:sldChg chg="add del">
        <pc:chgData name="Jasmine Lacsamana" userId="e96e28dd-33c7-484b-877d-a8a197caf952" providerId="ADAL" clId="{5D1B2D43-5018-4020-93F5-E6C146C8E7BE}" dt="2026-02-11T01:33:54.324" v="27" actId="47"/>
        <pc:sldMkLst>
          <pc:docMk/>
          <pc:sldMk cId="3352569052" sldId="2147481271"/>
        </pc:sldMkLst>
      </pc:sldChg>
      <pc:sldChg chg="add">
        <pc:chgData name="Jasmine Lacsamana" userId="e96e28dd-33c7-484b-877d-a8a197caf952" providerId="ADAL" clId="{5D1B2D43-5018-4020-93F5-E6C146C8E7BE}" dt="2026-02-11T01:33:20.800" v="10"/>
        <pc:sldMkLst>
          <pc:docMk/>
          <pc:sldMk cId="2959064833" sldId="2147481272"/>
        </pc:sldMkLst>
      </pc:sldChg>
      <pc:sldChg chg="add">
        <pc:chgData name="Jasmine Lacsamana" userId="e96e28dd-33c7-484b-877d-a8a197caf952" providerId="ADAL" clId="{5D1B2D43-5018-4020-93F5-E6C146C8E7BE}" dt="2026-02-11T01:33:21.571" v="11"/>
        <pc:sldMkLst>
          <pc:docMk/>
          <pc:sldMk cId="760284024" sldId="2147481273"/>
        </pc:sldMkLst>
      </pc:sldChg>
      <pc:sldChg chg="add">
        <pc:chgData name="Jasmine Lacsamana" userId="e96e28dd-33c7-484b-877d-a8a197caf952" providerId="ADAL" clId="{5D1B2D43-5018-4020-93F5-E6C146C8E7BE}" dt="2026-02-11T01:33:22.091" v="12"/>
        <pc:sldMkLst>
          <pc:docMk/>
          <pc:sldMk cId="507567848" sldId="2147481274"/>
        </pc:sldMkLst>
      </pc:sldChg>
      <pc:sldChg chg="add">
        <pc:chgData name="Jasmine Lacsamana" userId="e96e28dd-33c7-484b-877d-a8a197caf952" providerId="ADAL" clId="{5D1B2D43-5018-4020-93F5-E6C146C8E7BE}" dt="2026-02-11T01:33:23.197" v="13"/>
        <pc:sldMkLst>
          <pc:docMk/>
          <pc:sldMk cId="2774897082" sldId="2147481275"/>
        </pc:sldMkLst>
      </pc:sldChg>
      <pc:sldMasterChg chg="delSldLayout">
        <pc:chgData name="Jasmine Lacsamana" userId="e96e28dd-33c7-484b-877d-a8a197caf952" providerId="ADAL" clId="{5D1B2D43-5018-4020-93F5-E6C146C8E7BE}" dt="2026-02-11T01:33:40.111" v="25" actId="47"/>
        <pc:sldMasterMkLst>
          <pc:docMk/>
          <pc:sldMasterMk cId="0" sldId="2147483742"/>
        </pc:sldMasterMkLst>
        <pc:sldLayoutChg chg="del">
          <pc:chgData name="Jasmine Lacsamana" userId="e96e28dd-33c7-484b-877d-a8a197caf952" providerId="ADAL" clId="{5D1B2D43-5018-4020-93F5-E6C146C8E7BE}" dt="2026-02-11T01:33:39.408" v="24" actId="47"/>
          <pc:sldLayoutMkLst>
            <pc:docMk/>
            <pc:sldMasterMk cId="0" sldId="2147483742"/>
            <pc:sldLayoutMk cId="3091218076" sldId="2147483745"/>
          </pc:sldLayoutMkLst>
        </pc:sldLayoutChg>
        <pc:sldLayoutChg chg="del">
          <pc:chgData name="Jasmine Lacsamana" userId="e96e28dd-33c7-484b-877d-a8a197caf952" providerId="ADAL" clId="{5D1B2D43-5018-4020-93F5-E6C146C8E7BE}" dt="2026-02-11T01:33:40.111" v="25" actId="47"/>
          <pc:sldLayoutMkLst>
            <pc:docMk/>
            <pc:sldMasterMk cId="0" sldId="2147483742"/>
            <pc:sldLayoutMk cId="3918503034" sldId="214748374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2E-D840-B790-AB332522F3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2E-D840-B790-AB332522F3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2E-D840-B790-AB332522F3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2E-D840-B790-AB332522F3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82E-D840-B790-AB332522F3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82E-D840-B790-AB332522F318}"/>
              </c:ext>
            </c:extLst>
          </c:dPt>
          <c:dPt>
            <c:idx val="6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82E-D840-B790-AB332522F318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82E-D840-B790-AB332522F318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82E-D840-B790-AB332522F318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82E-D840-B790-AB332522F318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82E-D840-B790-AB332522F318}"/>
              </c:ext>
            </c:extLst>
          </c:dPt>
          <c:cat>
            <c:strRef>
              <c:f>Sheet1!$A$2:$A$12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9.09</c:v>
                </c:pt>
                <c:pt idx="1">
                  <c:v>9.09</c:v>
                </c:pt>
                <c:pt idx="2">
                  <c:v>9.09</c:v>
                </c:pt>
                <c:pt idx="3">
                  <c:v>9.09</c:v>
                </c:pt>
                <c:pt idx="4">
                  <c:v>9.09</c:v>
                </c:pt>
                <c:pt idx="5">
                  <c:v>9.09</c:v>
                </c:pt>
                <c:pt idx="6">
                  <c:v>9.09</c:v>
                </c:pt>
                <c:pt idx="7">
                  <c:v>9.09</c:v>
                </c:pt>
                <c:pt idx="8">
                  <c:v>9.09</c:v>
                </c:pt>
                <c:pt idx="9">
                  <c:v>9.09</c:v>
                </c:pt>
                <c:pt idx="10">
                  <c:v>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82E-D840-B790-AB332522F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EAAFB1-2541-4827-A50E-EB0E5EEC5616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1A1B3C-2E36-4915-B810-96A09503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76415B-A8F6-4228-B7A9-CD69D39AB77B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622650-C043-45F1-BEA0-29F79E63E2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webinar/register/WN_o0N5EY8rQ5i83gKsPqeXdw#/registratio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cdc.zoom.us/meeting/register/f4U8__UTS5e9n3D7anCO3w#/registratio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[Lauren Solis]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EBA2-DBA3-0D44-845C-39522BCCDD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343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E74E5-A543-EC11-76F7-ED457540F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56FF4B-D2EB-38D9-7835-61C01CFBB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D0D89-F970-FA3F-9C06-F7B65CDDF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[Lauren Solis]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241C1-22CC-722A-5066-38708B589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EBA2-DBA3-0D44-845C-39522BCCDD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114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BFFFC-11A9-351C-18F9-9D86A0578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2CC28-C99A-B15D-45B0-2AE24F6385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2BA48-EDF0-F4B8-4562-B649716EE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Zoom link for H.R. 1 webinar: https://us02web.zoom.us/webinar/register/WN_Dw8CnQFzRy2N4WCzpX5DXA#/registration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469C0-C533-4C06-C206-46D5A09D8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2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7068E-F021-773D-8193-AE800DEC0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0F76F0-37EF-915D-0B2F-B815FF73E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35242D-9BB7-5A69-A52C-81CADCBA7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Zoom Registration Link can be found </a:t>
            </a:r>
            <a:r>
              <a:rPr lang="en-US" sz="1200" dirty="0">
                <a:hlinkClick r:id="rId3"/>
              </a:rPr>
              <a:t>here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18810-3DA6-8933-DC50-87B3AC947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07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6D7D-31C3-8071-FB25-333833DAF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AB5CAC-5B88-D674-B2FC-02834AA82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5D34B7-E91D-C218-5668-CCE05B3BF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Hosted </a:t>
            </a:r>
            <a:r>
              <a:rPr lang="en-US" sz="1200"/>
              <a:t>by Primary Care Development Corporation, </a:t>
            </a:r>
            <a:r>
              <a:rPr lang="en-US" sz="1200" dirty="0"/>
              <a:t>the Zoom Registration Link can be found </a:t>
            </a:r>
            <a:r>
              <a:rPr lang="en-US" sz="1200" dirty="0">
                <a:hlinkClick r:id="rId3"/>
              </a:rPr>
              <a:t>here.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FFCE9-D6BF-8E8B-35C7-6C025908A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32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85DA7-B6FB-FDA9-BF68-1425921CB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A5E2E5-B790-4546-C0FE-8EC2BD15A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16A531-F234-64D2-16E4-EF1E05D0B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9CA5B-9ECA-AF95-23BC-1740673D9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45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B5096-0599-DE38-943B-E627B667E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512AA-FC3E-FC0C-EE0D-5EF8DBA38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6D5267-2A6B-CCAA-3053-1E77E5105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Zoom link for H.R. 1 webinar: https://us02web.zoom.us/webinar/register/WN_Dw8CnQFzRy2N4WCzpX5DXA#/registration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2EEC2-C329-2E0E-631E-49FBBC87E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15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ADB84-97DC-404D-937A-AB9BF9995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6E853-45E5-1DE4-864C-7E50EEC8F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9AD1D-1151-830B-F0E7-FB6BBBA93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For county IHSS Social Workers and Public Authority Staff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Provides information  and resources to educate IHSS recipients, caregivers, family member about ECM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B2CE5-3EDD-1765-4F1F-91D2FEFDA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80809-5FED-4B7B-4B71-A693AB306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F5A2B5-2470-B667-2B9A-DC13F84DC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F5921-58CF-C139-B80E-FFBB31B97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BF8B8-A83B-80B7-CCA5-0D91147526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2650-C043-45F1-BEA0-29F79E63E2A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5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0BF0E-9A12-C3DF-58B7-A13F95F7E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D798C6-1A80-4F7F-7A54-B1F17347B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7A0366-F966-255E-4998-7A6D665AE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E5C8C-B5F2-F87D-70F7-24D103D8E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CA9DC-8E96-4C18-A0D0-F5C5C0229E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11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AA9DE-3BAC-9589-9E23-5B30A59AB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0EC55B-8E82-0F6F-ED8F-272C14E4D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1E041B-9BC7-A648-D248-4B4397EF5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B6A03-F22A-C6EF-4FB6-9E02470D9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CA9DC-8E96-4C18-A0D0-F5C5C0229E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D6FCD-C4F5-CB7E-67B6-0AB83DD2B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ABC9C-DFEB-1665-3AE8-30B1D5E15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F143E3-6302-356A-FA6F-60EBA90B0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2D7D9-9D2B-B9CD-2477-EDB981922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CA9DC-8E96-4C18-A0D0-F5C5C0229E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75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[Lauren Solis]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883DE-940D-4BDF-8FDA-D6DD017605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22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[Lauren Solis]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EBA2-DBA3-0D44-845C-39522BCCDD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1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[Lauren Solis]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CA9DC-8E96-4C18-A0D0-F5C5C0229E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133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[Lauren Solis]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ECA9DC-8E96-4C18-A0D0-F5C5C0229E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96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67FE-EB4B-4F18-8987-98DC3619C0D0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599-2F32-41D9-BC7F-D4D8BC048ABA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7C66-4628-4AF7-97B4-55BA26245C31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EB933B1-79E1-F46F-31A0-92699C404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6" t="10534" r="1162"/>
          <a:stretch/>
        </p:blipFill>
        <p:spPr>
          <a:xfrm>
            <a:off x="1" y="1"/>
            <a:ext cx="9143999" cy="5913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07219"/>
            <a:ext cx="6858000" cy="2387600"/>
          </a:xfrm>
        </p:spPr>
        <p:txBody>
          <a:bodyPr anchor="b">
            <a:noAutofit/>
          </a:bodyPr>
          <a:lstStyle>
            <a:lvl1pPr algn="ctr">
              <a:spcAft>
                <a:spcPts val="450"/>
              </a:spcAft>
              <a:defRPr sz="3600" b="0" i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TITLE OF THE MAIN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92735"/>
            <a:ext cx="6858000" cy="1655762"/>
          </a:xfrm>
        </p:spPr>
        <p:txBody>
          <a:bodyPr>
            <a:noAutofit/>
          </a:bodyPr>
          <a:lstStyle>
            <a:lvl1pPr marL="0" indent="0" algn="ctr">
              <a:spcAft>
                <a:spcPts val="450"/>
              </a:spcAft>
              <a:buNone/>
              <a:defRPr sz="21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AND A SUBTITLE,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12/1/2024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9" y="6036375"/>
            <a:ext cx="916577" cy="59825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2BE1839-8EE3-8B11-CBAE-4E87A50B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96" t="10534" r="1162"/>
          <a:stretch/>
        </p:blipFill>
        <p:spPr>
          <a:xfrm>
            <a:off x="1" y="1"/>
            <a:ext cx="9143999" cy="5913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667A29-2114-38DD-9C08-6565D7865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9" y="6036375"/>
            <a:ext cx="916577" cy="5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2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6742798-892B-D82A-5A62-779FA59AF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065" r="642"/>
          <a:stretch/>
        </p:blipFill>
        <p:spPr>
          <a:xfrm>
            <a:off x="0" y="1"/>
            <a:ext cx="9144000" cy="6201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07219"/>
            <a:ext cx="6858000" cy="238760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Aft>
                <a:spcPts val="450"/>
              </a:spcAft>
              <a:defRPr sz="3000" b="0" i="0" baseline="0">
                <a:solidFill>
                  <a:srgbClr val="1431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TITLE OF A PRESENTATION </a:t>
            </a:r>
            <a:br>
              <a:rPr lang="en-US"/>
            </a:br>
            <a:r>
              <a:rPr lang="en-US"/>
              <a:t>WITHIN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92735"/>
            <a:ext cx="6858000" cy="1655762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solidFill>
                  <a:srgbClr val="1431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AND A SUBTITLE, IF NEEDED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8" y="6119874"/>
            <a:ext cx="1102837" cy="42699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4C18EB6-3B05-F1A1-21F3-93CC36369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065" r="642"/>
          <a:stretch/>
        </p:blipFill>
        <p:spPr>
          <a:xfrm>
            <a:off x="0" y="1"/>
            <a:ext cx="9144000" cy="6201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2A62F1-CC37-F309-3BA2-B707516C5D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8" y="6119874"/>
            <a:ext cx="1102837" cy="4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07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D727-5ED6-9F41-A5C4-27FD5FD11C74}" type="datetime1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4B395D-11DF-C4EF-1F7C-7D5E4BC2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615E1E-A119-2ABF-19B9-7288DC5E53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822126"/>
            <a:ext cx="7886700" cy="447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5688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077687"/>
            <a:ext cx="7886700" cy="169817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3300" b="0" i="0">
                <a:solidFill>
                  <a:srgbClr val="1431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698368F-6547-279E-090F-D7BB68E83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59"/>
          <a:stretch/>
        </p:blipFill>
        <p:spPr>
          <a:xfrm>
            <a:off x="-50334" y="3115852"/>
            <a:ext cx="9194334" cy="105653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1E71C44-8931-128F-187A-BAEF7D14F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59"/>
          <a:stretch/>
        </p:blipFill>
        <p:spPr>
          <a:xfrm>
            <a:off x="-50334" y="3115852"/>
            <a:ext cx="9194334" cy="10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21E270B-94C7-0797-9EC6-022E9EE4E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59"/>
          <a:stretch/>
        </p:blipFill>
        <p:spPr>
          <a:xfrm>
            <a:off x="-50334" y="4041009"/>
            <a:ext cx="9194334" cy="1056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910633"/>
            <a:ext cx="7886700" cy="169817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3300" b="0" i="0">
                <a:solidFill>
                  <a:srgbClr val="1431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73" y="5618286"/>
            <a:ext cx="1430455" cy="55384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EE0233D-EFFC-EC74-07AB-93B5DBDB8B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59"/>
          <a:stretch/>
        </p:blipFill>
        <p:spPr>
          <a:xfrm>
            <a:off x="-50334" y="4041009"/>
            <a:ext cx="9194334" cy="1056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329AB-E4E0-9926-D152-182BD98424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73" y="5618286"/>
            <a:ext cx="1430455" cy="5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79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99C8-1896-A044-8CD9-674013BFA7D4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F39555-246F-292A-FF33-C74E3BEBDB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825625"/>
            <a:ext cx="38862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D36D8A5-005B-4B81-5C75-8FB021B151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7493" y="1825625"/>
            <a:ext cx="38862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56E16-66CD-EFA9-7A0F-AE164E805F56}"/>
              </a:ext>
            </a:extLst>
          </p:cNvPr>
          <p:cNvSpPr txBox="1"/>
          <p:nvPr/>
        </p:nvSpPr>
        <p:spPr>
          <a:xfrm>
            <a:off x="2057400" y="1242391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marL="214313" indent="-214313" algn="l">
              <a:buClr>
                <a:schemeClr val="accent5"/>
              </a:buClr>
              <a:buFont typeface="Segoe UI" panose="020B0502040204020203" pitchFamily="34" charset="0"/>
              <a:buChar char="»"/>
            </a:pPr>
            <a:endParaRPr lang="en-US" sz="210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E384C-6A39-677E-A0E1-2DF9AF9B643F}"/>
              </a:ext>
            </a:extLst>
          </p:cNvPr>
          <p:cNvSpPr txBox="1"/>
          <p:nvPr userDrawn="1"/>
        </p:nvSpPr>
        <p:spPr>
          <a:xfrm>
            <a:off x="2057400" y="1242391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marL="214313" indent="-214313" algn="l">
              <a:buClr>
                <a:schemeClr val="accent5"/>
              </a:buClr>
              <a:buFont typeface="Segoe UI" panose="020B0502040204020203" pitchFamily="34" charset="0"/>
              <a:buChar char="»"/>
            </a:pPr>
            <a:endParaRPr lang="en-US" sz="2100" err="1"/>
          </a:p>
        </p:txBody>
      </p:sp>
    </p:spTree>
    <p:extLst>
      <p:ext uri="{BB962C8B-B14F-4D97-AF65-F5344CB8AC3E}">
        <p14:creationId xmlns:p14="http://schemas.microsoft.com/office/powerpoint/2010/main" val="27996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i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99C8-1896-A044-8CD9-674013BFA7D4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F39555-246F-292A-FF33-C74E3BEBDB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825625"/>
            <a:ext cx="3886200" cy="4351338"/>
          </a:xfrm>
          <a:solidFill>
            <a:srgbClr val="CADBE2"/>
          </a:solidFill>
        </p:spPr>
        <p:txBody>
          <a:bodyPr lIns="182880" tIns="182880" rIns="18288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D36D8A5-005B-4B81-5C75-8FB021B151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7493" y="1825625"/>
            <a:ext cx="3886200" cy="4351338"/>
          </a:xfrm>
          <a:solidFill>
            <a:srgbClr val="FDE9C6"/>
          </a:solidFill>
        </p:spPr>
        <p:txBody>
          <a:bodyPr lIns="182880" tIns="182880" rIns="18288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621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12C352-35AF-06D4-C7EC-3F5C0FC70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2505075"/>
            <a:ext cx="3868341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34F089B-9A24-7869-4654-E98A81971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6768" y="2505075"/>
            <a:ext cx="3887391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8E83BA-6158-C08C-1A28-551F6102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896177-1B55-01BC-14F5-48EFFBA2278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47E3F1D-FE2D-9C41-8D50-BBEAD8186752}" type="datetime1">
              <a:rPr lang="en-US" smtClean="0"/>
              <a:t>2/10/2026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D369284-B098-C8DE-DDD9-7BEC3AEFE0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142A52-F549-F834-90AE-0A6EFFB992D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6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DF9-142F-4679-B284-108628129431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99C8-1896-A044-8CD9-674013BFA7D4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F39555-246F-292A-FF33-C74E3BEBDB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2892601"/>
            <a:ext cx="3886200" cy="328436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D36D8A5-005B-4B81-5C75-8FB021B151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7493" y="2892601"/>
            <a:ext cx="3886200" cy="328436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6606565-F3E7-89DE-BCED-98F951937B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24086" y="1828764"/>
            <a:ext cx="695330" cy="925763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8BD681-020F-ADEB-FAF4-1B055BAF2F3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22929" y="1828764"/>
            <a:ext cx="695330" cy="925763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083225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F41E-3980-DD44-A21F-B0EAB4BB5E5E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374E-EE60-5672-8F63-B9288F03FF6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8650" y="1820026"/>
            <a:ext cx="2447925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4B25EA-C171-DBD9-9E8D-B68381B9434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48658" y="1820026"/>
            <a:ext cx="2447925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A568CF-0D09-9FF5-703A-4A5D58F54CE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65353" y="1820026"/>
            <a:ext cx="2447925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4885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Ti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BD33-BE92-C04D-B2A6-9A4D9D39714D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33ED-580C-9502-DB72-FC0FA78F56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8650" y="1803400"/>
            <a:ext cx="2447925" cy="4351338"/>
          </a:xfrm>
          <a:solidFill>
            <a:srgbClr val="FDE9C6"/>
          </a:solidFill>
        </p:spPr>
        <p:txBody>
          <a:bodyPr lIns="182880" tIns="182880" rIns="18288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ACCB50-F818-CE54-5746-7B876F76207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45345" y="1803400"/>
            <a:ext cx="2447925" cy="4351338"/>
          </a:xfrm>
          <a:solidFill>
            <a:srgbClr val="CADBE2"/>
          </a:solidFill>
        </p:spPr>
        <p:txBody>
          <a:bodyPr lIns="182880" tIns="182880" rIns="18288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275F5BF-4E9C-E180-55E1-76D47C567F3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62041" y="1803400"/>
            <a:ext cx="2447925" cy="4351338"/>
          </a:xfrm>
          <a:solidFill>
            <a:srgbClr val="F8DCC8"/>
          </a:solidFill>
        </p:spPr>
        <p:txBody>
          <a:bodyPr lIns="182880" tIns="182880" rIns="18288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18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E606-B700-454D-BDDF-6F82E9798BDB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BD8DB0-30E7-7721-D04D-68755AB62A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30004" y="1828764"/>
            <a:ext cx="695330" cy="925763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57E1EF6-22A8-EF12-4EA1-4DF17C4B69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4335" y="1828764"/>
            <a:ext cx="695330" cy="925763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C654335-99BF-5746-C1CE-1C434A052B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43594" y="1828764"/>
            <a:ext cx="695330" cy="925763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89F404-AEE8-D6CF-A736-C2CE27990CF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8650" y="2892425"/>
            <a:ext cx="2447925" cy="33655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322B6E6-F451-4719-19F8-64647E52B78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45345" y="2892425"/>
            <a:ext cx="2447925" cy="33655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79EF0971-D0F4-74D5-1714-685153B1B14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065354" y="2892425"/>
            <a:ext cx="2447925" cy="33655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3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 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E51-DA9B-4947-9DB1-0D2BC2711833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628651" y="1803743"/>
            <a:ext cx="2448182" cy="4351338"/>
          </a:xfrm>
          <a:solidFill>
            <a:schemeClr val="tx2"/>
          </a:solidFill>
        </p:spPr>
        <p:txBody>
          <a:bodyPr lIns="182880" tIns="182880" rIns="182880" bIns="228600">
            <a:noAutofit/>
          </a:bodyPr>
          <a:lstStyle>
            <a:lvl1pPr marL="0" indent="0">
              <a:buClr>
                <a:srgbClr val="E47225"/>
              </a:buClr>
              <a:buNone/>
              <a:defRPr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87851-0DBA-C02D-5291-7F6FA749CE8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49228" y="1803400"/>
            <a:ext cx="5166122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733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 Out Ti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3B46-A856-6044-AEC0-E364DCA1FCF7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628651" y="1803743"/>
            <a:ext cx="2448182" cy="4351338"/>
          </a:xfrm>
          <a:solidFill>
            <a:srgbClr val="CADBE2"/>
          </a:solidFill>
        </p:spPr>
        <p:txBody>
          <a:bodyPr lIns="182880" tIns="182880" rIns="182880" bIns="228600">
            <a:noAutofit/>
          </a:bodyPr>
          <a:lstStyle>
            <a:lvl1pPr marL="0" indent="0">
              <a:buClr>
                <a:srgbClr val="E47225"/>
              </a:buClr>
              <a:buNone/>
              <a:defRPr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2B85-A0C5-4103-7203-114D993B65A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49228" y="1803400"/>
            <a:ext cx="5166122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837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 Out Blue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E51-DA9B-4947-9DB1-0D2BC2711833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628651" y="1803743"/>
            <a:ext cx="2448182" cy="4351338"/>
          </a:xfrm>
          <a:solidFill>
            <a:schemeClr val="tx2"/>
          </a:solidFill>
        </p:spPr>
        <p:txBody>
          <a:bodyPr lIns="182880" tIns="914400" rIns="182880" bIns="228600">
            <a:noAutofit/>
          </a:bodyPr>
          <a:lstStyle>
            <a:lvl1pPr marL="0" indent="0" algn="ctr">
              <a:buClr>
                <a:srgbClr val="E47225"/>
              </a:buClr>
              <a:buNone/>
              <a:defRPr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87851-0DBA-C02D-5291-7F6FA749CE8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49228" y="1803400"/>
            <a:ext cx="5166122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B68BF0-3AF9-1776-A2C0-5C4CCFFFC0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629328" y="2032000"/>
            <a:ext cx="446826" cy="595768"/>
          </a:xfr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71824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 Out Tinted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CE51-DA9B-4947-9DB1-0D2BC2711833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628651" y="1803743"/>
            <a:ext cx="2448182" cy="4351338"/>
          </a:xfrm>
          <a:solidFill>
            <a:srgbClr val="CADCE2"/>
          </a:solidFill>
        </p:spPr>
        <p:txBody>
          <a:bodyPr lIns="182880" tIns="914400" rIns="182880" bIns="228600">
            <a:noAutofit/>
          </a:bodyPr>
          <a:lstStyle>
            <a:lvl1pPr marL="0" indent="0" algn="ctr">
              <a:buClr>
                <a:srgbClr val="E47225"/>
              </a:buClr>
              <a:buNone/>
              <a:defRPr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Clr>
                <a:srgbClr val="E47225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87851-0DBA-C02D-5291-7F6FA749CE8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49228" y="1803400"/>
            <a:ext cx="5166122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B68BF0-3AF9-1776-A2C0-5C4CCFFFC0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629328" y="2032000"/>
            <a:ext cx="446826" cy="595768"/>
          </a:xfr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66384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co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61E7-9D15-5F4F-9525-1E9B445300B8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1" y="1803743"/>
            <a:ext cx="2448182" cy="4351338"/>
          </a:xfrm>
        </p:spPr>
        <p:txBody>
          <a:bodyPr anchor="ctr">
            <a:noAutofit/>
          </a:bodyPr>
          <a:lstStyle>
            <a:lvl1pPr marL="0" indent="0" algn="ctr">
              <a:buClr>
                <a:srgbClr val="E47225"/>
              </a:buClr>
              <a:buNone/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50" indent="-171450">
              <a:buClr>
                <a:srgbClr val="E47225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57250" indent="-171450">
              <a:buClr>
                <a:srgbClr val="E47225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00150" indent="-171450">
              <a:buClr>
                <a:srgbClr val="E47225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43050" indent="-171450">
              <a:buClr>
                <a:srgbClr val="E47225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Insert Large Icon Here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BFB658-C133-CA25-4517-2479D15F59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49228" y="1803400"/>
            <a:ext cx="5166122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496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57B5-9B37-5742-8DCD-D3CEEFEE83A6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3154846" cy="1325563"/>
          </a:xfrm>
        </p:spPr>
        <p:txBody>
          <a:bodyPr anchor="t" anchorCtr="0">
            <a:noAutofit/>
          </a:bodyPr>
          <a:lstStyle>
            <a:lvl1pPr algn="l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AC6D5-B3DF-62E7-E460-D2DE567E20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95725" y="0"/>
            <a:ext cx="5248275" cy="6858000"/>
          </a:xfrm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7AB5A1-5D87-E657-1EF7-415D59977E0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8651" y="1803400"/>
            <a:ext cx="3155156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250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E501-FB77-4F10-8561-EF709C94C8DB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Tabl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6" descr="Shape, square&#10;&#10;Description automatically generated">
            <a:extLst>
              <a:ext uri="{FF2B5EF4-FFF2-40B4-BE49-F238E27FC236}">
                <a16:creationId xmlns:a16="http://schemas.microsoft.com/office/drawing/2014/main" id="{25FAF659-6FC8-EFAE-23CC-DDE22A48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238" t="6066" r="8615" b="33259"/>
          <a:stretch/>
        </p:blipFill>
        <p:spPr>
          <a:xfrm>
            <a:off x="3964999" y="0"/>
            <a:ext cx="5248275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57B5-9B37-5742-8DCD-D3CEEFEE83A6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3154846" cy="1325563"/>
          </a:xfrm>
        </p:spPr>
        <p:txBody>
          <a:bodyPr anchor="t" anchorCtr="0">
            <a:noAutofit/>
          </a:bodyPr>
          <a:lstStyle>
            <a:lvl1pPr algn="l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AC6D5-B3DF-62E7-E460-D2DE567E20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4305" y="926674"/>
            <a:ext cx="4547494" cy="6071026"/>
          </a:xfrm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7AB5A1-5D87-E657-1EF7-415D59977E0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8651" y="1803400"/>
            <a:ext cx="3155156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Placeholder 6" descr="Shape, square&#10;&#10;Description automatically generated">
            <a:extLst>
              <a:ext uri="{FF2B5EF4-FFF2-40B4-BE49-F238E27FC236}">
                <a16:creationId xmlns:a16="http://schemas.microsoft.com/office/drawing/2014/main" id="{1F4CF17B-2B28-CA80-B111-A3AACF19D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4238" t="6066" r="8615" b="33259"/>
          <a:stretch/>
        </p:blipFill>
        <p:spPr>
          <a:xfrm>
            <a:off x="3964999" y="0"/>
            <a:ext cx="5248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66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D0ED-A237-4544-89B1-4C722FD48BD2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7B61F6-BC33-1F41-17FA-D8113303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049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C3BA3-5FEA-9DD0-1F61-DFB64EFF80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6" r="1366"/>
          <a:stretch/>
        </p:blipFill>
        <p:spPr>
          <a:xfrm>
            <a:off x="628651" y="790284"/>
            <a:ext cx="8003219" cy="658244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D0ED-A237-4544-89B1-4C722FD48BD2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6AB98D-AFF8-8CCD-EA8B-351AC54DFE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71663" y="1618090"/>
            <a:ext cx="5505450" cy="46097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7B61F6-BC33-1F41-17FA-D8113303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430F4-48CB-548B-FB7F-395361727233}"/>
              </a:ext>
            </a:extLst>
          </p:cNvPr>
          <p:cNvSpPr txBox="1"/>
          <p:nvPr/>
        </p:nvSpPr>
        <p:spPr>
          <a:xfrm>
            <a:off x="10902203" y="1748118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marL="214313" indent="-214313" algn="l">
              <a:buClr>
                <a:schemeClr val="accent5"/>
              </a:buClr>
              <a:buFont typeface="Segoe UI" panose="020B0502040204020203" pitchFamily="34" charset="0"/>
              <a:buChar char="»"/>
            </a:pPr>
            <a:endParaRPr lang="en-US" sz="210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4BD0E3-7640-53AC-59A7-FC677FC40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66" r="1366"/>
          <a:stretch/>
        </p:blipFill>
        <p:spPr>
          <a:xfrm>
            <a:off x="628651" y="790284"/>
            <a:ext cx="8003219" cy="6582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A795C2-3372-B510-AF3E-A7EE177EA859}"/>
              </a:ext>
            </a:extLst>
          </p:cNvPr>
          <p:cNvSpPr txBox="1"/>
          <p:nvPr userDrawn="1"/>
        </p:nvSpPr>
        <p:spPr>
          <a:xfrm>
            <a:off x="10902203" y="1748118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marL="214313" indent="-214313" algn="l">
              <a:buClr>
                <a:schemeClr val="accent5"/>
              </a:buClr>
              <a:buFont typeface="Segoe UI" panose="020B0502040204020203" pitchFamily="34" charset="0"/>
              <a:buChar char="»"/>
            </a:pPr>
            <a:endParaRPr lang="en-US" sz="2100" err="1"/>
          </a:p>
        </p:txBody>
      </p:sp>
    </p:spTree>
    <p:extLst>
      <p:ext uri="{BB962C8B-B14F-4D97-AF65-F5344CB8AC3E}">
        <p14:creationId xmlns:p14="http://schemas.microsoft.com/office/powerpoint/2010/main" val="404414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-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0725-C56B-108D-3B64-B3EB686CE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Speaker - One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2D320-B12E-959A-B124-391DD8C4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9BFA-2FB2-4944-BB01-F4F4A11C16B5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A6B7B-7929-1341-62C3-3BF09729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4A860-8818-0B78-74E7-0686F5CF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915156-DE27-C3B3-FB09-CAFC0F53DF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30229" y="2125664"/>
            <a:ext cx="1664494" cy="22193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AEA470-4F03-85DE-96F6-E847711FA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530726"/>
            <a:ext cx="9144000" cy="542925"/>
          </a:xfrm>
        </p:spPr>
        <p:txBody>
          <a:bodyPr/>
          <a:lstStyle>
            <a:lvl1pPr marL="0" indent="0" algn="ctr">
              <a:buNone/>
              <a:defRPr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DED4809-D0C6-D08F-49C7-1F6F815F10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153915"/>
            <a:ext cx="9144000" cy="542925"/>
          </a:xfrm>
        </p:spPr>
        <p:txBody>
          <a:bodyPr/>
          <a:lstStyle>
            <a:lvl1pPr marL="0" indent="0" algn="ctr">
              <a:buNone/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Title, Department</a:t>
            </a:r>
          </a:p>
        </p:txBody>
      </p:sp>
    </p:spTree>
    <p:extLst>
      <p:ext uri="{BB962C8B-B14F-4D97-AF65-F5344CB8AC3E}">
        <p14:creationId xmlns:p14="http://schemas.microsoft.com/office/powerpoint/2010/main" val="2069498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-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0725-C56B-108D-3B64-B3EB686CE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Speaker - Two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2D320-B12E-959A-B124-391DD8C4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9BFA-2FB2-4944-BB01-F4F4A11C16B5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A6B7B-7929-1341-62C3-3BF09729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4A860-8818-0B78-74E7-0686F5CF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915156-DE27-C3B3-FB09-CAFC0F53DF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54897" y="2125664"/>
            <a:ext cx="1664494" cy="22193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AEA470-4F03-85DE-96F6-E847711FA3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8426" y="4530726"/>
            <a:ext cx="3497435" cy="542925"/>
          </a:xfrm>
        </p:spPr>
        <p:txBody>
          <a:bodyPr/>
          <a:lstStyle>
            <a:lvl1pPr marL="0" indent="0" algn="ctr">
              <a:buNone/>
              <a:defRPr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DED4809-D0C6-D08F-49C7-1F6F815F10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426" y="5153915"/>
            <a:ext cx="3497435" cy="542925"/>
          </a:xfrm>
        </p:spPr>
        <p:txBody>
          <a:bodyPr/>
          <a:lstStyle>
            <a:lvl1pPr marL="0" indent="0" algn="ctr">
              <a:buNone/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Title, Department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F766381B-8959-B778-CFC0-E3FC33DDC9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26897" y="2125664"/>
            <a:ext cx="1664494" cy="22193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0D5E31-5F6F-091D-21E2-0241112F09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0426" y="4530726"/>
            <a:ext cx="3497435" cy="542925"/>
          </a:xfrm>
        </p:spPr>
        <p:txBody>
          <a:bodyPr/>
          <a:lstStyle>
            <a:lvl1pPr marL="0" indent="0" algn="ctr">
              <a:buNone/>
              <a:defRPr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First Last Name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7CA5E15-0098-4AC6-8D76-1C14DCE830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0426" y="5153915"/>
            <a:ext cx="3497435" cy="542925"/>
          </a:xfrm>
        </p:spPr>
        <p:txBody>
          <a:bodyPr/>
          <a:lstStyle>
            <a:lvl1pPr marL="0" indent="0" algn="ctr">
              <a:buNone/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Title, Department</a:t>
            </a:r>
          </a:p>
        </p:txBody>
      </p:sp>
    </p:spTree>
    <p:extLst>
      <p:ext uri="{BB962C8B-B14F-4D97-AF65-F5344CB8AC3E}">
        <p14:creationId xmlns:p14="http://schemas.microsoft.com/office/powerpoint/2010/main" val="2728498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077687"/>
            <a:ext cx="7886700" cy="169817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3300" b="0" i="0">
                <a:solidFill>
                  <a:srgbClr val="1431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698368F-6547-279E-090F-D7BB68E83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59"/>
          <a:stretch/>
        </p:blipFill>
        <p:spPr>
          <a:xfrm>
            <a:off x="-50334" y="3115852"/>
            <a:ext cx="9194334" cy="10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71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21E270B-94C7-0797-9EC6-022E9EE4E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59"/>
          <a:stretch/>
        </p:blipFill>
        <p:spPr>
          <a:xfrm>
            <a:off x="-50334" y="4041009"/>
            <a:ext cx="9194334" cy="1056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910633"/>
            <a:ext cx="7886700" cy="169817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3300" b="0" i="0">
                <a:solidFill>
                  <a:srgbClr val="14315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73" y="5618286"/>
            <a:ext cx="1430455" cy="5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4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99C8-1896-A044-8CD9-674013BFA7D4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F39555-246F-292A-FF33-C74E3BEBDB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825625"/>
            <a:ext cx="38862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D36D8A5-005B-4B81-5C75-8FB021B151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7493" y="1825625"/>
            <a:ext cx="38862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56E16-66CD-EFA9-7A0F-AE164E805F56}"/>
              </a:ext>
            </a:extLst>
          </p:cNvPr>
          <p:cNvSpPr txBox="1"/>
          <p:nvPr userDrawn="1"/>
        </p:nvSpPr>
        <p:spPr>
          <a:xfrm>
            <a:off x="2057400" y="1242391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marL="214313" indent="-214313" algn="l">
              <a:buClr>
                <a:schemeClr val="accent5"/>
              </a:buClr>
              <a:buFont typeface="Segoe UI" panose="020B0502040204020203" pitchFamily="34" charset="0"/>
              <a:buChar char="»"/>
            </a:pPr>
            <a:endParaRPr lang="en-US" sz="2100" err="1"/>
          </a:p>
        </p:txBody>
      </p:sp>
    </p:spTree>
    <p:extLst>
      <p:ext uri="{BB962C8B-B14F-4D97-AF65-F5344CB8AC3E}">
        <p14:creationId xmlns:p14="http://schemas.microsoft.com/office/powerpoint/2010/main" val="352389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Tabl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6" descr="Shape, square&#10;&#10;Description automatically generated">
            <a:extLst>
              <a:ext uri="{FF2B5EF4-FFF2-40B4-BE49-F238E27FC236}">
                <a16:creationId xmlns:a16="http://schemas.microsoft.com/office/drawing/2014/main" id="{25FAF659-6FC8-EFAE-23CC-DDE22A484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4238" t="6066" r="8615" b="33259"/>
          <a:stretch/>
        </p:blipFill>
        <p:spPr>
          <a:xfrm>
            <a:off x="3964999" y="0"/>
            <a:ext cx="5248275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57B5-9B37-5742-8DCD-D3CEEFEE83A6}" type="datetime1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3154846" cy="1325563"/>
          </a:xfrm>
        </p:spPr>
        <p:txBody>
          <a:bodyPr anchor="t" anchorCtr="0">
            <a:noAutofit/>
          </a:bodyPr>
          <a:lstStyle>
            <a:lvl1pPr algn="l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AC6D5-B3DF-62E7-E460-D2DE567E20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4305" y="926674"/>
            <a:ext cx="4547494" cy="6071026"/>
          </a:xfrm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7AB5A1-5D87-E657-1EF7-415D59977E0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8651" y="1803400"/>
            <a:ext cx="3155156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841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bs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C3BA3-5FEA-9DD0-1F61-DFB64EFF8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66" r="1366"/>
          <a:stretch/>
        </p:blipFill>
        <p:spPr>
          <a:xfrm>
            <a:off x="628651" y="790284"/>
            <a:ext cx="8003219" cy="658244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D0ED-A237-4544-89B1-4C722FD48BD2}" type="datetime1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6AB98D-AFF8-8CCD-EA8B-351AC54DFE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71663" y="1618090"/>
            <a:ext cx="5505450" cy="46097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7B61F6-BC33-1F41-17FA-D8113303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430F4-48CB-548B-FB7F-395361727233}"/>
              </a:ext>
            </a:extLst>
          </p:cNvPr>
          <p:cNvSpPr txBox="1"/>
          <p:nvPr userDrawn="1"/>
        </p:nvSpPr>
        <p:spPr>
          <a:xfrm>
            <a:off x="10902203" y="1748118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marL="214313" indent="-214313" algn="l">
              <a:buClr>
                <a:schemeClr val="accent5"/>
              </a:buClr>
              <a:buFont typeface="Segoe UI" panose="020B0502040204020203" pitchFamily="34" charset="0"/>
              <a:buChar char="»"/>
            </a:pPr>
            <a:endParaRPr lang="en-US" sz="2100" err="1"/>
          </a:p>
        </p:txBody>
      </p:sp>
    </p:spTree>
    <p:extLst>
      <p:ext uri="{BB962C8B-B14F-4D97-AF65-F5344CB8AC3E}">
        <p14:creationId xmlns:p14="http://schemas.microsoft.com/office/powerpoint/2010/main" val="372373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7F6C-4829-482A-92A4-FE3AE2C59E47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buClr>
                <a:srgbClr val="E47225"/>
              </a:buCl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50" indent="-171450">
              <a:buClr>
                <a:srgbClr val="E47225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57250" indent="-171450">
              <a:buClr>
                <a:srgbClr val="E47225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00150" indent="-171450">
              <a:buClr>
                <a:srgbClr val="E47225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43050" indent="-171450">
              <a:buClr>
                <a:srgbClr val="E47225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buClr>
                <a:srgbClr val="E47225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4350" indent="-171450">
              <a:buClr>
                <a:srgbClr val="E47225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57250" indent="-171450">
              <a:buClr>
                <a:srgbClr val="E47225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00150" indent="-171450">
              <a:buClr>
                <a:srgbClr val="E47225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543050" indent="-171450">
              <a:buClr>
                <a:srgbClr val="E47225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8C0A-392C-4A8B-9007-135A2DC939C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90AE-F645-47C1-81A8-D4E28BF03D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000">
                <a:solidFill>
                  <a:srgbClr val="2D6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68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B334-B317-4A6C-BEC8-66C3CCA8B3F5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0E1E-6D4B-4374-A57C-1239B410E42C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946D-5474-42BC-B403-F12071DE5DB3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EF3-F051-4E75-B728-8479F4BD4538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0853-EE1B-4FF1-A2F7-1A84E3BB83DC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0FED-432E-428B-93BF-73C9520746EA}" type="datetime1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007B-399A-4F33-BA2D-3B94742954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43B9BFA-2FB2-4944-BB01-F4F4A11C16B5}" type="datetime1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83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B8090AE-F645-47C1-81A8-D4E28BF03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4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</p:sldLayoutIdLst>
  <p:hf hdr="0" ftr="0" dt="0"/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3000" b="0" i="0" kern="1200">
          <a:solidFill>
            <a:srgbClr val="2D6E8D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4"/>
        </a:buClr>
        <a:buFont typeface="Segoe UI" panose="020B0502040204020203" pitchFamily="34" charset="0"/>
        <a:buChar char="»"/>
        <a:defRPr sz="21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4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4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4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cs.ca.gov/services/Documents/Joining-a-MMP-English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dhcs.ca.gov/services/Pages/Integrated-Care-for-Dual-Eligible-Beneficiaries.aspx" TargetMode="External"/><Relationship Id="rId4" Type="http://schemas.openxmlformats.org/officeDocument/2006/relationships/hyperlink" Target="https://www.dhcs.ca.gov/services/Pages/Medi-Medi-Outreach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lduals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dhcs.ca.gov/services/Pages/Integrated-Care-for-Dual-Eligible-Beneficiaries.aspx" TargetMode="External"/><Relationship Id="rId5" Type="http://schemas.openxmlformats.org/officeDocument/2006/relationships/hyperlink" Target="https://www.dhcs.ca.gov/services/Documents/MMP-Provider-Factsheet.pdf" TargetMode="External"/><Relationship Id="rId4" Type="http://schemas.openxmlformats.org/officeDocument/2006/relationships/hyperlink" Target="https://www.dhcs.ca.gov/services/Pages/Medi-Medi-Outreach.asp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s02web.zoom.us/webinar/register/WN_o0N5EY8rQ5i83gKsPqeXdw#/registration" TargetMode="External"/><Relationship Id="rId5" Type="http://schemas.openxmlformats.org/officeDocument/2006/relationships/hyperlink" Target="https://vimeo.com/1140152256?share=copy&amp;fl=sv&amp;fe=ci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cdc.zoom.us/meeting/register/f4U8__UTS5e9n3D7anCO3w#/registration" TargetMode="External"/><Relationship Id="rId5" Type="http://schemas.openxmlformats.org/officeDocument/2006/relationships/hyperlink" Target="https://vimeo.com/1140152256?share=copy&amp;fl=sv&amp;fe=ci" TargetMode="Externa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s02web.zoom.us/meeting/register/G_mD1xe8QYyRtXhVpSJ_NQ#/registration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hyperlink" Target="https://archstone.org/resources/ihss-ecm-toolkit-for-county-ihss-social-workers-public-authority-staf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chstone.org/resourcespdfs/Final-IHSS-ECM-TOOLKIT.pdf" TargetMode="External"/><Relationship Id="rId5" Type="http://schemas.openxmlformats.org/officeDocument/2006/relationships/hyperlink" Target="https://vimeo.com/1140152256?share=copy&amp;fl=sv&amp;fe=ci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cs.ca.gov/provgovpart/Pages/Medicare-Medi-Cal-Plan-Lis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846" r="18125" b="28105"/>
          <a:stretch>
            <a:fillRect/>
          </a:stretch>
        </p:blipFill>
        <p:spPr bwMode="auto">
          <a:xfrm>
            <a:off x="6629401" y="4716322"/>
            <a:ext cx="2514603" cy="21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21037447-D862-8628-4D78-06463F7A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" y="152400"/>
            <a:ext cx="1828804" cy="1828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EF1FC-17A2-BBB9-1BD7-5461AD13DABB}"/>
              </a:ext>
            </a:extLst>
          </p:cNvPr>
          <p:cNvSpPr txBox="1"/>
          <p:nvPr/>
        </p:nvSpPr>
        <p:spPr>
          <a:xfrm>
            <a:off x="266700" y="1981204"/>
            <a:ext cx="8610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CalAIM Statewide Older Adult Collaborative</a:t>
            </a:r>
          </a:p>
          <a:p>
            <a:pPr algn="ctr"/>
            <a:endParaRPr lang="en-US" sz="4000" b="1" dirty="0">
              <a:latin typeface="Cambria" pitchFamily="18" charset="0"/>
            </a:endParaRPr>
          </a:p>
          <a:p>
            <a:pPr algn="ctr"/>
            <a:r>
              <a:rPr lang="en-US" sz="4000" dirty="0">
                <a:latin typeface="Cambria" pitchFamily="18" charset="0"/>
              </a:rPr>
              <a:t>February 11,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4E285-B013-7F07-1EA5-04AF7F035E43}"/>
              </a:ext>
            </a:extLst>
          </p:cNvPr>
          <p:cNvSpPr txBox="1"/>
          <p:nvPr/>
        </p:nvSpPr>
        <p:spPr>
          <a:xfrm>
            <a:off x="914403" y="5943600"/>
            <a:ext cx="5736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California Health Policy Strategies, LLC</a:t>
            </a:r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60C5B435-5808-7B1B-0999-B4B29832E547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3107640-8A8E-4845-C003-70412243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B8090AE-F645-47C1-81A8-D4E28BF03D47}" type="slidenum">
              <a:rPr lang="en-US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 defTabSz="685800">
                <a:defRPr/>
              </a:pPr>
              <a:t>9</a:t>
            </a:fld>
            <a:endParaRPr lang="en-US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853B68-FF98-30FE-6573-5BE41F01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3623310" cy="994172"/>
          </a:xfrm>
        </p:spPr>
        <p:txBody>
          <a:bodyPr/>
          <a:lstStyle/>
          <a:p>
            <a:r>
              <a:rPr lang="en-US" b="0"/>
              <a:t>Medi-Medi Plans in </a:t>
            </a:r>
            <a:br>
              <a:rPr lang="en-US" b="0"/>
            </a:br>
            <a:r>
              <a:rPr lang="en-US" b="0"/>
              <a:t>California 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628AD-3BFF-8072-94E2-B64519B199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2223845"/>
            <a:ext cx="4706874" cy="3519927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spcAft>
                <a:spcPts val="1350"/>
              </a:spcAft>
              <a:buNone/>
            </a:pPr>
            <a:r>
              <a:rPr lang="en-US" sz="1350" b="1" dirty="0">
                <a:latin typeface="Segoe UI"/>
                <a:cs typeface="Segoe UI"/>
              </a:rPr>
              <a:t>Existing counties (launched in 2023 or 2024): </a:t>
            </a:r>
            <a:r>
              <a:rPr lang="en-US" sz="1350" dirty="0">
                <a:latin typeface="Segoe UI"/>
                <a:cs typeface="Segoe UI"/>
              </a:rPr>
              <a:t>Fresno, Kings, Los Angeles, Madera, Orange, Riverside, Sacramento, San Bernardino, San Diego, San Mateo, Santa Clara, Tulare</a:t>
            </a:r>
            <a:endParaRPr lang="en-US" dirty="0"/>
          </a:p>
          <a:p>
            <a:pPr marL="0" indent="0">
              <a:spcAft>
                <a:spcPts val="1350"/>
              </a:spcAft>
              <a:buNone/>
            </a:pPr>
            <a:r>
              <a:rPr lang="en-US" sz="1350" b="1" dirty="0">
                <a:latin typeface="Segoe UI"/>
                <a:cs typeface="Segoe UI"/>
              </a:rPr>
              <a:t>Newly added as of 2026: </a:t>
            </a:r>
            <a:r>
              <a:rPr lang="en-US" sz="1350" dirty="0">
                <a:latin typeface="Segoe UI"/>
                <a:cs typeface="Segoe UI"/>
              </a:rPr>
              <a:t>Alameda, Alpine, Amador, Calaveras, Contra Costa, El Dorado, Imperial, Inyo, Kern, Mariposa, Merced, Mono, Monterey, San Benito, San Francisco, San Joaquin, San Luis Obispo, Santa Barbara, Santa Cruz, Stanislaus, Tuolumne, Ventura</a:t>
            </a:r>
          </a:p>
          <a:p>
            <a:pPr marL="0" indent="0">
              <a:spcAft>
                <a:spcPts val="1350"/>
              </a:spcAft>
              <a:buNone/>
            </a:pPr>
            <a:r>
              <a:rPr lang="en-US" sz="1350" b="1" dirty="0">
                <a:latin typeface="Segoe UI"/>
                <a:cs typeface="Segoe UI"/>
              </a:rPr>
              <a:t>One plan newly added as of 2026 (additional option expected after 2026): </a:t>
            </a:r>
            <a:r>
              <a:rPr lang="en-US" sz="1350" dirty="0">
                <a:latin typeface="Segoe UI"/>
                <a:cs typeface="Segoe UI"/>
              </a:rPr>
              <a:t>Marin, Napa, Placer, Solano, Sonoma, Yolo, Yuba</a:t>
            </a:r>
          </a:p>
          <a:p>
            <a:pPr marL="0" indent="0">
              <a:buNone/>
            </a:pPr>
            <a:r>
              <a:rPr lang="en-US" sz="1350" b="1" dirty="0">
                <a:latin typeface="Segoe UI"/>
                <a:cs typeface="Segoe UI"/>
              </a:rPr>
              <a:t>Will be phased in after 2026: </a:t>
            </a:r>
            <a:r>
              <a:rPr lang="en-US" sz="1350" dirty="0">
                <a:latin typeface="Segoe UI"/>
                <a:cs typeface="Segoe UI"/>
              </a:rPr>
              <a:t>Butte, Colusa, Del Norte, Glenn, Humboldt, Lake, Lassen, Mendocino, Modoc, Nevada, Plumas, Shasta, Sierra, Siskiyou, Sutter, Tehama, Trinity</a:t>
            </a:r>
          </a:p>
          <a:p>
            <a:pPr marL="0" indent="0">
              <a:buNone/>
            </a:pPr>
            <a:endParaRPr lang="en-US" sz="1350" dirty="0"/>
          </a:p>
          <a:p>
            <a:pPr marL="0" indent="0">
              <a:buNone/>
            </a:pPr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E95287-68C6-1AF2-8BC6-4F65CE718B9F}"/>
              </a:ext>
            </a:extLst>
          </p:cNvPr>
          <p:cNvSpPr/>
          <p:nvPr/>
        </p:nvSpPr>
        <p:spPr>
          <a:xfrm flipV="1">
            <a:off x="350806" y="2310556"/>
            <a:ext cx="224283" cy="196737"/>
          </a:xfrm>
          <a:prstGeom prst="rect">
            <a:avLst/>
          </a:prstGeom>
          <a:solidFill>
            <a:srgbClr val="E673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CE772-835E-F2FB-68AE-9F2680726D37}"/>
              </a:ext>
            </a:extLst>
          </p:cNvPr>
          <p:cNvSpPr/>
          <p:nvPr/>
        </p:nvSpPr>
        <p:spPr>
          <a:xfrm flipV="1">
            <a:off x="350806" y="3085598"/>
            <a:ext cx="224282" cy="196737"/>
          </a:xfrm>
          <a:prstGeom prst="rect">
            <a:avLst/>
          </a:prstGeom>
          <a:solidFill>
            <a:srgbClr val="152F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CB67E-BAB3-D963-9FA2-36C4CE2E5DFA}"/>
              </a:ext>
            </a:extLst>
          </p:cNvPr>
          <p:cNvSpPr/>
          <p:nvPr/>
        </p:nvSpPr>
        <p:spPr>
          <a:xfrm flipV="1">
            <a:off x="350806" y="5057340"/>
            <a:ext cx="224282" cy="227345"/>
          </a:xfrm>
          <a:prstGeom prst="rect">
            <a:avLst/>
          </a:prstGeom>
          <a:solidFill>
            <a:srgbClr val="2C6F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41BE6672-4D8A-9BAD-F2D0-4D39B2B54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96" y="872604"/>
            <a:ext cx="3764084" cy="4871168"/>
          </a:xfrm>
          <a:prstGeom prst="rect">
            <a:avLst/>
          </a:prstGeom>
        </p:spPr>
      </p:pic>
      <p:pic>
        <p:nvPicPr>
          <p:cNvPr id="9" name="Picture 8" descr="A blue and white dotted pattern&#10;&#10;AI-generated content may be incorrect.">
            <a:extLst>
              <a:ext uri="{FF2B5EF4-FFF2-40B4-BE49-F238E27FC236}">
                <a16:creationId xmlns:a16="http://schemas.microsoft.com/office/drawing/2014/main" id="{B2FC9EA3-478B-B7ED-74B5-E1A1E9BD6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8" t="63384"/>
          <a:stretch>
            <a:fillRect/>
          </a:stretch>
        </p:blipFill>
        <p:spPr>
          <a:xfrm>
            <a:off x="350806" y="4278607"/>
            <a:ext cx="224282" cy="2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8ACAE36-07BB-7686-D820-455BE11B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B8090AE-F645-47C1-81A8-D4E28BF03D47}" type="slidenum">
              <a:rPr lang="en-US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 defTabSz="685800">
                <a:defRPr/>
              </a:pPr>
              <a:t>10</a:t>
            </a:fld>
            <a:endParaRPr lang="en-US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C6624-FD81-C9AD-466F-544E0B65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Medi-Medi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54E6F-E0B5-8121-A24B-DF3F856C93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1" y="2125266"/>
            <a:ext cx="3868754" cy="3452813"/>
          </a:xfrm>
        </p:spPr>
        <p:txBody>
          <a:bodyPr vert="horz" lIns="68580" tIns="34290" rIns="68580" bIns="34290" rtlCol="0" anchor="t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1650" b="1">
                <a:latin typeface="Segoe UI"/>
                <a:ea typeface="Calibri"/>
                <a:cs typeface="Times New Roman"/>
              </a:rPr>
              <a:t>Medi-Medi Plans </a:t>
            </a:r>
            <a:r>
              <a:rPr lang="en-US" sz="1650">
                <a:latin typeface="Segoe UI"/>
                <a:ea typeface="Calibri"/>
                <a:cs typeface="Times New Roman"/>
              </a:rPr>
              <a:t>are a type of </a:t>
            </a:r>
            <a:r>
              <a:rPr lang="en-US" sz="1650" b="1">
                <a:latin typeface="Segoe UI"/>
                <a:ea typeface="Calibri"/>
                <a:cs typeface="Times New Roman"/>
              </a:rPr>
              <a:t>Medicare Advantage</a:t>
            </a:r>
            <a:r>
              <a:rPr lang="en-US" sz="1650" b="1">
                <a:solidFill>
                  <a:srgbClr val="FF000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en-US" sz="1650" b="1">
                <a:latin typeface="Segoe UI"/>
                <a:ea typeface="Calibri"/>
                <a:cs typeface="Times New Roman"/>
              </a:rPr>
              <a:t>plan </a:t>
            </a:r>
            <a:r>
              <a:rPr lang="en-US" sz="1650">
                <a:latin typeface="Segoe UI"/>
                <a:ea typeface="Calibri"/>
                <a:cs typeface="Times New Roman"/>
              </a:rPr>
              <a:t>in California only available to dual eligible members. Medi-Medi Plans operate with exclusively aligned enrollment.</a:t>
            </a:r>
          </a:p>
          <a:p>
            <a:r>
              <a:rPr lang="en-US" sz="1650">
                <a:latin typeface="Segoe UI"/>
                <a:ea typeface="Calibri"/>
                <a:cs typeface="Times New Roman"/>
              </a:rPr>
              <a:t>Members enrolled in a Medi-Medi Plan receive coordinated care. A Medi-Medi Plan member’s Medicare benefits are delivered through the D-SNP, and their Medi-Cal benefits are delivered through the MCP. </a:t>
            </a:r>
          </a:p>
          <a:p>
            <a:r>
              <a:rPr lang="en-US" sz="1650">
                <a:latin typeface="Segoe UI"/>
                <a:cs typeface="Segoe UI"/>
              </a:rPr>
              <a:t>Enrollment in Medi-Medi Plans is </a:t>
            </a:r>
            <a:r>
              <a:rPr lang="en-US" sz="1650" b="1">
                <a:latin typeface="Segoe UI"/>
                <a:cs typeface="Segoe UI"/>
              </a:rPr>
              <a:t>voluntary</a:t>
            </a:r>
            <a:r>
              <a:rPr lang="en-US" sz="1650">
                <a:latin typeface="Segoe UI"/>
                <a:cs typeface="Segoe UI"/>
              </a:rPr>
              <a:t>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D88A3-FD1A-4AF3-2FC6-778563B98518}"/>
              </a:ext>
            </a:extLst>
          </p:cNvPr>
          <p:cNvSpPr txBox="1"/>
          <p:nvPr/>
        </p:nvSpPr>
        <p:spPr>
          <a:xfrm>
            <a:off x="5032947" y="3727268"/>
            <a:ext cx="17013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>
                <a:solidFill>
                  <a:srgbClr val="2D6E8D"/>
                </a:solidFill>
                <a:latin typeface="Segoe UI"/>
                <a:cs typeface="Times New Roman"/>
              </a:rPr>
              <a:t>D-SNP</a:t>
            </a:r>
            <a:r>
              <a:rPr lang="en-US" sz="1350">
                <a:solidFill>
                  <a:srgbClr val="000000"/>
                </a:solidFill>
                <a:latin typeface="Segoe UI"/>
                <a:cs typeface="Times New Roman"/>
              </a:rPr>
              <a:t> provides care coordination and Medicare services, such as:</a:t>
            </a:r>
          </a:p>
          <a:p>
            <a:pPr marL="214313" indent="-214313" defTabSz="685800">
              <a:buClr>
                <a:srgbClr val="E47225"/>
              </a:buClr>
              <a:buFont typeface="Arial" panose="020B0604020202020204" pitchFamily="34" charset="0"/>
              <a:buChar char="•"/>
              <a:defRPr/>
            </a:pPr>
            <a:r>
              <a:rPr lang="en-US" sz="1350">
                <a:solidFill>
                  <a:srgbClr val="000000"/>
                </a:solidFill>
                <a:latin typeface="Segoe UI"/>
                <a:cs typeface="Times New Roman"/>
              </a:rPr>
              <a:t>Hospitals</a:t>
            </a:r>
          </a:p>
          <a:p>
            <a:pPr marL="214313" indent="-214313" defTabSz="685800">
              <a:buClr>
                <a:srgbClr val="E47225"/>
              </a:buClr>
              <a:buFont typeface="Arial" panose="020B0604020202020204" pitchFamily="34" charset="0"/>
              <a:buChar char="•"/>
              <a:defRPr/>
            </a:pPr>
            <a:r>
              <a:rPr lang="en-US" sz="1350">
                <a:solidFill>
                  <a:srgbClr val="000000"/>
                </a:solidFill>
                <a:latin typeface="Segoe UI"/>
                <a:cs typeface="Times New Roman"/>
              </a:rPr>
              <a:t>Doctor visits</a:t>
            </a:r>
          </a:p>
          <a:p>
            <a:pPr marL="214313" indent="-214313" defTabSz="685800">
              <a:buClr>
                <a:srgbClr val="E47225"/>
              </a:buClr>
              <a:buFont typeface="Arial" panose="020B0604020202020204" pitchFamily="34" charset="0"/>
              <a:buChar char="•"/>
              <a:defRPr/>
            </a:pPr>
            <a:r>
              <a:rPr lang="en-US" sz="1350">
                <a:solidFill>
                  <a:srgbClr val="000000"/>
                </a:solidFill>
                <a:latin typeface="Segoe UI"/>
                <a:cs typeface="Times New Roman"/>
              </a:rPr>
              <a:t>Prescription drugs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781F1-A90F-ADF1-57D7-B1CE906C7368}"/>
              </a:ext>
            </a:extLst>
          </p:cNvPr>
          <p:cNvSpPr txBox="1"/>
          <p:nvPr/>
        </p:nvSpPr>
        <p:spPr>
          <a:xfrm>
            <a:off x="6819621" y="3727269"/>
            <a:ext cx="2019905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>
                <a:solidFill>
                  <a:srgbClr val="2D6E8D"/>
                </a:solidFill>
                <a:latin typeface="Segoe UI"/>
                <a:cs typeface="Times New Roman"/>
              </a:rPr>
              <a:t>MCP </a:t>
            </a:r>
            <a:r>
              <a:rPr lang="en-US" sz="1350">
                <a:solidFill>
                  <a:srgbClr val="000000"/>
                </a:solidFill>
                <a:latin typeface="Segoe UI"/>
                <a:cs typeface="Times New Roman"/>
              </a:rPr>
              <a:t>provides wrap-around services, such as:</a:t>
            </a:r>
          </a:p>
          <a:p>
            <a:pPr marL="214313" indent="-214313" defTabSz="685800">
              <a:buClr>
                <a:srgbClr val="E47225"/>
              </a:buClr>
              <a:buFont typeface="Arial" panose="020B0604020202020204" pitchFamily="34" charset="0"/>
              <a:buChar char="•"/>
              <a:defRPr/>
            </a:pPr>
            <a:r>
              <a:rPr lang="en-US" sz="1350">
                <a:solidFill>
                  <a:srgbClr val="000000"/>
                </a:solidFill>
                <a:latin typeface="Segoe UI"/>
                <a:cs typeface="Times New Roman"/>
              </a:rPr>
              <a:t>Medicare cost-sharing</a:t>
            </a:r>
          </a:p>
          <a:p>
            <a:pPr marL="214313" indent="-214313" defTabSz="685800">
              <a:buClr>
                <a:srgbClr val="E47225"/>
              </a:buClr>
              <a:buFont typeface="Arial" panose="020B0604020202020204" pitchFamily="34" charset="0"/>
              <a:buChar char="•"/>
              <a:defRPr/>
            </a:pPr>
            <a:r>
              <a:rPr lang="en-US" sz="1350">
                <a:solidFill>
                  <a:srgbClr val="000000"/>
                </a:solidFill>
                <a:latin typeface="Segoe UI"/>
                <a:cs typeface="Times New Roman"/>
              </a:rPr>
              <a:t>LTSS</a:t>
            </a:r>
          </a:p>
          <a:p>
            <a:pPr marL="214313" indent="-214313" defTabSz="685800">
              <a:buClr>
                <a:srgbClr val="E47225"/>
              </a:buClr>
              <a:buFont typeface="Arial" panose="020B0604020202020204" pitchFamily="34" charset="0"/>
              <a:buChar char="•"/>
              <a:defRPr/>
            </a:pPr>
            <a:r>
              <a:rPr lang="en-US" sz="1350">
                <a:solidFill>
                  <a:srgbClr val="000000"/>
                </a:solidFill>
                <a:latin typeface="Segoe UI"/>
                <a:cs typeface="Times New Roman"/>
              </a:rPr>
              <a:t>Transportation</a:t>
            </a:r>
          </a:p>
          <a:p>
            <a:pPr marL="214313" indent="-214313" defTabSz="685800">
              <a:buClr>
                <a:srgbClr val="E47225"/>
              </a:buClr>
              <a:buFont typeface="Arial" panose="020B0604020202020204" pitchFamily="34" charset="0"/>
              <a:buChar char="•"/>
              <a:defRPr/>
            </a:pPr>
            <a:r>
              <a:rPr lang="en-US" sz="1350">
                <a:solidFill>
                  <a:srgbClr val="000000"/>
                </a:solidFill>
                <a:latin typeface="Segoe UI"/>
                <a:cs typeface="Times New Roman"/>
              </a:rPr>
              <a:t>Other Medi-Cal benefits</a:t>
            </a:r>
            <a:endParaRPr lang="en-US" sz="1350">
              <a:solidFill>
                <a:srgbClr val="000000"/>
              </a:solidFill>
              <a:latin typeface="Segoe UI"/>
              <a:ea typeface="Calibri" panose="020F0502020204030204" pitchFamily="34" charset="0"/>
              <a:cs typeface="Times New Roman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1D6666-7931-620A-B180-C433E8C0F32B}"/>
              </a:ext>
            </a:extLst>
          </p:cNvPr>
          <p:cNvGrpSpPr/>
          <p:nvPr/>
        </p:nvGrpSpPr>
        <p:grpSpPr>
          <a:xfrm>
            <a:off x="5308675" y="2125267"/>
            <a:ext cx="3021892" cy="683875"/>
            <a:chOff x="6833259" y="1366745"/>
            <a:chExt cx="4276246" cy="126811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41B432-F5C9-4A24-F1E4-2BA0BA7FDEAD}"/>
                </a:ext>
              </a:extLst>
            </p:cNvPr>
            <p:cNvSpPr txBox="1"/>
            <p:nvPr/>
          </p:nvSpPr>
          <p:spPr>
            <a:xfrm>
              <a:off x="6833259" y="1366745"/>
              <a:ext cx="4276246" cy="1268111"/>
            </a:xfrm>
            <a:prstGeom prst="roundRect">
              <a:avLst/>
            </a:prstGeom>
            <a:solidFill>
              <a:srgbClr val="14315A">
                <a:alpha val="89804"/>
              </a:srgb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685800">
                <a:spcAft>
                  <a:spcPts val="450"/>
                </a:spcAft>
                <a:defRPr/>
              </a:pPr>
              <a:r>
                <a:rPr lang="en-US" sz="1500" b="1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D-SNP + MCP</a:t>
              </a:r>
            </a:p>
            <a:p>
              <a:pPr algn="ctr" defTabSz="685800">
                <a:spcAft>
                  <a:spcPts val="450"/>
                </a:spcAft>
                <a:defRPr/>
              </a:pPr>
              <a:r>
                <a:rPr lang="en-US" sz="1500" b="1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Medi-Medi Plan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C7CE035-1305-C002-254A-7FB1124FC09F}"/>
                </a:ext>
              </a:extLst>
            </p:cNvPr>
            <p:cNvCxnSpPr>
              <a:cxnSpLocks/>
            </p:cNvCxnSpPr>
            <p:nvPr/>
          </p:nvCxnSpPr>
          <p:spPr>
            <a:xfrm>
              <a:off x="7382460" y="1973985"/>
              <a:ext cx="309393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phic 4" descr="Shield Tick with solid fill">
            <a:extLst>
              <a:ext uri="{FF2B5EF4-FFF2-40B4-BE49-F238E27FC236}">
                <a16:creationId xmlns:a16="http://schemas.microsoft.com/office/drawing/2014/main" id="{FE4E9618-AF57-8A9E-BDB3-39ADFA00A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3878" y="2982091"/>
            <a:ext cx="685800" cy="685800"/>
          </a:xfrm>
          <a:prstGeom prst="rect">
            <a:avLst/>
          </a:prstGeom>
        </p:spPr>
      </p:pic>
      <p:pic>
        <p:nvPicPr>
          <p:cNvPr id="6" name="Graphic 5" descr="Shield Tick with solid fill">
            <a:extLst>
              <a:ext uri="{FF2B5EF4-FFF2-40B4-BE49-F238E27FC236}">
                <a16:creationId xmlns:a16="http://schemas.microsoft.com/office/drawing/2014/main" id="{30342FCA-A5E0-ACAD-77FF-3F04AA499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6673" y="2982091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3C03D41-410A-6A2E-B62F-30BA098D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B8090AE-F645-47C1-81A8-D4E28BF03D47}" type="slidenum">
              <a:rPr lang="en-US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 defTabSz="685800">
                <a:defRPr/>
              </a:pPr>
              <a:t>11</a:t>
            </a:fld>
            <a:endParaRPr lang="en-US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C3F9F-C397-F56D-6F09-40ABA424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3943350" cy="994172"/>
          </a:xfrm>
        </p:spPr>
        <p:txBody>
          <a:bodyPr>
            <a:noAutofit/>
          </a:bodyPr>
          <a:lstStyle/>
          <a:p>
            <a:r>
              <a:rPr lang="en-US"/>
              <a:t>Care Coordination in </a:t>
            </a:r>
            <a:br>
              <a:rPr lang="en-US"/>
            </a:br>
            <a:r>
              <a:rPr lang="en-US"/>
              <a:t>Medi-Medi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9FE4B-6510-DD7D-E759-A68698AFD5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1" y="2223844"/>
            <a:ext cx="3079841" cy="3503062"/>
          </a:xfrm>
        </p:spPr>
        <p:txBody>
          <a:bodyPr>
            <a:noAutofit/>
          </a:bodyPr>
          <a:lstStyle/>
          <a:p>
            <a:r>
              <a:rPr lang="en-US" sz="1500" dirty="0">
                <a:cs typeface="Times New Roman" panose="02020603050405020304" pitchFamily="18" charset="0"/>
              </a:rPr>
              <a:t>Medi-Medi Plans help members with all of</a:t>
            </a:r>
            <a:r>
              <a:rPr lang="en-US" sz="15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500" dirty="0">
                <a:cs typeface="Times New Roman" panose="02020603050405020304" pitchFamily="18" charset="0"/>
              </a:rPr>
              <a:t>their health care needs and coordinate benefits and care, including carved-out benefits, medical and home and community-based services, durable medical equipment, and prescriptions. </a:t>
            </a:r>
          </a:p>
          <a:p>
            <a:r>
              <a:rPr lang="en-US" sz="1500" dirty="0">
                <a:cs typeface="Times New Roman" panose="02020603050405020304" pitchFamily="18" charset="0"/>
              </a:rPr>
              <a:t>Instead of Medi-Cal Enhanced Care Management (ECM), Medi-Medi Plans provide California Integrated Care Management (CICM).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4762C38-BAB7-0648-AEE4-39251E6BF0A0}"/>
              </a:ext>
            </a:extLst>
          </p:cNvPr>
          <p:cNvGraphicFramePr/>
          <p:nvPr/>
        </p:nvGraphicFramePr>
        <p:xfrm>
          <a:off x="2864128" y="1081607"/>
          <a:ext cx="7225123" cy="481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867A778E-3C94-DEED-1454-D2EDA943ABB2}"/>
              </a:ext>
            </a:extLst>
          </p:cNvPr>
          <p:cNvSpPr/>
          <p:nvPr/>
        </p:nvSpPr>
        <p:spPr>
          <a:xfrm>
            <a:off x="5922436" y="2839708"/>
            <a:ext cx="1148561" cy="11485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4390" sx="103774" sy="103774" algn="ctr" rotWithShape="0">
              <a:schemeClr val="tx2">
                <a:alpha val="8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D208366-366B-4BD2-617C-B3B1FCDE7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3682" y="2916177"/>
            <a:ext cx="967296" cy="9672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65651B-01DC-AF9F-A211-3C9554F35F79}"/>
              </a:ext>
            </a:extLst>
          </p:cNvPr>
          <p:cNvSpPr txBox="1"/>
          <p:nvPr/>
        </p:nvSpPr>
        <p:spPr>
          <a:xfrm>
            <a:off x="5256232" y="1575472"/>
            <a:ext cx="1332407" cy="279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>
                <a:solidFill>
                  <a:srgbClr val="1431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Physicians</a:t>
            </a:r>
            <a:endParaRPr lang="en-US" sz="1200" b="1">
              <a:solidFill>
                <a:srgbClr val="14315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9ECF90-B691-9E62-C6E6-D4DC215A69A5}"/>
              </a:ext>
            </a:extLst>
          </p:cNvPr>
          <p:cNvSpPr txBox="1"/>
          <p:nvPr/>
        </p:nvSpPr>
        <p:spPr>
          <a:xfrm>
            <a:off x="4239214" y="3946512"/>
            <a:ext cx="1332407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Nursing Facilities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A4F846-723A-1831-EE5B-CB003FAD1301}"/>
              </a:ext>
            </a:extLst>
          </p:cNvPr>
          <p:cNvSpPr txBox="1"/>
          <p:nvPr/>
        </p:nvSpPr>
        <p:spPr>
          <a:xfrm>
            <a:off x="4466966" y="2228325"/>
            <a:ext cx="1332407" cy="279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Dental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F8BA7A-1905-25B1-915B-0CB2B39E6D6E}"/>
              </a:ext>
            </a:extLst>
          </p:cNvPr>
          <p:cNvSpPr txBox="1"/>
          <p:nvPr/>
        </p:nvSpPr>
        <p:spPr>
          <a:xfrm>
            <a:off x="7546624" y="3072201"/>
            <a:ext cx="1332407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Labs &amp; </a:t>
            </a:r>
            <a:br>
              <a:rPr lang="en-US" sz="135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35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X-rays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85B31C-984E-96AE-5F4E-91F5EFB3B68C}"/>
              </a:ext>
            </a:extLst>
          </p:cNvPr>
          <p:cNvSpPr txBox="1"/>
          <p:nvPr/>
        </p:nvSpPr>
        <p:spPr>
          <a:xfrm>
            <a:off x="7362679" y="3946512"/>
            <a:ext cx="1332407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Medical </a:t>
            </a:r>
            <a:br>
              <a:rPr lang="en-US" sz="135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35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7FED6A-2E2C-8DC7-66B1-1C777BEC41D2}"/>
              </a:ext>
            </a:extLst>
          </p:cNvPr>
          <p:cNvSpPr txBox="1"/>
          <p:nvPr/>
        </p:nvSpPr>
        <p:spPr>
          <a:xfrm>
            <a:off x="5836286" y="5281079"/>
            <a:ext cx="1194692" cy="279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>
                <a:solidFill>
                  <a:srgbClr val="1730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LTSS</a:t>
            </a:r>
            <a:endParaRPr lang="en-US" sz="1350" b="1" strike="sngStrike">
              <a:solidFill>
                <a:srgbClr val="1730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95EAD2-68AC-AAD9-977E-1BCC9DC86D0C}"/>
              </a:ext>
            </a:extLst>
          </p:cNvPr>
          <p:cNvSpPr txBox="1"/>
          <p:nvPr/>
        </p:nvSpPr>
        <p:spPr>
          <a:xfrm>
            <a:off x="6786340" y="4628226"/>
            <a:ext cx="1332407" cy="653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>
                <a:solidFill>
                  <a:srgbClr val="2A37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Durable </a:t>
            </a:r>
            <a:br>
              <a:rPr lang="en-US" sz="1350" b="1">
                <a:solidFill>
                  <a:srgbClr val="2A37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350" b="1">
                <a:solidFill>
                  <a:srgbClr val="2A37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Medical Equipment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2F2B55-0631-841F-3945-6FA0324EE2C1}"/>
              </a:ext>
            </a:extLst>
          </p:cNvPr>
          <p:cNvSpPr txBox="1"/>
          <p:nvPr/>
        </p:nvSpPr>
        <p:spPr>
          <a:xfrm>
            <a:off x="4201156" y="3072201"/>
            <a:ext cx="1332407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Behavioral</a:t>
            </a:r>
            <a:br>
              <a:rPr lang="en-US" sz="135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35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Health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E8ABE1-9489-FF38-A7F0-69ADCF690817}"/>
              </a:ext>
            </a:extLst>
          </p:cNvPr>
          <p:cNvSpPr txBox="1"/>
          <p:nvPr/>
        </p:nvSpPr>
        <p:spPr>
          <a:xfrm>
            <a:off x="7113973" y="2134838"/>
            <a:ext cx="1332407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Rx &amp;</a:t>
            </a:r>
            <a:br>
              <a:rPr lang="en-US" sz="135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35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Pharmacies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F39ED8-8C85-B223-B504-15FD72DD98C9}"/>
              </a:ext>
            </a:extLst>
          </p:cNvPr>
          <p:cNvSpPr txBox="1"/>
          <p:nvPr/>
        </p:nvSpPr>
        <p:spPr>
          <a:xfrm>
            <a:off x="6281650" y="1575472"/>
            <a:ext cx="1332407" cy="279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Hospitals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069A57-F0E9-1F74-98AC-51865189CCBF}"/>
              </a:ext>
            </a:extLst>
          </p:cNvPr>
          <p:cNvSpPr txBox="1"/>
          <p:nvPr/>
        </p:nvSpPr>
        <p:spPr>
          <a:xfrm>
            <a:off x="4847010" y="4721714"/>
            <a:ext cx="1332407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35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br>
              <a:rPr lang="en-US" sz="135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350" b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Supports</a:t>
            </a:r>
          </a:p>
        </p:txBody>
      </p:sp>
    </p:spTree>
    <p:extLst>
      <p:ext uri="{BB962C8B-B14F-4D97-AF65-F5344CB8AC3E}">
        <p14:creationId xmlns:p14="http://schemas.microsoft.com/office/powerpoint/2010/main" val="2959064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338329-3FC1-39F2-5F12-FF6258A4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090AE-F645-47C1-81A8-D4E28BF03D47}" type="slidenum">
              <a:rPr lang="en-US">
                <a:solidFill>
                  <a:srgbClr val="000000"/>
                </a:solidFill>
              </a:rPr>
              <a:pPr defTabSz="685800"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9E976-602C-ED88-DB6D-329CB4B6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7650"/>
            <a:ext cx="7886700" cy="994172"/>
          </a:xfrm>
        </p:spPr>
        <p:txBody>
          <a:bodyPr/>
          <a:lstStyle/>
          <a:p>
            <a:r>
              <a:rPr lang="en-US"/>
              <a:t>Resources for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FABF-6278-3614-C1EB-AAE5089DFB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2077259"/>
            <a:ext cx="7886700" cy="3773091"/>
          </a:xfrm>
        </p:spPr>
        <p:txBody>
          <a:bodyPr>
            <a:noAutofit/>
          </a:bodyPr>
          <a:lstStyle/>
          <a:p>
            <a:r>
              <a:rPr lang="en-US" sz="1800"/>
              <a:t>Dual eligible members can learn more about Medi-Medi Plans by viewing the </a:t>
            </a:r>
            <a:r>
              <a:rPr lang="en-US" sz="1800" b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Medi-Medi Plan Fact Sheet</a:t>
            </a:r>
            <a:r>
              <a:rPr lang="en-US" sz="1800" b="1">
                <a:solidFill>
                  <a:srgbClr val="0070C0"/>
                </a:solidFill>
              </a:rPr>
              <a:t> </a:t>
            </a:r>
            <a:r>
              <a:rPr lang="en-US" sz="1800"/>
              <a:t>on the </a:t>
            </a:r>
            <a:r>
              <a:rPr lang="en-US" sz="1800" b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DHCS Medi-Medi Plan webpage</a:t>
            </a:r>
            <a:r>
              <a:rPr lang="en-US" sz="1800"/>
              <a:t>. </a:t>
            </a:r>
          </a:p>
          <a:p>
            <a:pPr lvl="1"/>
            <a:r>
              <a:rPr lang="en-US" sz="1650"/>
              <a:t>The fact sheet is available in English, Spanish, Hmong, Vietnamese, Traditional Chinese/Cantonese, Russian, Khmer/Cambodian, Arabic, Farsi, American Sign Language, and Mexican Sign Language.</a:t>
            </a:r>
          </a:p>
          <a:p>
            <a:r>
              <a:rPr lang="en-US" sz="1800"/>
              <a:t>For more information about coordinated care for dual eligibles, visit the </a:t>
            </a:r>
            <a:r>
              <a:rPr lang="en-US" sz="1800" b="1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DHCS Integrated Care for Dual Eligible Beneficiaries Website</a:t>
            </a:r>
            <a:r>
              <a:rPr lang="en-US" sz="1800"/>
              <a:t>.</a:t>
            </a:r>
          </a:p>
          <a:p>
            <a:r>
              <a:rPr lang="en-US" sz="1800"/>
              <a:t>For support, members can contact: </a:t>
            </a:r>
          </a:p>
          <a:p>
            <a:pPr lvl="1"/>
            <a:r>
              <a:rPr lang="en-US" sz="1650"/>
              <a:t>Health Insurance Counseling and Advocacy Program (HICAP) for free counseling on health care options: 1-800-434-0222</a:t>
            </a:r>
          </a:p>
          <a:p>
            <a:pPr lvl="1"/>
            <a:r>
              <a:rPr lang="en-US" sz="1650"/>
              <a:t>Medicare Medi-Cal Ombudsman Program (MMOP) for help resolving issues with providers or health plans: 1-855-501-3077</a:t>
            </a:r>
            <a:endParaRPr lang="en-US" sz="165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8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E220F-DE63-E58C-3895-7ED015267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E73B44-D586-40B0-ADE5-27609370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B8090AE-F645-47C1-81A8-D4E28BF03D47}" type="slidenum">
              <a:rPr lang="en-US">
                <a:solidFill>
                  <a:srgbClr val="000000"/>
                </a:solidFill>
              </a:rPr>
              <a:pPr defTabSz="685800"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211BF-9963-77B6-4E11-A8142C04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Providers and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E8F1B-07DA-295F-41B7-C298653AD7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Providers should direct questions to their contracted Medi-Cal plan. </a:t>
            </a:r>
          </a:p>
          <a:p>
            <a:r>
              <a:rPr lang="en-US" sz="1800" dirty="0"/>
              <a:t>Providers and other stakeholders can also submit general questions to DHCS at </a:t>
            </a:r>
            <a:r>
              <a:rPr lang="en-US" sz="1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info@calduals.org</a:t>
            </a:r>
            <a:r>
              <a:rPr lang="en-US" sz="1800" dirty="0"/>
              <a:t>.</a:t>
            </a:r>
          </a:p>
          <a:p>
            <a:r>
              <a:rPr lang="en-US" sz="1800" dirty="0"/>
              <a:t>To learn more about Medi-Medi Plans, providers and stakeholders can: </a:t>
            </a:r>
          </a:p>
          <a:p>
            <a:pPr lvl="1"/>
            <a:r>
              <a:rPr lang="en-US" sz="1650" dirty="0"/>
              <a:t>Visit the </a:t>
            </a:r>
            <a:r>
              <a:rPr lang="en-US" sz="165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DHCS Medi-Medi Plan Webpage</a:t>
            </a:r>
            <a:r>
              <a:rPr lang="en-US" sz="1650" dirty="0"/>
              <a:t>.</a:t>
            </a:r>
          </a:p>
          <a:p>
            <a:pPr lvl="1"/>
            <a:r>
              <a:rPr lang="en-US" sz="1650" dirty="0"/>
              <a:t>View the </a:t>
            </a:r>
            <a:r>
              <a:rPr lang="en-US" sz="1650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Medi-Medi Plans: Information for Providers Fact Sheet</a:t>
            </a:r>
            <a:r>
              <a:rPr lang="en-US" sz="1650" dirty="0"/>
              <a:t>.</a:t>
            </a:r>
          </a:p>
          <a:p>
            <a:r>
              <a:rPr lang="en-US" sz="1800" dirty="0"/>
              <a:t>For more information about coordinated care for dual eligibles, visit the </a:t>
            </a:r>
            <a:r>
              <a:rPr lang="en-US" sz="18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DHCS Integrated Care for Dual Eligible Beneficiaries Website</a:t>
            </a:r>
            <a:r>
              <a:rPr lang="en-US" sz="1800" dirty="0"/>
              <a:t>.</a:t>
            </a:r>
            <a:endParaRPr lang="en-US" dirty="0">
              <a:solidFill>
                <a:srgbClr val="4472C4"/>
              </a:solidFill>
            </a:endParaRPr>
          </a:p>
          <a:p>
            <a:endParaRPr lang="en-US" dirty="0">
              <a:solidFill>
                <a:srgbClr val="4472C4"/>
              </a:solidFill>
            </a:endParaRPr>
          </a:p>
          <a:p>
            <a:pPr marL="342900" lvl="1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0756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6FED8-B724-8791-B19F-D7D268F35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7482-EFC7-7696-AC51-A2D238CD2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7489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703AF-FA58-A5DC-1E82-4FF41D0B2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DA3671-2B4A-7A5F-F9F9-1B7EF1473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10" y="4419600"/>
            <a:ext cx="2863188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DCB918-59A7-EC87-919B-0888E661449C}"/>
              </a:ext>
            </a:extLst>
          </p:cNvPr>
          <p:cNvSpPr/>
          <p:nvPr/>
        </p:nvSpPr>
        <p:spPr>
          <a:xfrm>
            <a:off x="914687" y="2315138"/>
            <a:ext cx="5638800" cy="3459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B3E0D3D-2BD5-FC5B-B1C7-75FE72B9FEEE}"/>
              </a:ext>
            </a:extLst>
          </p:cNvPr>
          <p:cNvSpPr txBox="1"/>
          <p:nvPr/>
        </p:nvSpPr>
        <p:spPr>
          <a:xfrm>
            <a:off x="778192" y="728715"/>
            <a:ext cx="7781370" cy="6781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sz="4200" b="1" dirty="0">
                <a:solidFill>
                  <a:srgbClr val="1E477B"/>
                </a:solidFill>
                <a:latin typeface="Cambria"/>
                <a:ea typeface="Cambria"/>
              </a:rPr>
              <a:t>Future Presentation: A Preview</a:t>
            </a:r>
          </a:p>
          <a:p>
            <a:pPr marL="0" hangingPunct="0">
              <a:lnSpc>
                <a:spcPct val="100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00"/>
              </a:lnSpc>
            </a:pPr>
            <a:r>
              <a:rPr lang="en-US" sz="3500" dirty="0">
                <a:latin typeface="Cambria" panose="02040503050406030204" pitchFamily="18" charset="0"/>
              </a:rPr>
              <a:t>February 11, 2026</a:t>
            </a: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 algn="r"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California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Health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Policy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Strategies,</a:t>
            </a:r>
            <a:r>
              <a:rPr lang="en-US" altLang="zh-CN" b="1" spc="-94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DF1E4936-807A-0C4A-183F-308470C86B6A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tage platform">
            <a:extLst>
              <a:ext uri="{FF2B5EF4-FFF2-40B4-BE49-F238E27FC236}">
                <a16:creationId xmlns:a16="http://schemas.microsoft.com/office/drawing/2014/main" id="{2BACB3C3-07DA-384A-7F60-866FAE2984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8" y="2379281"/>
            <a:ext cx="5486682" cy="33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F7D70-7776-0125-2401-FB6E001C5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1FB53BD-3E96-FDF9-A3A2-DE19BB9D465E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653A73-629B-3A60-C5D0-43354145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3F747-42F3-728A-31ED-0F6018A6B73E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4D24F01F-1FAB-76F9-A695-4CEFD9B78614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3EC5AE5-4A0E-A426-38DB-53103C2D80B3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D908E6-14FE-0B13-1668-385F7DA7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724" y="1088571"/>
            <a:ext cx="4502152" cy="38862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MJ Pandher, </a:t>
            </a:r>
            <a:r>
              <a:rPr lang="en-US" i="1" dirty="0">
                <a:latin typeface="Cambria" panose="02040503050406030204" pitchFamily="18" charset="0"/>
              </a:rPr>
              <a:t>Social Services Director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9557CA0-EC52-E064-4EA5-5F9428899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399690-83C8-0035-324B-7057C70C6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046959" y="1219563"/>
            <a:ext cx="3008313" cy="46910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28AC438-E88E-F546-8DBD-98AB8BE3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05403458-55B8-D001-79D9-3C6D56C5F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" y="83624"/>
            <a:ext cx="1309672" cy="1309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327C2-4C54-3786-0AC0-49A31E773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56" y="1210123"/>
            <a:ext cx="6172788" cy="335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3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F87CD-FDE3-C0C2-34EE-3A53EBE9A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7607F-EAE9-D62A-AC47-D9E2511F0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10" y="4419600"/>
            <a:ext cx="2863188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7C4983-BCAC-38F4-ADF2-7A5D0491FF02}"/>
              </a:ext>
            </a:extLst>
          </p:cNvPr>
          <p:cNvSpPr/>
          <p:nvPr/>
        </p:nvSpPr>
        <p:spPr>
          <a:xfrm>
            <a:off x="914687" y="2315138"/>
            <a:ext cx="5638800" cy="3459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A1B35EC-311D-B48D-84BB-48268F40F2D9}"/>
              </a:ext>
            </a:extLst>
          </p:cNvPr>
          <p:cNvSpPr txBox="1"/>
          <p:nvPr/>
        </p:nvSpPr>
        <p:spPr>
          <a:xfrm>
            <a:off x="778192" y="728715"/>
            <a:ext cx="7781370" cy="6632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4200" b="1" dirty="0">
                <a:solidFill>
                  <a:srgbClr val="1E477B"/>
                </a:solidFill>
                <a:latin typeface="Cambria"/>
                <a:ea typeface="Cambria"/>
              </a:rPr>
              <a:t>Wrap-Up and Next Steps</a:t>
            </a: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00"/>
              </a:lnSpc>
            </a:pPr>
            <a:r>
              <a:rPr lang="en-US" sz="3500" dirty="0">
                <a:latin typeface="Cambria" panose="02040503050406030204" pitchFamily="18" charset="0"/>
              </a:rPr>
              <a:t>February 11, 2026</a:t>
            </a: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 algn="r"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</a:t>
            </a: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California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Health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Policy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Strategies,</a:t>
            </a:r>
            <a:r>
              <a:rPr lang="en-US" altLang="zh-CN" b="1" spc="-94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85E8DD0A-0448-CD21-139E-9D076E0E456B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Vintage movie ending frame">
            <a:extLst>
              <a:ext uri="{FF2B5EF4-FFF2-40B4-BE49-F238E27FC236}">
                <a16:creationId xmlns:a16="http://schemas.microsoft.com/office/drawing/2014/main" id="{3B8C11FB-B589-8714-AF64-51F89CF2BB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7"/>
            <a:ext cx="5334000" cy="3200393"/>
          </a:xfrm>
          <a:prstGeom prst="rect">
            <a:avLst/>
          </a:prstGeom>
        </p:spPr>
      </p:pic>
      <p:pic>
        <p:nvPicPr>
          <p:cNvPr id="9" name="Picture 8" descr="Black and white film board">
            <a:extLst>
              <a:ext uri="{FF2B5EF4-FFF2-40B4-BE49-F238E27FC236}">
                <a16:creationId xmlns:a16="http://schemas.microsoft.com/office/drawing/2014/main" id="{BF636F11-CE1E-B272-B73E-7728C9BFD8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37" y="2463147"/>
            <a:ext cx="5311063" cy="31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15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212DA-110E-C581-42D4-FC56D3658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EA0751A-57A6-913B-803F-B0DA065BF588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82C0EC-9A72-961C-B819-D62B24593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F6892D-0776-EF44-59EF-E746F5F99DDA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F0666748-947F-D958-DB03-F82AC08CC3DF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77056E9-1B3F-5512-EABE-8748B235ADF0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F81A4B-BDB8-A2D7-B20E-E549C9B5A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748" y="263476"/>
            <a:ext cx="6629396" cy="10484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Upcoming Webinar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DA143BA-5B33-36D0-CD43-857E9D93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9017C6AD-94C9-7028-5CC3-532B9CBDB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671EF02E-A20D-DBD7-C7C9-7DB2F3A76B32}"/>
              </a:ext>
            </a:extLst>
          </p:cNvPr>
          <p:cNvSpPr txBox="1"/>
          <p:nvPr/>
        </p:nvSpPr>
        <p:spPr>
          <a:xfrm>
            <a:off x="1524000" y="5433185"/>
            <a:ext cx="5221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/>
              <a:t>Zoom Registration Link can be found </a:t>
            </a:r>
            <a:r>
              <a:rPr lang="en-US" sz="2200" dirty="0">
                <a:hlinkClick r:id="rId6"/>
              </a:rPr>
              <a:t>here</a:t>
            </a:r>
            <a:r>
              <a:rPr lang="en-US" sz="22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6900F3-8F94-9836-A950-9187B3E38A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592" y="1209371"/>
            <a:ext cx="7862997" cy="40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7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A9D0-8A81-040B-95DD-2957D2355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B928EAA-0BC6-2B37-7147-01A33E6C155B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DA9FB4-4517-1D1E-3DF2-2CDB2441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F17F6-B7F4-BB38-484A-042E3BC1AF5A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6E4228EE-77B6-F676-AC4F-67CAA2BBD8DF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3E9899B-BE60-933A-6862-111C4D3C6EEC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ED755-D279-9EB2-3235-AF63D6305989}"/>
              </a:ext>
            </a:extLst>
          </p:cNvPr>
          <p:cNvSpPr txBox="1"/>
          <p:nvPr/>
        </p:nvSpPr>
        <p:spPr>
          <a:xfrm>
            <a:off x="570837" y="46467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latin typeface="Cambria" pitchFamily="18" charset="0"/>
            </a:endParaRPr>
          </a:p>
          <a:p>
            <a:endParaRPr lang="en-US" sz="3000" dirty="0">
              <a:latin typeface="Cambria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7847E-C43F-C8A9-8951-BEF2DB4F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47" y="495355"/>
            <a:ext cx="7239000" cy="51657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Agenda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E73E29D-52B9-2824-7C4C-6ADA412A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86333C1A-D540-B965-AB39-B12CBA2C7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524004" cy="1524004"/>
          </a:xfrm>
          <a:prstGeom prst="rect">
            <a:avLst/>
          </a:prstGeom>
        </p:spPr>
      </p:pic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F6190CCC-5651-37DD-3CE4-A4C183407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863493"/>
              </p:ext>
            </p:extLst>
          </p:nvPr>
        </p:nvGraphicFramePr>
        <p:xfrm>
          <a:off x="1607868" y="1042611"/>
          <a:ext cx="6965296" cy="4944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266">
                  <a:extLst>
                    <a:ext uri="{9D8B030D-6E8A-4147-A177-3AD203B41FA5}">
                      <a16:colId xmlns:a16="http://schemas.microsoft.com/office/drawing/2014/main" val="3070349612"/>
                    </a:ext>
                  </a:extLst>
                </a:gridCol>
                <a:gridCol w="3341160">
                  <a:extLst>
                    <a:ext uri="{9D8B030D-6E8A-4147-A177-3AD203B41FA5}">
                      <a16:colId xmlns:a16="http://schemas.microsoft.com/office/drawing/2014/main" val="3906069836"/>
                    </a:ext>
                  </a:extLst>
                </a:gridCol>
                <a:gridCol w="1289870">
                  <a:extLst>
                    <a:ext uri="{9D8B030D-6E8A-4147-A177-3AD203B41FA5}">
                      <a16:colId xmlns:a16="http://schemas.microsoft.com/office/drawing/2014/main" val="2605087215"/>
                    </a:ext>
                  </a:extLst>
                </a:gridCol>
              </a:tblGrid>
              <a:tr h="3287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Agenda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87801"/>
                  </a:ext>
                </a:extLst>
              </a:tr>
              <a:tr h="8219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Welcome and Introductions</a:t>
                      </a:r>
                    </a:p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David Panush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128413"/>
                  </a:ext>
                </a:extLst>
              </a:tr>
              <a:tr h="1037555"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In the Spotlight</a:t>
                      </a:r>
                      <a:r>
                        <a:rPr lang="en-US" sz="1800" b="0" kern="120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: </a:t>
                      </a:r>
                      <a:r>
                        <a:rPr lang="en-US" i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Office </a:t>
                      </a:r>
                      <a:r>
                        <a:rPr lang="en-US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of Medicare Innovation </a:t>
                      </a:r>
                      <a:r>
                        <a:rPr lang="en-US" i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and Integration Chief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Lauren Solis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129530"/>
                  </a:ext>
                </a:extLst>
              </a:tr>
              <a:tr h="156164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Future Presentation: A Preview</a:t>
                      </a:r>
                    </a:p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MJ Pandher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356610"/>
                  </a:ext>
                </a:extLst>
              </a:tr>
              <a:tr h="8219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Announcements and Upcoming Meetings</a:t>
                      </a:r>
                    </a:p>
                    <a:p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Jasmine Lacsamana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82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617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81E75-E044-62A6-A797-28084C3AE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D09EA0D-F830-36D2-B0F3-62C69587B135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0177F8-AADE-128B-7A7C-B66A30B4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FE9D5-EC93-ECA5-B764-673FCF21E2E7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DDD4E6F4-B147-7957-C962-6A94BB169E8E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969D110-C8C9-D06A-FBE0-5613F6CFF576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67E064-51CC-6191-0758-C156F9F7F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748" y="263476"/>
            <a:ext cx="6629396" cy="10484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Upcoming Webinar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8484F32-7F39-28D7-A667-42444744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5A9002E6-97B0-6E5C-4A25-BEFEF0E34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A0161181-EFD2-D8A5-39D4-FB541AFF4092}"/>
              </a:ext>
            </a:extLst>
          </p:cNvPr>
          <p:cNvSpPr txBox="1"/>
          <p:nvPr/>
        </p:nvSpPr>
        <p:spPr>
          <a:xfrm>
            <a:off x="1600200" y="520963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/>
              <a:t>Hosted by the Primary Care Development Corporation, the Zoom Registration Link can be found </a:t>
            </a:r>
            <a:r>
              <a:rPr lang="en-US" sz="2200" dirty="0">
                <a:hlinkClick r:id="rId6"/>
              </a:rPr>
              <a:t>here.</a:t>
            </a:r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566B8D-2DF5-509F-A061-EE9348B59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599" y="1537191"/>
            <a:ext cx="7543801" cy="34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7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BC3DF-A435-4E85-A34D-E825FBB36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F988310-B3C3-CD45-A294-F79E36FFB578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DFDFC4-DE9F-4394-BA23-07EFB675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E4AB2-17F9-436C-E980-FC5ECD663AA1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461CC607-D904-5DA9-CE66-B6992A926C07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63C10A8-43F7-F93F-6DFC-03B63CD1FA97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F31FFC-6680-920E-C809-91386153C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748" y="263476"/>
            <a:ext cx="6629396" cy="1048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Announcements and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Upcoming Meetings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30287B9-B84C-16A6-DE42-13BFEB94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91A3357D-59AA-E53E-9A8A-A92B21323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A9ED0-6315-EDEB-DF5D-95C146932372}"/>
              </a:ext>
            </a:extLst>
          </p:cNvPr>
          <p:cNvSpPr txBox="1"/>
          <p:nvPr/>
        </p:nvSpPr>
        <p:spPr>
          <a:xfrm>
            <a:off x="1436204" y="1666593"/>
            <a:ext cx="7086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Upcoming Meetings – Zoom registration link </a:t>
            </a:r>
            <a:r>
              <a:rPr lang="en-US" sz="1900" u="sng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here</a:t>
            </a: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Wednesday, April 15, 12:00PM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Wednesday, June 10, 12:00PM</a:t>
            </a:r>
          </a:p>
          <a:p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Ad-Hoc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ECM Managers/Directors Ad-Hoc Meeting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900" i="1" dirty="0">
                <a:latin typeface="Cambria" panose="02040503050406030204" pitchFamily="18" charset="0"/>
                <a:ea typeface="Cambria" panose="02040503050406030204" pitchFamily="18" charset="0"/>
              </a:rPr>
              <a:t>February 18, 2026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Medicare 101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900" i="1" dirty="0">
                <a:latin typeface="Cambria" panose="02040503050406030204" pitchFamily="18" charset="0"/>
                <a:ea typeface="Cambria" panose="02040503050406030204" pitchFamily="18" charset="0"/>
              </a:rPr>
              <a:t>Part 1: March 4, 2026, at 2:00PM;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900" i="1" dirty="0">
                <a:latin typeface="Cambria" panose="02040503050406030204" pitchFamily="18" charset="0"/>
                <a:ea typeface="Cambria" panose="02040503050406030204" pitchFamily="18" charset="0"/>
              </a:rPr>
              <a:t>Part 2: March 24, 2026,  at 2:00PM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Link forthcoming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Social Services Aging 101: Webinar Series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900" i="1" dirty="0">
                <a:latin typeface="Cambria" panose="02040503050406030204" pitchFamily="18" charset="0"/>
                <a:ea typeface="Cambria" panose="02040503050406030204" pitchFamily="18" charset="0"/>
              </a:rPr>
              <a:t>Part 1: April 30, 2026, at 2:00PM; 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  <a:ea typeface="Cambria" panose="02040503050406030204" pitchFamily="18" charset="0"/>
              </a:rPr>
              <a:t>Link forthcoming</a:t>
            </a:r>
          </a:p>
        </p:txBody>
      </p:sp>
    </p:spTree>
    <p:extLst>
      <p:ext uri="{BB962C8B-B14F-4D97-AF65-F5344CB8AC3E}">
        <p14:creationId xmlns:p14="http://schemas.microsoft.com/office/powerpoint/2010/main" val="1630298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8DCE0-CAFC-A44D-D200-F6531DAB8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952551B-1C26-8F30-665E-55A34DD33540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C15587-254F-581D-2E08-909A71E5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490673-E23D-26DB-E26D-036030539139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6B1B02ED-4FA8-008B-2766-874B8662E59B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E52AB05-7F91-06EE-3ED1-6675AC48EB25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2F45E6B-7A8B-DFFF-A5BF-9DB85446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58D0E358-3E5C-ED53-BBDA-90F907148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01AD0-7DE6-E47B-1869-3BF96D243E93}"/>
              </a:ext>
            </a:extLst>
          </p:cNvPr>
          <p:cNvSpPr txBox="1"/>
          <p:nvPr/>
        </p:nvSpPr>
        <p:spPr>
          <a:xfrm>
            <a:off x="857250" y="2471297"/>
            <a:ext cx="7429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ambria" panose="02040503050406030204" pitchFamily="18" charset="0"/>
                <a:ea typeface="Cambria" panose="02040503050406030204" pitchFamily="18" charset="0"/>
              </a:rPr>
              <a:t>Appendix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71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220E9-D853-3BC7-E972-945916A94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63C0C02-B778-AF45-3879-4E49A7561183}"/>
              </a:ext>
            </a:extLst>
          </p:cNvPr>
          <p:cNvSpPr/>
          <p:nvPr/>
        </p:nvSpPr>
        <p:spPr>
          <a:xfrm>
            <a:off x="6974008" y="0"/>
            <a:ext cx="2169995" cy="17526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466E5E-C4B1-FA57-92DC-4A1C1B84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846"/>
          <a:stretch>
            <a:fillRect/>
          </a:stretch>
        </p:blipFill>
        <p:spPr bwMode="auto">
          <a:xfrm>
            <a:off x="304806" y="5334006"/>
            <a:ext cx="1178761" cy="11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57C93-0F3E-63D3-B13B-8219C478403E}"/>
              </a:ext>
            </a:extLst>
          </p:cNvPr>
          <p:cNvSpPr txBox="1"/>
          <p:nvPr/>
        </p:nvSpPr>
        <p:spPr>
          <a:xfrm>
            <a:off x="1524000" y="6000691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Cal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ifornia</a:t>
            </a:r>
            <a:r>
              <a:rPr lang="en-US" sz="2000" b="1" dirty="0">
                <a:latin typeface="Cambria" pitchFamily="18" charset="0"/>
              </a:rPr>
              <a:t> 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ealth</a:t>
            </a:r>
            <a:r>
              <a:rPr lang="en-US" sz="2000" b="1" dirty="0">
                <a:latin typeface="Cambria" pitchFamily="18" charset="0"/>
              </a:rPr>
              <a:t> P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olicy</a:t>
            </a:r>
            <a:r>
              <a:rPr lang="en-US" sz="2000" b="1" dirty="0">
                <a:latin typeface="Cambria" pitchFamily="18" charset="0"/>
              </a:rPr>
              <a:t> 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trategies, LLC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FAC26832-8E88-21AE-6F3D-D11009773EEB}"/>
              </a:ext>
            </a:extLst>
          </p:cNvPr>
          <p:cNvSpPr/>
          <p:nvPr/>
        </p:nvSpPr>
        <p:spPr>
          <a:xfrm>
            <a:off x="1600200" y="6355087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754BB71-F159-0216-E671-6C945FA403C2}"/>
              </a:ext>
            </a:extLst>
          </p:cNvPr>
          <p:cNvSpPr/>
          <p:nvPr/>
        </p:nvSpPr>
        <p:spPr>
          <a:xfrm>
            <a:off x="7848600" y="0"/>
            <a:ext cx="1295400" cy="1066800"/>
          </a:xfrm>
          <a:custGeom>
            <a:avLst/>
            <a:gdLst>
              <a:gd name="connsiteX0" fmla="*/ 109182 w 2169994"/>
              <a:gd name="connsiteY0" fmla="*/ 95535 h 1733266"/>
              <a:gd name="connsiteX1" fmla="*/ 2142698 w 2169994"/>
              <a:gd name="connsiteY1" fmla="*/ 1733266 h 1733266"/>
              <a:gd name="connsiteX2" fmla="*/ 2169994 w 2169994"/>
              <a:gd name="connsiteY2" fmla="*/ 0 h 1733266"/>
              <a:gd name="connsiteX3" fmla="*/ 0 w 2169994"/>
              <a:gd name="connsiteY3" fmla="*/ 0 h 1733266"/>
              <a:gd name="connsiteX4" fmla="*/ 109182 w 2169994"/>
              <a:gd name="connsiteY4" fmla="*/ 95535 h 1733266"/>
              <a:gd name="connsiteX0" fmla="*/ 109182 w 2169994"/>
              <a:gd name="connsiteY0" fmla="*/ 95535 h 1752600"/>
              <a:gd name="connsiteX1" fmla="*/ 2169994 w 2169994"/>
              <a:gd name="connsiteY1" fmla="*/ 1752600 h 1752600"/>
              <a:gd name="connsiteX2" fmla="*/ 2169994 w 2169994"/>
              <a:gd name="connsiteY2" fmla="*/ 0 h 1752600"/>
              <a:gd name="connsiteX3" fmla="*/ 0 w 2169994"/>
              <a:gd name="connsiteY3" fmla="*/ 0 h 1752600"/>
              <a:gd name="connsiteX4" fmla="*/ 109182 w 2169994"/>
              <a:gd name="connsiteY4" fmla="*/ 95535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994" h="1752600">
                <a:moveTo>
                  <a:pt x="109182" y="95535"/>
                </a:moveTo>
                <a:lnTo>
                  <a:pt x="2169994" y="1752600"/>
                </a:lnTo>
                <a:lnTo>
                  <a:pt x="2169994" y="0"/>
                </a:lnTo>
                <a:lnTo>
                  <a:pt x="0" y="0"/>
                </a:lnTo>
                <a:lnTo>
                  <a:pt x="109182" y="955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F11858-0DF0-6A61-6559-06BAC4550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748" y="263476"/>
            <a:ext cx="6629396" cy="10484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Resource Highlight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9395361-7CB0-E500-5F1C-0EC655C0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007B-399A-4F33-BA2D-3B94742954E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 descr="A logo with people in the middle&#10;&#10;Description automatically generated">
            <a:extLst>
              <a:ext uri="{FF2B5EF4-FFF2-40B4-BE49-F238E27FC236}">
                <a16:creationId xmlns:a16="http://schemas.microsoft.com/office/drawing/2014/main" id="{86C86B3E-9B72-CDC1-E113-EC9FF79D5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" y="2204"/>
            <a:ext cx="1309672" cy="1309672"/>
          </a:xfrm>
          <a:prstGeom prst="rect">
            <a:avLst/>
          </a:prstGeom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B38B48A3-333A-D89B-ECA2-50A3C1B83E30}"/>
              </a:ext>
            </a:extLst>
          </p:cNvPr>
          <p:cNvSpPr txBox="1"/>
          <p:nvPr/>
        </p:nvSpPr>
        <p:spPr>
          <a:xfrm>
            <a:off x="3182204" y="4680362"/>
            <a:ext cx="3791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hlinkClick r:id="rId5"/>
              </a:rPr>
              <a:t>WEBINAR RECORDING</a:t>
            </a:r>
            <a:endParaRPr lang="en-US" sz="2200" dirty="0"/>
          </a:p>
          <a:p>
            <a:pPr lvl="0"/>
            <a:r>
              <a:rPr lang="en-US" sz="2200" dirty="0">
                <a:hlinkClick r:id="rId6"/>
              </a:rPr>
              <a:t>COMPLETE TOOLKIT</a:t>
            </a:r>
            <a:r>
              <a:rPr lang="en-US" sz="2200" dirty="0"/>
              <a:t>                </a:t>
            </a:r>
          </a:p>
          <a:p>
            <a:pPr lvl="0"/>
            <a:r>
              <a:rPr lang="en-US" sz="2200" dirty="0">
                <a:hlinkClick r:id="rId7"/>
              </a:rPr>
              <a:t>ADDITIONAL INFORMATION</a:t>
            </a:r>
            <a:endParaRPr lang="en-US" sz="2200" dirty="0"/>
          </a:p>
        </p:txBody>
      </p:sp>
      <p:pic>
        <p:nvPicPr>
          <p:cNvPr id="10" name="Picture 9" descr="A close-up of a person and person&#10;&#10;AI-generated content may be incorrect.">
            <a:extLst>
              <a:ext uri="{FF2B5EF4-FFF2-40B4-BE49-F238E27FC236}">
                <a16:creationId xmlns:a16="http://schemas.microsoft.com/office/drawing/2014/main" id="{0AE52E6A-9452-7E82-593D-CD83B7A508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748" y="1423852"/>
            <a:ext cx="6052286" cy="30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5F326-3948-2573-BDE2-3B71E0847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E07512-8672-B723-E82C-09D8C113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10" y="4419600"/>
            <a:ext cx="2863188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CBBD06-B257-E379-DA1B-595BB6E0701F}"/>
              </a:ext>
            </a:extLst>
          </p:cNvPr>
          <p:cNvSpPr/>
          <p:nvPr/>
        </p:nvSpPr>
        <p:spPr>
          <a:xfrm>
            <a:off x="914687" y="2315138"/>
            <a:ext cx="5638800" cy="34594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61C2937-181D-F796-EFCF-662238C5CB08}"/>
              </a:ext>
            </a:extLst>
          </p:cNvPr>
          <p:cNvSpPr txBox="1"/>
          <p:nvPr/>
        </p:nvSpPr>
        <p:spPr>
          <a:xfrm>
            <a:off x="778192" y="728715"/>
            <a:ext cx="7781370" cy="6781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sz="4200" b="1" dirty="0">
                <a:solidFill>
                  <a:srgbClr val="1E477B"/>
                </a:solidFill>
                <a:latin typeface="Cambria"/>
                <a:ea typeface="Cambria"/>
              </a:rPr>
              <a:t>In the Spotlight</a:t>
            </a:r>
          </a:p>
          <a:p>
            <a:pPr marL="0" hangingPunct="0">
              <a:lnSpc>
                <a:spcPct val="100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00"/>
              </a:lnSpc>
            </a:pPr>
            <a:r>
              <a:rPr lang="en-US" sz="3500" dirty="0">
                <a:latin typeface="Cambria" panose="02040503050406030204" pitchFamily="18" charset="0"/>
              </a:rPr>
              <a:t>February 11, 2026</a:t>
            </a: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 algn="r"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	California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Health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Policy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Strategies,</a:t>
            </a:r>
            <a:r>
              <a:rPr lang="en-US" altLang="zh-CN" b="1" spc="-94" dirty="0">
                <a:solidFill>
                  <a:srgbClr val="16355C"/>
                </a:solidFill>
                <a:latin typeface="Cambria"/>
                <a:cs typeface="Cambria"/>
              </a:rPr>
              <a:t> </a:t>
            </a:r>
            <a:r>
              <a:rPr lang="en-US" altLang="zh-CN" b="1" dirty="0">
                <a:solidFill>
                  <a:srgbClr val="16355C"/>
                </a:solidFill>
                <a:latin typeface="Cambria"/>
                <a:ea typeface="Cambria"/>
              </a:rPr>
              <a:t>LLC</a:t>
            </a:r>
          </a:p>
          <a:p>
            <a:pPr>
              <a:lnSpc>
                <a:spcPts val="1100"/>
              </a:lnSpc>
            </a:pPr>
            <a:endParaRPr lang="en-US" altLang="zh-CN" b="1" dirty="0">
              <a:solidFill>
                <a:srgbClr val="16355C"/>
              </a:solidFill>
              <a:latin typeface="Cambria"/>
              <a:ea typeface="Cambria"/>
            </a:endParaRPr>
          </a:p>
          <a:p>
            <a:pPr>
              <a:lnSpc>
                <a:spcPts val="1100"/>
              </a:lnSpc>
            </a:pPr>
            <a:endParaRPr lang="en-US" sz="3500" dirty="0">
              <a:latin typeface="Cambria" panose="02040503050406030204" pitchFamily="18" charset="0"/>
            </a:endParaRP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lnSpc>
                <a:spcPts val="1000"/>
              </a:lnSpc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A70C3F30-9783-34F8-638A-A53E38154C8C}"/>
              </a:ext>
            </a:extLst>
          </p:cNvPr>
          <p:cNvSpPr/>
          <p:nvPr/>
        </p:nvSpPr>
        <p:spPr>
          <a:xfrm>
            <a:off x="190787" y="6438962"/>
            <a:ext cx="7086600" cy="45719"/>
          </a:xfrm>
          <a:prstGeom prst="flowChartDecisi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tage platform">
            <a:extLst>
              <a:ext uri="{FF2B5EF4-FFF2-40B4-BE49-F238E27FC236}">
                <a16:creationId xmlns:a16="http://schemas.microsoft.com/office/drawing/2014/main" id="{99FB32C1-4A01-356D-5ECC-A3CE02702C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8" y="2379281"/>
            <a:ext cx="5486682" cy="33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3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228478-3E13-DBE7-A958-2E18652A68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Office of Medicare Innovation and Integration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9301815-F94F-E8C3-1F3F-7BC5104FB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 for CalAIM Statewide Older Adults Collaborative </a:t>
            </a:r>
          </a:p>
          <a:p>
            <a:r>
              <a:rPr lang="en-US" dirty="0"/>
              <a:t>Lauren Gavin Solis, OMII Chief</a:t>
            </a:r>
          </a:p>
          <a:p>
            <a:r>
              <a:rPr lang="en-US" dirty="0"/>
              <a:t>February 11, 2026</a:t>
            </a:r>
          </a:p>
        </p:txBody>
      </p:sp>
    </p:spTree>
    <p:extLst>
      <p:ext uri="{BB962C8B-B14F-4D97-AF65-F5344CB8AC3E}">
        <p14:creationId xmlns:p14="http://schemas.microsoft.com/office/powerpoint/2010/main" val="27214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AAD77-85DF-F245-4463-78A1DB88E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4866-EEA0-3864-B464-27F33A08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Medicare Innovation and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675D-D00D-38C0-4E75-7F430A3160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The DHCS Office of Medicare Innovation and Integration (OMII) provides focused leadership and expertise on innovative models of care for Medicare beneficiaries in California, including both Medicare-only individuals and those dually eligible for Medicare and Medi-Cal. </a:t>
            </a:r>
          </a:p>
          <a:p>
            <a:r>
              <a:rPr lang="en-US" dirty="0"/>
              <a:t>OMII’s mission is to improve health outcomes, quality, affordability, and equity for Medicare beneficiaries, consistent with the Governor’s Master Plan for Aging and CalAIM.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128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1E46C-1DB4-3B18-E380-6F2EA48C5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4E1D-773B-8DC8-22CD-3AEE3613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OMII’s Key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156F0-9523-B6F2-50A7-072EB1C478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fontAlgn="base"/>
            <a:r>
              <a:rPr lang="en-US" dirty="0"/>
              <a:t>Leads DHCS policy development for dual eligibles, including integration through Dual Eligible Special Needs Plans (D-SNPs) and the Program of All-Inclusive Care for the Elderly (PACE). </a:t>
            </a:r>
          </a:p>
          <a:p>
            <a:pPr fontAlgn="base"/>
            <a:r>
              <a:rPr lang="en-US" dirty="0"/>
              <a:t>Coordinates with federal, state, and local partners to align enrollment, benefits, and care delivery systems.  </a:t>
            </a:r>
          </a:p>
          <a:p>
            <a:pPr fontAlgn="base"/>
            <a:r>
              <a:rPr lang="en-US" dirty="0"/>
              <a:t>Oversees data analysis, stakeholder engagement, and technical assistance to support integrated care and policy innovation.</a:t>
            </a:r>
          </a:p>
          <a:p>
            <a:pPr fontAlgn="base"/>
            <a:r>
              <a:rPr lang="en-US" dirty="0"/>
              <a:t>Supports new and existing models that increase access to Long-Term Services and Supports (LTSS). </a:t>
            </a:r>
          </a:p>
        </p:txBody>
      </p:sp>
    </p:spTree>
    <p:extLst>
      <p:ext uri="{BB962C8B-B14F-4D97-AF65-F5344CB8AC3E}">
        <p14:creationId xmlns:p14="http://schemas.microsoft.com/office/powerpoint/2010/main" val="93840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ACE04-D351-9078-1F3C-EDB938B27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EE48-6329-8F19-9A01-8FFEA03C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Updates from OMII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28F2A-73C3-A217-475C-A1DB19DE7E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fontAlgn="base"/>
            <a:r>
              <a:rPr lang="en-US" dirty="0"/>
              <a:t>Medi-Medi Plans: Effective January 2026, expanded Medi-Medi Plans from 12 to 41 counties to improve integration and care coordination for dual eligibles.</a:t>
            </a:r>
          </a:p>
          <a:p>
            <a:pPr fontAlgn="base"/>
            <a:r>
              <a:rPr lang="en-US" dirty="0"/>
              <a:t>PACE Transition: Effective January 2026, the PACE branch moved under OMII to strengthen program alignment and integration.</a:t>
            </a:r>
          </a:p>
          <a:p>
            <a:pPr fontAlgn="base"/>
            <a:r>
              <a:rPr lang="en-US" dirty="0" err="1"/>
              <a:t>BridgeCare</a:t>
            </a:r>
            <a:r>
              <a:rPr lang="en-US" dirty="0"/>
              <a:t> Pilots: As part of the CalAIM Section 1115 demonstration renewal, DHCS is seeking approval from CMS to provide Home and Community-Based Services (HCBS) and caregiver supports to "near duals” with significant health needs who lack resources for adequate care.</a:t>
            </a:r>
          </a:p>
        </p:txBody>
      </p:sp>
    </p:spTree>
    <p:extLst>
      <p:ext uri="{BB962C8B-B14F-4D97-AF65-F5344CB8AC3E}">
        <p14:creationId xmlns:p14="http://schemas.microsoft.com/office/powerpoint/2010/main" val="155799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A17E-5EB9-D000-9C92-97F0785C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Medi-Medi Plans</a:t>
            </a:r>
          </a:p>
        </p:txBody>
      </p:sp>
    </p:spTree>
    <p:extLst>
      <p:ext uri="{BB962C8B-B14F-4D97-AF65-F5344CB8AC3E}">
        <p14:creationId xmlns:p14="http://schemas.microsoft.com/office/powerpoint/2010/main" val="238439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2F0EA1F-742D-2B89-1890-1D10E428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B8090AE-F645-47C1-81A8-D4E28BF03D47}" type="slidenum">
              <a:rPr lang="en-US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 defTabSz="685800">
                <a:defRPr/>
              </a:pPr>
              <a:t>8</a:t>
            </a:fld>
            <a:endParaRPr lang="en-US">
              <a:solidFill>
                <a:srgbClr val="0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DDDA8-D9DE-35DF-0258-0EE151DB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Need for Coordinated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28D77-07C9-5E11-F7A5-1770FF98F8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68580" tIns="34290" rIns="68580" bIns="34290" rtlCol="0" anchor="t">
            <a:noAutofit/>
          </a:bodyPr>
          <a:lstStyle/>
          <a:p>
            <a:r>
              <a:rPr lang="en-US" sz="1800" dirty="0">
                <a:latin typeface="Segoe UI"/>
                <a:cs typeface="Segoe UI"/>
              </a:rPr>
              <a:t>For most dual eligible members, Medicare and Medi-Cal operate separately, with different funding streams. </a:t>
            </a:r>
            <a:endParaRPr lang="en-US" sz="1800" dirty="0"/>
          </a:p>
          <a:p>
            <a:r>
              <a:rPr lang="en-US" sz="1800" dirty="0">
                <a:latin typeface="Segoe UI"/>
                <a:cs typeface="Segoe UI"/>
              </a:rPr>
              <a:t>This fragmented system can be confusing and hard to navigate. It may not provide person-centered services. </a:t>
            </a:r>
          </a:p>
          <a:p>
            <a:r>
              <a:rPr lang="en-US" sz="1800" b="1" dirty="0">
                <a:latin typeface="Segoe UI"/>
                <a:cs typeface="Segoe UI"/>
              </a:rPr>
              <a:t>CalAIM Approach: </a:t>
            </a:r>
            <a:r>
              <a:rPr lang="en-US" sz="1800" dirty="0">
                <a:latin typeface="Segoe UI"/>
                <a:cs typeface="Segoe UI"/>
              </a:rPr>
              <a:t>Health plans required to coordinate care across Medicare and Medi-Cal, known as Medi-Medi Plans.</a:t>
            </a:r>
          </a:p>
          <a:p>
            <a:pPr lvl="1"/>
            <a:r>
              <a:rPr lang="en-US" sz="1650" dirty="0">
                <a:latin typeface="Segoe UI"/>
                <a:cs typeface="Segoe UI"/>
              </a:rPr>
              <a:t>Previously available in 12 counties.</a:t>
            </a:r>
          </a:p>
          <a:p>
            <a:pPr lvl="1"/>
            <a:r>
              <a:rPr lang="en-US" sz="1650" dirty="0">
                <a:latin typeface="Segoe UI"/>
                <a:cs typeface="Segoe UI"/>
              </a:rPr>
              <a:t>Launched in 29 additional</a:t>
            </a:r>
            <a:r>
              <a:rPr lang="en-US" sz="165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lang="en-US" sz="1650" dirty="0">
                <a:latin typeface="Segoe UI"/>
                <a:cs typeface="Segoe UI"/>
              </a:rPr>
              <a:t>counties on January 1, 2026.</a:t>
            </a:r>
            <a:endParaRPr lang="en-US" sz="1650" dirty="0"/>
          </a:p>
          <a:p>
            <a:pPr lvl="1"/>
            <a:r>
              <a:rPr lang="en-US" sz="1650" dirty="0">
                <a:latin typeface="Segoe UI"/>
                <a:cs typeface="Segoe UI"/>
              </a:rPr>
              <a:t>A list of Medi-Medi Plans by county is available on the </a:t>
            </a:r>
            <a:r>
              <a:rPr lang="en-US" sz="1650" b="1" dirty="0">
                <a:solidFill>
                  <a:srgbClr val="0070C0"/>
                </a:solidFill>
                <a:latin typeface="Segoe U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DHCS website</a:t>
            </a:r>
            <a:r>
              <a:rPr lang="en-US" sz="1650" dirty="0">
                <a:latin typeface="Segoe UI"/>
                <a:cs typeface="Segoe UI"/>
              </a:rPr>
              <a:t>.</a:t>
            </a:r>
          </a:p>
          <a:p>
            <a:pPr lvl="1"/>
            <a:endParaRPr lang="en-US" sz="16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27D3-3E9F-386D-9227-C0F8175A0961}"/>
              </a:ext>
            </a:extLst>
          </p:cNvPr>
          <p:cNvSpPr txBox="1">
            <a:spLocks/>
          </p:cNvSpPr>
          <p:nvPr/>
        </p:nvSpPr>
        <p:spPr>
          <a:xfrm>
            <a:off x="628650" y="2263549"/>
            <a:ext cx="7886700" cy="33798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20040" indent="-32004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782B8B"/>
              </a:buClr>
              <a:buSzPct val="125000"/>
              <a:buFont typeface="Segoe UI" panose="020B0502040204020203" pitchFamily="34" charset="0"/>
              <a:buChar char="»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2B8B"/>
              </a:buClr>
              <a:buFont typeface="Segoe UI" panose="020B0502040204020203" pitchFamily="34" charset="0"/>
              <a:buChar char="»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2B8B"/>
              </a:buClr>
              <a:buFont typeface="Segoe UI" panose="020B0502040204020203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2B8B"/>
              </a:buClr>
              <a:buFont typeface="Segoe UI" panose="020B0502040204020203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2B8B"/>
              </a:buClr>
              <a:buFont typeface="Segoe UI" panose="020B0502040204020203" pitchFamily="34" charset="0"/>
              <a:buChar char="»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77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HCS">
  <a:themeElements>
    <a:clrScheme name="DHCS">
      <a:dk1>
        <a:srgbClr val="000000"/>
      </a:dk1>
      <a:lt1>
        <a:srgbClr val="FFFFFF"/>
      </a:lt1>
      <a:dk2>
        <a:srgbClr val="173059"/>
      </a:dk2>
      <a:lt2>
        <a:srgbClr val="FFFFFF"/>
      </a:lt2>
      <a:accent1>
        <a:srgbClr val="173059"/>
      </a:accent1>
      <a:accent2>
        <a:srgbClr val="2C6E8D"/>
      </a:accent2>
      <a:accent3>
        <a:srgbClr val="F9A71C"/>
      </a:accent3>
      <a:accent4>
        <a:srgbClr val="E37124"/>
      </a:accent4>
      <a:accent5>
        <a:srgbClr val="ECEEF0"/>
      </a:accent5>
      <a:accent6>
        <a:srgbClr val="AAAAA9"/>
      </a:accent6>
      <a:hlink>
        <a:srgbClr val="0563C1"/>
      </a:hlink>
      <a:folHlink>
        <a:srgbClr val="96607D"/>
      </a:folHlink>
    </a:clrScheme>
    <a:fontScheme name="DHC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normAutofit/>
      </a:bodyPr>
      <a:lstStyle>
        <a:defPPr marL="285750" indent="-285750" algn="l">
          <a:buClr>
            <a:schemeClr val="accent5"/>
          </a:buClr>
          <a:buFont typeface="Segoe UI" panose="020B0502040204020203" pitchFamily="34" charset="0"/>
          <a:buChar char="»"/>
          <a:defRPr sz="2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HCS" id="{AD578527-F912-0C47-B7FB-8A6563B90857}" vid="{AEB88929-DD8B-AD49-B81D-D7E2EA9ABEA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9118e9-5960-4b99-9053-10bd902ae2ee">
      <Terms xmlns="http://schemas.microsoft.com/office/infopath/2007/PartnerControls"/>
    </lcf76f155ced4ddcb4097134ff3c332f>
    <TaxCatchAll xmlns="11f24a16-492c-4318-b04f-4668ede06b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47E92F153E174F8DC4170EBF3B1379" ma:contentTypeVersion="13" ma:contentTypeDescription="Create a new document." ma:contentTypeScope="" ma:versionID="1979ad09f1f1b18ad4bfd2db726dfdb1">
  <xsd:schema xmlns:xsd="http://www.w3.org/2001/XMLSchema" xmlns:xs="http://www.w3.org/2001/XMLSchema" xmlns:p="http://schemas.microsoft.com/office/2006/metadata/properties" xmlns:ns2="629118e9-5960-4b99-9053-10bd902ae2ee" xmlns:ns3="11f24a16-492c-4318-b04f-4668ede06bfd" targetNamespace="http://schemas.microsoft.com/office/2006/metadata/properties" ma:root="true" ma:fieldsID="fc249b90e7f3099a94d70f1633f02dae" ns2:_="" ns3:_="">
    <xsd:import namespace="629118e9-5960-4b99-9053-10bd902ae2ee"/>
    <xsd:import namespace="11f24a16-492c-4318-b04f-4668ede06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118e9-5960-4b99-9053-10bd902ae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e6d1cc-fc4c-46df-a99b-1a7cfae473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24a16-492c-4318-b04f-4668ede06b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4fe7a2a-3c7c-45cd-9e94-6fd6fdac41e9}" ma:internalName="TaxCatchAll" ma:showField="CatchAllData" ma:web="11f24a16-492c-4318-b04f-4668ede06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0281A1-5260-4578-BC18-1B0E77F958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F2010C-1312-44DB-B0FA-3B5473BF6224}">
  <ds:schemaRefs>
    <ds:schemaRef ds:uri="http://schemas.microsoft.com/office/2006/metadata/properties"/>
    <ds:schemaRef ds:uri="http://schemas.microsoft.com/office/infopath/2007/PartnerControls"/>
    <ds:schemaRef ds:uri="629118e9-5960-4b99-9053-10bd902ae2ee"/>
    <ds:schemaRef ds:uri="11f24a16-492c-4318-b04f-4668ede06bfd"/>
  </ds:schemaRefs>
</ds:datastoreItem>
</file>

<file path=customXml/itemProps3.xml><?xml version="1.0" encoding="utf-8"?>
<ds:datastoreItem xmlns:ds="http://schemas.openxmlformats.org/officeDocument/2006/customXml" ds:itemID="{A2A53BC7-2487-404E-944E-8B9804A01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118e9-5960-4b99-9053-10bd902ae2ee"/>
    <ds:schemaRef ds:uri="11f24a16-492c-4318-b04f-4668ede06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25584</TotalTime>
  <Words>1377</Words>
  <Application>Microsoft Office PowerPoint</Application>
  <PresentationFormat>On-screen Show (4:3)</PresentationFormat>
  <Paragraphs>302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Arial</vt:lpstr>
      <vt:lpstr>Calibri</vt:lpstr>
      <vt:lpstr>Cambria</vt:lpstr>
      <vt:lpstr>Segoe UI</vt:lpstr>
      <vt:lpstr>Segoe UI Semibold</vt:lpstr>
      <vt:lpstr>Segoe UI Semilight</vt:lpstr>
      <vt:lpstr>Times New Roman</vt:lpstr>
      <vt:lpstr>Office Theme</vt:lpstr>
      <vt:lpstr>1_DHCS</vt:lpstr>
      <vt:lpstr>PowerPoint Presentation</vt:lpstr>
      <vt:lpstr>Agenda</vt:lpstr>
      <vt:lpstr>PowerPoint Presentation</vt:lpstr>
      <vt:lpstr>Office of Medicare Innovation and Integration</vt:lpstr>
      <vt:lpstr>Office of Medicare Innovation and Integration</vt:lpstr>
      <vt:lpstr>OMII’s Key Functions</vt:lpstr>
      <vt:lpstr>Latest Updates from OMII</vt:lpstr>
      <vt:lpstr>Medi-Medi Plans</vt:lpstr>
      <vt:lpstr>The Need for Coordinated Care</vt:lpstr>
      <vt:lpstr>Medi-Medi Plans in  California Counties</vt:lpstr>
      <vt:lpstr>Medi-Medi Plans</vt:lpstr>
      <vt:lpstr>Care Coordination in  Medi-Medi Plans</vt:lpstr>
      <vt:lpstr>Resources for Members</vt:lpstr>
      <vt:lpstr>Resources for Providers and Stakeholders</vt:lpstr>
      <vt:lpstr>Questions?</vt:lpstr>
      <vt:lpstr>PowerPoint Presentation</vt:lpstr>
      <vt:lpstr>MJ Pandher, Social Services Director</vt:lpstr>
      <vt:lpstr>PowerPoint Presentation</vt:lpstr>
      <vt:lpstr>Upcoming Webinar</vt:lpstr>
      <vt:lpstr>Upcoming Webinar</vt:lpstr>
      <vt:lpstr>Announcements and  Upcoming Meetings</vt:lpstr>
      <vt:lpstr>PowerPoint Presentation</vt:lpstr>
      <vt:lpstr>Resource Highlight</vt:lpstr>
    </vt:vector>
  </TitlesOfParts>
  <Company>Outside 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 Team</dc:creator>
  <cp:lastModifiedBy>Jasmine Lacsamana</cp:lastModifiedBy>
  <cp:revision>277</cp:revision>
  <cp:lastPrinted>2023-08-11T03:12:41Z</cp:lastPrinted>
  <dcterms:created xsi:type="dcterms:W3CDTF">2016-05-06T19:19:41Z</dcterms:created>
  <dcterms:modified xsi:type="dcterms:W3CDTF">2026-02-11T01:38:48Z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0x0101008C47E92F153E174F8DC4170EBF3B1379</vt:lpwstr>
  </property>
  <property fmtid="{D5CDD505-2E9C-101B-9397-08002B2CF9AE}" pid="3" name="MediaServiceImageTags">
    <vt:lpwstr/>
  </property>
</Properties>
</file>