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2" r:id="rId4"/>
  </p:sldMasterIdLst>
  <p:notesMasterIdLst>
    <p:notesMasterId r:id="rId62"/>
  </p:notesMasterIdLst>
  <p:handoutMasterIdLst>
    <p:handoutMasterId r:id="rId63"/>
  </p:handoutMasterIdLst>
  <p:sldIdLst>
    <p:sldId id="257" r:id="rId5"/>
    <p:sldId id="405" r:id="rId6"/>
    <p:sldId id="3947" r:id="rId7"/>
    <p:sldId id="510" r:id="rId8"/>
    <p:sldId id="3948" r:id="rId9"/>
    <p:sldId id="3949" r:id="rId10"/>
    <p:sldId id="3950" r:id="rId11"/>
    <p:sldId id="3951" r:id="rId12"/>
    <p:sldId id="3952" r:id="rId13"/>
    <p:sldId id="3953" r:id="rId14"/>
    <p:sldId id="336" r:id="rId15"/>
    <p:sldId id="3954" r:id="rId16"/>
    <p:sldId id="3955" r:id="rId17"/>
    <p:sldId id="3956" r:id="rId18"/>
    <p:sldId id="3957" r:id="rId19"/>
    <p:sldId id="509" r:id="rId20"/>
    <p:sldId id="411" r:id="rId21"/>
    <p:sldId id="527" r:id="rId22"/>
    <p:sldId id="530" r:id="rId23"/>
    <p:sldId id="529" r:id="rId24"/>
    <p:sldId id="421" r:id="rId25"/>
    <p:sldId id="528" r:id="rId26"/>
    <p:sldId id="409" r:id="rId27"/>
    <p:sldId id="3958" r:id="rId28"/>
    <p:sldId id="414" r:id="rId29"/>
    <p:sldId id="256" r:id="rId30"/>
    <p:sldId id="512" r:id="rId31"/>
    <p:sldId id="353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13" r:id="rId40"/>
    <p:sldId id="514" r:id="rId41"/>
    <p:sldId id="410" r:id="rId42"/>
    <p:sldId id="515" r:id="rId43"/>
    <p:sldId id="516" r:id="rId44"/>
    <p:sldId id="517" r:id="rId45"/>
    <p:sldId id="518" r:id="rId46"/>
    <p:sldId id="361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19" r:id="rId55"/>
    <p:sldId id="520" r:id="rId56"/>
    <p:sldId id="521" r:id="rId57"/>
    <p:sldId id="522" r:id="rId58"/>
    <p:sldId id="523" r:id="rId59"/>
    <p:sldId id="524" r:id="rId60"/>
    <p:sldId id="273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E65826-48C6-DF81-7620-E526B347C08A}" name="Joey Jacobellis" initials="JJ" userId="S::joey@24hrcares.com::1d909191-a39d-4872-b672-e74ec4506c60" providerId="AD"/>
  <p188:author id="{9271C42A-CB60-396A-E3D8-90AB2670906C}" name="Gavin Ward" initials="GW" userId="S::gavin@24hrcares.com::2b614d51-d94a-41df-8d38-35d0b0ccd24a" providerId="AD"/>
  <p188:author id="{D366D62C-415B-900D-D801-989500B7877C}" name="Jasmine Lacsamana" initials="JL" userId="S::jlacsamana@archstone.org::e96e28dd-33c7-484b-877d-a8a197caf952" providerId="AD"/>
  <p188:author id="{C818174D-5AD6-164F-95B6-575C3D5D6F41}" name="Thomas Sowers" initials="TS" userId="S::Thomas@24hrcares.com::bb5731fc-be01-48ab-af32-94ddb4ca9237" providerId="AD"/>
  <p188:author id="{40E08A6B-A55E-CE82-48BB-92AA5204AFE0}" name="Keri Arnold" initials="KA" userId="5453c1fa03e455b4" providerId="Windows Live"/>
  <p188:author id="{B52F1E8F-6101-2BCC-64C0-167554FFB1FB}" name="April Stewart" initials="AS" userId="S::april@24hrcares.com::f7a4a586-c86c-4717-9f0d-7150ae4bc66d" providerId="AD"/>
  <p188:author id="{C4BFF392-E385-1125-D92E-CE55DAE4B03E}" name="Christopher A. Langston" initials="CAL" userId="S::calangston@archstone.org::7e8241fc-cf6d-403f-8543-f70ec99203af" providerId="AD"/>
  <p188:author id="{25BBADBA-4A11-3773-0497-EF4F6EB7D573}" name="Thomas Sowers" initials="TS" userId="S::thomas@24hrcares.com::bb5731fc-be01-48ab-af32-94ddb4ca9237" providerId="AD"/>
  <p188:author id="{4EE152C9-95AD-1F33-EAF1-5D333E6C9CF6}" name="Simon Close" initials="SC" userId="S::simon@24hrcares.com::ed547642-745f-4a80-9475-978b2396d111" providerId="AD"/>
  <p188:author id="{4C09A5CC-6A0F-FC57-FA48-13459B5849E7}" name="Jessica Ko" initials="JK" userId="S::jessica.ko@24hrcares.com::2b969947-74bf-4a1d-9ef1-c33ff099a7c6" providerId="AD"/>
  <p188:author id="{EBA34CD2-E937-A84D-16C0-39BA95409640}" name="Jessica Ko" initials="JK" userId="S::Jessica.Ko@24hrcares.com::2b969947-74bf-4a1d-9ef1-c33ff099a7c6" providerId="AD"/>
  <p188:author id="{69E90ED6-723F-6BE6-F04B-CBED62E7AD74}" name="Katie Shah" initials="KS" userId="S::katie.shah@24hrcares.com::f72d0418-8aef-4e3b-8b34-64e39ff9dff0" providerId="AD"/>
  <p188:author id="{4DCAA7F9-2EDF-98CA-9573-6D3CE2C40B64}" name="Cody Moreno" initials="CM" userId="S::cody@24hrcares.com::6cfda176-33e8-4704-8da2-28ff8c5b33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27ADE-ED01-4C74-9BB1-0D0724F6900C}" v="5" dt="2025-12-10T18:28:20.861"/>
    <p1510:client id="{E56D8A59-BE5F-467C-A3A3-56DAE45B1B9C}" v="2" dt="2025-12-10T20:35:0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7214" autoAdjust="0"/>
  </p:normalViewPr>
  <p:slideViewPr>
    <p:cSldViewPr>
      <p:cViewPr varScale="1">
        <p:scale>
          <a:sx n="93" d="100"/>
          <a:sy n="93" d="100"/>
        </p:scale>
        <p:origin x="3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Lacsamana" userId="e96e28dd-33c7-484b-877d-a8a197caf952" providerId="ADAL" clId="{5D1B2D43-5018-4020-93F5-E6C146C8E7BE}"/>
    <pc:docChg chg="addSld delSld modSld">
      <pc:chgData name="Jasmine Lacsamana" userId="e96e28dd-33c7-484b-877d-a8a197caf952" providerId="ADAL" clId="{5D1B2D43-5018-4020-93F5-E6C146C8E7BE}" dt="2025-12-10T20:35:01.404" v="50"/>
      <pc:docMkLst>
        <pc:docMk/>
      </pc:docMkLst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0" sldId="256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0" sldId="273"/>
        </pc:sldMkLst>
      </pc:sldChg>
      <pc:sldChg chg="del">
        <pc:chgData name="Jasmine Lacsamana" userId="e96e28dd-33c7-484b-877d-a8a197caf952" providerId="ADAL" clId="{5D1B2D43-5018-4020-93F5-E6C146C8E7BE}" dt="2025-12-10T20:22:25.846" v="34" actId="47"/>
        <pc:sldMkLst>
          <pc:docMk/>
          <pc:sldMk cId="2107203062" sldId="326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546075179" sldId="353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416632265" sldId="361"/>
        </pc:sldMkLst>
      </pc:sldChg>
      <pc:sldChg chg="add del">
        <pc:chgData name="Jasmine Lacsamana" userId="e96e28dd-33c7-484b-877d-a8a197caf952" providerId="ADAL" clId="{5D1B2D43-5018-4020-93F5-E6C146C8E7BE}" dt="2025-12-10T20:31:03.907" v="49"/>
        <pc:sldMkLst>
          <pc:docMk/>
          <pc:sldMk cId="1630298968" sldId="409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245478910" sldId="410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814371775" sldId="414"/>
        </pc:sldMkLst>
      </pc:sldChg>
      <pc:sldChg chg="add del">
        <pc:chgData name="Jasmine Lacsamana" userId="e96e28dd-33c7-484b-877d-a8a197caf952" providerId="ADAL" clId="{5D1B2D43-5018-4020-93F5-E6C146C8E7BE}" dt="2025-12-10T20:31:03.907" v="49"/>
        <pc:sldMkLst>
          <pc:docMk/>
          <pc:sldMk cId="2408115936" sldId="421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524469979" sldId="481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363363709" sldId="482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492490989" sldId="483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683329015" sldId="484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180552620" sldId="485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767180601" sldId="486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387700007" sldId="487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433842875" sldId="495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293141993" sldId="496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965999991" sldId="497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316239531" sldId="498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437449258" sldId="499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591514721" sldId="500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642911586" sldId="501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0" sldId="512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43865693" sldId="513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122385983" sldId="514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378141043" sldId="515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533319955" sldId="516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190778441" sldId="517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572931319" sldId="518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636285764" sldId="519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148535110" sldId="520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477352513" sldId="521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1986481338" sldId="522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2859386090" sldId="523"/>
        </pc:sldMkLst>
      </pc:sldChg>
      <pc:sldChg chg="add del">
        <pc:chgData name="Jasmine Lacsamana" userId="e96e28dd-33c7-484b-877d-a8a197caf952" providerId="ADAL" clId="{5D1B2D43-5018-4020-93F5-E6C146C8E7BE}" dt="2025-12-10T20:35:01.404" v="50"/>
        <pc:sldMkLst>
          <pc:docMk/>
          <pc:sldMk cId="3176809787" sldId="524"/>
        </pc:sldMkLst>
      </pc:sldChg>
      <pc:sldChg chg="add del">
        <pc:chgData name="Jasmine Lacsamana" userId="e96e28dd-33c7-484b-877d-a8a197caf952" providerId="ADAL" clId="{5D1B2D43-5018-4020-93F5-E6C146C8E7BE}" dt="2025-12-10T20:31:03.907" v="49"/>
        <pc:sldMkLst>
          <pc:docMk/>
          <pc:sldMk cId="1017611668" sldId="528"/>
        </pc:sldMkLst>
      </pc:sldChg>
      <pc:sldChg chg="add del">
        <pc:chgData name="Jasmine Lacsamana" userId="e96e28dd-33c7-484b-877d-a8a197caf952" providerId="ADAL" clId="{5D1B2D43-5018-4020-93F5-E6C146C8E7BE}" dt="2025-12-10T20:31:03.907" v="49"/>
        <pc:sldMkLst>
          <pc:docMk/>
          <pc:sldMk cId="1382846287" sldId="529"/>
        </pc:sldMkLst>
      </pc:sldChg>
      <pc:sldChg chg="add del">
        <pc:chgData name="Jasmine Lacsamana" userId="e96e28dd-33c7-484b-877d-a8a197caf952" providerId="ADAL" clId="{5D1B2D43-5018-4020-93F5-E6C146C8E7BE}" dt="2025-12-10T20:31:03.907" v="49"/>
        <pc:sldMkLst>
          <pc:docMk/>
          <pc:sldMk cId="2336933317" sldId="530"/>
        </pc:sldMkLst>
      </pc:sldChg>
      <pc:sldChg chg="del">
        <pc:chgData name="Jasmine Lacsamana" userId="e96e28dd-33c7-484b-877d-a8a197caf952" providerId="ADAL" clId="{5D1B2D43-5018-4020-93F5-E6C146C8E7BE}" dt="2025-12-10T20:22:29.813" v="42" actId="47"/>
        <pc:sldMkLst>
          <pc:docMk/>
          <pc:sldMk cId="4289413886" sldId="3882"/>
        </pc:sldMkLst>
      </pc:sldChg>
      <pc:sldChg chg="del">
        <pc:chgData name="Jasmine Lacsamana" userId="e96e28dd-33c7-484b-877d-a8a197caf952" providerId="ADAL" clId="{5D1B2D43-5018-4020-93F5-E6C146C8E7BE}" dt="2025-12-10T20:22:29.399" v="41" actId="47"/>
        <pc:sldMkLst>
          <pc:docMk/>
          <pc:sldMk cId="2038734369" sldId="3886"/>
        </pc:sldMkLst>
      </pc:sldChg>
      <pc:sldChg chg="del">
        <pc:chgData name="Jasmine Lacsamana" userId="e96e28dd-33c7-484b-877d-a8a197caf952" providerId="ADAL" clId="{5D1B2D43-5018-4020-93F5-E6C146C8E7BE}" dt="2025-12-10T20:22:26.387" v="35" actId="47"/>
        <pc:sldMkLst>
          <pc:docMk/>
          <pc:sldMk cId="3158447715" sldId="3887"/>
        </pc:sldMkLst>
      </pc:sldChg>
      <pc:sldChg chg="del">
        <pc:chgData name="Jasmine Lacsamana" userId="e96e28dd-33c7-484b-877d-a8a197caf952" providerId="ADAL" clId="{5D1B2D43-5018-4020-93F5-E6C146C8E7BE}" dt="2025-12-10T20:22:26.801" v="36" actId="47"/>
        <pc:sldMkLst>
          <pc:docMk/>
          <pc:sldMk cId="1321097930" sldId="3888"/>
        </pc:sldMkLst>
      </pc:sldChg>
      <pc:sldChg chg="del">
        <pc:chgData name="Jasmine Lacsamana" userId="e96e28dd-33c7-484b-877d-a8a197caf952" providerId="ADAL" clId="{5D1B2D43-5018-4020-93F5-E6C146C8E7BE}" dt="2025-12-10T20:22:27.274" v="37" actId="47"/>
        <pc:sldMkLst>
          <pc:docMk/>
          <pc:sldMk cId="331116208" sldId="3889"/>
        </pc:sldMkLst>
      </pc:sldChg>
      <pc:sldChg chg="del">
        <pc:chgData name="Jasmine Lacsamana" userId="e96e28dd-33c7-484b-877d-a8a197caf952" providerId="ADAL" clId="{5D1B2D43-5018-4020-93F5-E6C146C8E7BE}" dt="2025-12-10T20:22:27.740" v="38" actId="47"/>
        <pc:sldMkLst>
          <pc:docMk/>
          <pc:sldMk cId="1699250408" sldId="3890"/>
        </pc:sldMkLst>
      </pc:sldChg>
      <pc:sldChg chg="del">
        <pc:chgData name="Jasmine Lacsamana" userId="e96e28dd-33c7-484b-877d-a8a197caf952" providerId="ADAL" clId="{5D1B2D43-5018-4020-93F5-E6C146C8E7BE}" dt="2025-12-10T20:22:28.762" v="40" actId="47"/>
        <pc:sldMkLst>
          <pc:docMk/>
          <pc:sldMk cId="3992415949" sldId="3902"/>
        </pc:sldMkLst>
      </pc:sldChg>
      <pc:sldChg chg="del">
        <pc:chgData name="Jasmine Lacsamana" userId="e96e28dd-33c7-484b-877d-a8a197caf952" providerId="ADAL" clId="{5D1B2D43-5018-4020-93F5-E6C146C8E7BE}" dt="2025-12-10T20:22:24.776" v="33" actId="47"/>
        <pc:sldMkLst>
          <pc:docMk/>
          <pc:sldMk cId="1551433654" sldId="3914"/>
        </pc:sldMkLst>
      </pc:sldChg>
      <pc:sldChg chg="del">
        <pc:chgData name="Jasmine Lacsamana" userId="e96e28dd-33c7-484b-877d-a8a197caf952" providerId="ADAL" clId="{5D1B2D43-5018-4020-93F5-E6C146C8E7BE}" dt="2025-12-10T20:22:28.094" v="39" actId="47"/>
        <pc:sldMkLst>
          <pc:docMk/>
          <pc:sldMk cId="3982959003" sldId="3937"/>
        </pc:sldMkLst>
      </pc:sldChg>
      <pc:sldChg chg="del">
        <pc:chgData name="Jasmine Lacsamana" userId="e96e28dd-33c7-484b-877d-a8a197caf952" providerId="ADAL" clId="{5D1B2D43-5018-4020-93F5-E6C146C8E7BE}" dt="2025-12-10T20:22:30.317" v="43" actId="47"/>
        <pc:sldMkLst>
          <pc:docMk/>
          <pc:sldMk cId="4145546188" sldId="3946"/>
        </pc:sldMkLst>
      </pc:sldChg>
      <pc:sldChg chg="add">
        <pc:chgData name="Jasmine Lacsamana" userId="e96e28dd-33c7-484b-877d-a8a197caf952" providerId="ADAL" clId="{5D1B2D43-5018-4020-93F5-E6C146C8E7BE}" dt="2025-12-10T20:35:01.404" v="50"/>
        <pc:sldMkLst>
          <pc:docMk/>
          <pc:sldMk cId="0" sldId="3958"/>
        </pc:sldMkLst>
      </pc:sldChg>
      <pc:sldMasterChg chg="delSldLayout">
        <pc:chgData name="Jasmine Lacsamana" userId="e96e28dd-33c7-484b-877d-a8a197caf952" providerId="ADAL" clId="{5D1B2D43-5018-4020-93F5-E6C146C8E7BE}" dt="2025-12-10T20:22:30.317" v="43" actId="47"/>
        <pc:sldMasterMkLst>
          <pc:docMk/>
          <pc:sldMasterMk cId="0" sldId="2147483742"/>
        </pc:sldMasterMkLst>
        <pc:sldLayoutChg chg="del">
          <pc:chgData name="Jasmine Lacsamana" userId="e96e28dd-33c7-484b-877d-a8a197caf952" providerId="ADAL" clId="{5D1B2D43-5018-4020-93F5-E6C146C8E7BE}" dt="2025-12-10T20:22:30.317" v="43" actId="47"/>
          <pc:sldLayoutMkLst>
            <pc:docMk/>
            <pc:sldMasterMk cId="0" sldId="2147483742"/>
            <pc:sldLayoutMk cId="3200634355" sldId="214748374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80809-5FED-4B7B-4B71-A693AB30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5A2B5-2470-B667-2B9A-DC13F84DC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F5921-58CF-C139-B80E-FFBB31B97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F8B8-A83B-80B7-CCA5-0D9114752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373FE-30CD-3E8F-1B37-2383C058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6DD78-47D2-99FA-10C2-17A804C94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A5535-762B-7037-E464-A5816AFB7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633EE-D15A-34AF-F5A7-85264F32A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BFFFC-11A9-351C-18F9-9D86A057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2CC28-C99A-B15D-45B0-2AE24F638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2BA48-EDF0-F4B8-4562-B649716EE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69C0-C533-4C06-C206-46D5A09D8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282C-AD74-E714-85CB-2F7CB03E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1E151-BB57-78B4-0B43-A32E33191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E8EEE-5A62-8DF9-0714-89D4BCB29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E2CD-72A9-28AD-B0AA-8889C9FB5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6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B84-97DC-404D-937A-AB9BF999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E853-45E5-1DE4-864C-7E50EEC8F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AD1D-1151-830B-F0E7-FB6BBBA9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 county IHSS Social Workers and Public Authority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Provides information  and resources to educate IHSS recipients, caregivers, family member about ECM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2CE5-3EDD-1765-4F1F-91D2FEFDA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5DA7-B6FB-FDA9-BF68-1425921C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5E2E5-B790-4546-C0FE-8EC2BD15A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6A531-F234-64D2-16E4-EF1E05D0B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9CA5B-9ECA-AF95-23BC-1740673D9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4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5096-0599-DE38-943B-E627B667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512AA-FC3E-FC0C-EE0D-5EF8DBA38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D5267-2A6B-CCAA-3053-1E77E5105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EEC2-C329-2E0E-631E-49FBBC87E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https://archstone.org/resources/ihss-ecm-toolkit-for-county-ihss-social-workers-public-authority-staf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stone.org/resourcespdfs/Final-IHSS-ECM-TOOLKIT.pdf" TargetMode="External"/><Relationship Id="rId5" Type="http://schemas.openxmlformats.org/officeDocument/2006/relationships/hyperlink" Target="https://vimeo.com/1140152256?share=copy&amp;fl=sv&amp;fe=ci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meeting/register/G_mD1xe8QYyRtXhVpSJ_NQ#/registration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-cadhcs.hub.arcgis.com/datasets/CADHCS::ecm-community-support-data-tables-for-quarterly-implementation-report/explore?layer=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hps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66700" y="1981204"/>
            <a:ext cx="861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Older Adult Collaborative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dirty="0">
                <a:latin typeface="Cambria" pitchFamily="18" charset="0"/>
              </a:rPr>
              <a:t>December 10,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0C5B435-5808-7B1B-0999-B4B29832E547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327-F98D-E5AB-BD90-1C1F632E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04DE51D8-10AD-7046-9CF1-8C6F27DB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A50B92E9-0DC5-4C6E-D898-89D9B64F9AB8}"/>
              </a:ext>
            </a:extLst>
          </p:cNvPr>
          <p:cNvSpPr txBox="1"/>
          <p:nvPr/>
        </p:nvSpPr>
        <p:spPr>
          <a:xfrm>
            <a:off x="2327655" y="6435656"/>
            <a:ext cx="652614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7A97A-95FB-FBB1-3CCA-29CB62AC0158}"/>
              </a:ext>
            </a:extLst>
          </p:cNvPr>
          <p:cNvSpPr txBox="1"/>
          <p:nvPr/>
        </p:nvSpPr>
        <p:spPr>
          <a:xfrm>
            <a:off x="2115921" y="14287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FF8D8-E58C-6D8B-A73C-A0D14787E461}"/>
              </a:ext>
            </a:extLst>
          </p:cNvPr>
          <p:cNvSpPr txBox="1"/>
          <p:nvPr/>
        </p:nvSpPr>
        <p:spPr>
          <a:xfrm>
            <a:off x="2115921" y="160133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CA7A1-61D3-93B5-64B3-7CA161784B1B}"/>
              </a:ext>
            </a:extLst>
          </p:cNvPr>
          <p:cNvSpPr txBox="1"/>
          <p:nvPr/>
        </p:nvSpPr>
        <p:spPr>
          <a:xfrm>
            <a:off x="2115921" y="17781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AFF15-7F4B-1009-A2D4-159AE08E941C}"/>
              </a:ext>
            </a:extLst>
          </p:cNvPr>
          <p:cNvSpPr txBox="1"/>
          <p:nvPr/>
        </p:nvSpPr>
        <p:spPr>
          <a:xfrm>
            <a:off x="2115921" y="19580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9216A-162D-6CC0-43D1-83FC5341C653}"/>
              </a:ext>
            </a:extLst>
          </p:cNvPr>
          <p:cNvSpPr txBox="1"/>
          <p:nvPr/>
        </p:nvSpPr>
        <p:spPr>
          <a:xfrm>
            <a:off x="2115921" y="21317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FBB4EC-7D2F-8FFB-160C-8558FBEEEDF3}"/>
              </a:ext>
            </a:extLst>
          </p:cNvPr>
          <p:cNvSpPr txBox="1"/>
          <p:nvPr/>
        </p:nvSpPr>
        <p:spPr>
          <a:xfrm>
            <a:off x="2115921" y="23136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8CE7C-632A-81DE-79D6-1FB69B5DD027}"/>
              </a:ext>
            </a:extLst>
          </p:cNvPr>
          <p:cNvSpPr txBox="1"/>
          <p:nvPr/>
        </p:nvSpPr>
        <p:spPr>
          <a:xfrm>
            <a:off x="2115921" y="24854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D0025-5DFA-10B1-64EC-89E249BC06B7}"/>
              </a:ext>
            </a:extLst>
          </p:cNvPr>
          <p:cNvSpPr txBox="1"/>
          <p:nvPr/>
        </p:nvSpPr>
        <p:spPr>
          <a:xfrm>
            <a:off x="2115921" y="266048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F380F3-D1B3-FDDC-47BD-2DC2C4F8917C}"/>
              </a:ext>
            </a:extLst>
          </p:cNvPr>
          <p:cNvSpPr txBox="1"/>
          <p:nvPr/>
        </p:nvSpPr>
        <p:spPr>
          <a:xfrm>
            <a:off x="2115921" y="28404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E5CFB-EA24-FD00-B9C5-136A92DB811B}"/>
              </a:ext>
            </a:extLst>
          </p:cNvPr>
          <p:cNvSpPr txBox="1"/>
          <p:nvPr/>
        </p:nvSpPr>
        <p:spPr>
          <a:xfrm>
            <a:off x="2115921" y="30185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09AC05-08B1-E612-B33F-4D5C551E77B9}"/>
              </a:ext>
            </a:extLst>
          </p:cNvPr>
          <p:cNvSpPr txBox="1"/>
          <p:nvPr/>
        </p:nvSpPr>
        <p:spPr>
          <a:xfrm>
            <a:off x="2115921" y="31911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2F4DB-8138-EA9A-F540-DFC2CFE5B73A}"/>
              </a:ext>
            </a:extLst>
          </p:cNvPr>
          <p:cNvSpPr txBox="1"/>
          <p:nvPr/>
        </p:nvSpPr>
        <p:spPr>
          <a:xfrm>
            <a:off x="2115921" y="33690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42A3C2-5ECE-69A6-52A0-2761AC7F3F12}"/>
              </a:ext>
            </a:extLst>
          </p:cNvPr>
          <p:cNvSpPr txBox="1"/>
          <p:nvPr/>
        </p:nvSpPr>
        <p:spPr>
          <a:xfrm>
            <a:off x="2115921" y="354683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578CCC-02F4-DFAA-47BD-A4C4B3070507}"/>
              </a:ext>
            </a:extLst>
          </p:cNvPr>
          <p:cNvSpPr txBox="1"/>
          <p:nvPr/>
        </p:nvSpPr>
        <p:spPr>
          <a:xfrm>
            <a:off x="2115921" y="372545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29040E-1008-467D-E080-A4E1F6186027}"/>
              </a:ext>
            </a:extLst>
          </p:cNvPr>
          <p:cNvSpPr txBox="1"/>
          <p:nvPr/>
        </p:nvSpPr>
        <p:spPr>
          <a:xfrm>
            <a:off x="2115921" y="39010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B3B875-B63F-AA03-5B0E-182297AB2123}"/>
              </a:ext>
            </a:extLst>
          </p:cNvPr>
          <p:cNvSpPr txBox="1"/>
          <p:nvPr/>
        </p:nvSpPr>
        <p:spPr>
          <a:xfrm>
            <a:off x="2115921" y="40761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5417E9-A0C8-DD02-B90C-756FBFF0E866}"/>
              </a:ext>
            </a:extLst>
          </p:cNvPr>
          <p:cNvSpPr txBox="1"/>
          <p:nvPr/>
        </p:nvSpPr>
        <p:spPr>
          <a:xfrm>
            <a:off x="2115921" y="425484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56E8FE-54CC-1DCA-D419-C37C8111C9E1}"/>
              </a:ext>
            </a:extLst>
          </p:cNvPr>
          <p:cNvSpPr txBox="1"/>
          <p:nvPr/>
        </p:nvSpPr>
        <p:spPr>
          <a:xfrm>
            <a:off x="2115921" y="44307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014CFE-3A54-8AE0-4C9B-CE6D0A949907}"/>
              </a:ext>
            </a:extLst>
          </p:cNvPr>
          <p:cNvSpPr txBox="1"/>
          <p:nvPr/>
        </p:nvSpPr>
        <p:spPr>
          <a:xfrm>
            <a:off x="2115921" y="46011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A0B37B-DB42-60FF-3523-74963E31E784}"/>
              </a:ext>
            </a:extLst>
          </p:cNvPr>
          <p:cNvSpPr txBox="1"/>
          <p:nvPr/>
        </p:nvSpPr>
        <p:spPr>
          <a:xfrm>
            <a:off x="2115921" y="478216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BE4CC8-D92E-5F05-9183-C6A47E2F1824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5719A9CD-9C36-AEDB-A3D9-534F2AB9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9</a:t>
            </a:fld>
            <a:endParaRPr lang="en-US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D381E5D0-F193-4AA1-0D74-2F7CEFF2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76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ED95-F0EE-9A59-4EA2-8E90A54F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>
            <a:extLst>
              <a:ext uri="{FF2B5EF4-FFF2-40B4-BE49-F238E27FC236}">
                <a16:creationId xmlns:a16="http://schemas.microsoft.com/office/drawing/2014/main" id="{292D7FA8-B4B2-7008-028E-9957B6A73E0F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C4A063CD-0301-59DC-4A9E-B07FFA5FBAE6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910D5CD2-48BC-17EC-EFBE-E076BA8FF68C}"/>
              </a:ext>
            </a:extLst>
          </p:cNvPr>
          <p:cNvSpPr txBox="1"/>
          <p:nvPr/>
        </p:nvSpPr>
        <p:spPr>
          <a:xfrm>
            <a:off x="2313432" y="6446520"/>
            <a:ext cx="641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 	</a:t>
            </a:r>
            <a:r>
              <a:rPr lang="en-US" altLang="zh-CN" sz="1200" spc="-45" dirty="0">
                <a:solidFill>
                  <a:srgbClr val="868686"/>
                </a:solidFill>
                <a:latin typeface="Calibri"/>
                <a:ea typeface="Cambria"/>
              </a:rPr>
              <a:t>10</a:t>
            </a:r>
            <a:endParaRPr lang="en-US" altLang="zh-CN" sz="1200" dirty="0">
              <a:solidFill>
                <a:srgbClr val="16355C"/>
              </a:solidFill>
              <a:latin typeface="Cambria"/>
              <a:ea typeface="Cambria"/>
            </a:endParaRPr>
          </a:p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pic>
        <p:nvPicPr>
          <p:cNvPr id="6" name="Picture 128">
            <a:extLst>
              <a:ext uri="{FF2B5EF4-FFF2-40B4-BE49-F238E27FC236}">
                <a16:creationId xmlns:a16="http://schemas.microsoft.com/office/drawing/2014/main" id="{EF7DDAB2-7C00-A7D4-0CF8-4540A92A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897881"/>
            <a:ext cx="1013460" cy="960119"/>
          </a:xfrm>
          <a:prstGeom prst="rect">
            <a:avLst/>
          </a:prstGeom>
        </p:spPr>
      </p:pic>
      <p:sp>
        <p:nvSpPr>
          <p:cNvPr id="3" name="Freeform 137">
            <a:extLst>
              <a:ext uri="{FF2B5EF4-FFF2-40B4-BE49-F238E27FC236}">
                <a16:creationId xmlns:a16="http://schemas.microsoft.com/office/drawing/2014/main" id="{28436D2C-68D7-81B8-8124-79C179D41651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384D0-0CB8-6BDA-193A-4FBC2350CA3D}"/>
              </a:ext>
            </a:extLst>
          </p:cNvPr>
          <p:cNvSpPr txBox="1"/>
          <p:nvPr/>
        </p:nvSpPr>
        <p:spPr>
          <a:xfrm>
            <a:off x="723900" y="579566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mbria" panose="02040503050406030204" pitchFamily="18" charset="0"/>
              </a:rPr>
              <a:t>Of the 2,443 enrollees gained during these twelve months, over 90% of the growth can be attributed to these seven plans.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9639-98B6-0D09-012D-2C3ED26CC929}"/>
              </a:ext>
            </a:extLst>
          </p:cNvPr>
          <p:cNvSpPr txBox="1"/>
          <p:nvPr/>
        </p:nvSpPr>
        <p:spPr>
          <a:xfrm>
            <a:off x="371387" y="210234"/>
            <a:ext cx="855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Personal Care and Homemaker Services </a:t>
            </a:r>
            <a:r>
              <a:rPr lang="en-US" altLang="zh-CN" b="1" dirty="0">
                <a:solidFill>
                  <a:srgbClr val="000000"/>
                </a:solidFill>
                <a:latin typeface="Cambria"/>
                <a:ea typeface="Cambria"/>
              </a:rPr>
              <a:t>Population of Focus</a:t>
            </a:r>
            <a:endParaRPr lang="en-US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00DA832-DD6B-FE8F-2D98-6EECA5C3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6457"/>
            <a:ext cx="9144240" cy="3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B2C3-BB74-5E50-A670-76E6F5855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
            <a:extLst>
              <a:ext uri="{FF2B5EF4-FFF2-40B4-BE49-F238E27FC236}">
                <a16:creationId xmlns:a16="http://schemas.microsoft.com/office/drawing/2014/main" id="{B6F0F29B-28BB-6AD6-FEA7-34023C31D850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6FA1D8D9-67DE-B661-5F6E-7FE5312CC0DA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A6EC4FC1-AC53-FF66-5A70-D366BDCD856A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1">
            <a:extLst>
              <a:ext uri="{FF2B5EF4-FFF2-40B4-BE49-F238E27FC236}">
                <a16:creationId xmlns:a16="http://schemas.microsoft.com/office/drawing/2014/main" id="{222C2C3D-831D-73E8-7A2D-1470E412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28700" cy="960119"/>
          </a:xfrm>
          <a:prstGeom prst="rect">
            <a:avLst/>
          </a:prstGeom>
        </p:spPr>
      </p:pic>
      <p:sp>
        <p:nvSpPr>
          <p:cNvPr id="142" name="TextBox 142">
            <a:extLst>
              <a:ext uri="{FF2B5EF4-FFF2-40B4-BE49-F238E27FC236}">
                <a16:creationId xmlns:a16="http://schemas.microsoft.com/office/drawing/2014/main" id="{0FAEC171-ACF3-641D-77DD-73FFD957A2E9}"/>
              </a:ext>
            </a:extLst>
          </p:cNvPr>
          <p:cNvSpPr txBox="1"/>
          <p:nvPr/>
        </p:nvSpPr>
        <p:spPr>
          <a:xfrm>
            <a:off x="2295144" y="6429624"/>
            <a:ext cx="657508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0112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1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82E52-69B5-6CB6-D6B8-7A26D0D0344D}"/>
              </a:ext>
            </a:extLst>
          </p:cNvPr>
          <p:cNvSpPr txBox="1"/>
          <p:nvPr/>
        </p:nvSpPr>
        <p:spPr>
          <a:xfrm>
            <a:off x="703386" y="123576"/>
            <a:ext cx="8414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</a:rPr>
              <a:t>     	</a:t>
            </a:r>
            <a:r>
              <a:rPr lang="en-US" b="1" dirty="0">
                <a:latin typeface="Cambria" panose="02040503050406030204" pitchFamily="18" charset="0"/>
              </a:rPr>
              <a:t>		  </a:t>
            </a:r>
          </a:p>
          <a:p>
            <a:r>
              <a:rPr lang="en-US" b="1" dirty="0">
                <a:latin typeface="Cambria" panose="02040503050406030204" pitchFamily="18" charset="0"/>
              </a:rPr>
              <a:t>                                                        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2003E-9E2C-86B5-5050-136496847C37}"/>
              </a:ext>
            </a:extLst>
          </p:cNvPr>
          <p:cNvSpPr txBox="1"/>
          <p:nvPr/>
        </p:nvSpPr>
        <p:spPr>
          <a:xfrm>
            <a:off x="1738980" y="2720411"/>
            <a:ext cx="6494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Respite Services	</a:t>
            </a:r>
            <a:r>
              <a:rPr lang="en-US" sz="2800" b="1" dirty="0">
                <a:latin typeface="Cambria" panose="02040503050406030204" pitchFamily="18" charset="0"/>
              </a:rPr>
              <a:t>             		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                          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ED619-EF3F-6E18-EC7B-742843B1B535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0619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5966-D08D-673C-0849-EA1B71BD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2D0CC88-2BCD-433E-6889-805E9C3E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1464C853-16B2-7044-6098-456226220514}"/>
              </a:ext>
            </a:extLst>
          </p:cNvPr>
          <p:cNvSpPr txBox="1"/>
          <p:nvPr/>
        </p:nvSpPr>
        <p:spPr>
          <a:xfrm>
            <a:off x="2327655" y="6435656"/>
            <a:ext cx="65699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351C6-1A89-7961-C09A-034CB04DA0B2}"/>
              </a:ext>
            </a:extLst>
          </p:cNvPr>
          <p:cNvSpPr txBox="1"/>
          <p:nvPr/>
        </p:nvSpPr>
        <p:spPr>
          <a:xfrm>
            <a:off x="1336658" y="35013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204DA-8FCE-280D-8B13-6E9B1384653C}"/>
              </a:ext>
            </a:extLst>
          </p:cNvPr>
          <p:cNvSpPr txBox="1"/>
          <p:nvPr/>
        </p:nvSpPr>
        <p:spPr>
          <a:xfrm>
            <a:off x="1336658" y="36259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8448C-7F3D-BFD4-479F-248BD3C91C18}"/>
              </a:ext>
            </a:extLst>
          </p:cNvPr>
          <p:cNvSpPr txBox="1"/>
          <p:nvPr/>
        </p:nvSpPr>
        <p:spPr>
          <a:xfrm>
            <a:off x="1336658" y="375179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81387-0089-C554-5065-B95DBBB69FA4}"/>
              </a:ext>
            </a:extLst>
          </p:cNvPr>
          <p:cNvSpPr txBox="1"/>
          <p:nvPr/>
        </p:nvSpPr>
        <p:spPr>
          <a:xfrm>
            <a:off x="1336658" y="38776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22EE1-78DF-B213-DF81-EB8F0A8088C6}"/>
              </a:ext>
            </a:extLst>
          </p:cNvPr>
          <p:cNvSpPr txBox="1"/>
          <p:nvPr/>
        </p:nvSpPr>
        <p:spPr>
          <a:xfrm>
            <a:off x="1336658" y="40031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F4A76-9879-CA53-A506-90F1FB81FF29}"/>
              </a:ext>
            </a:extLst>
          </p:cNvPr>
          <p:cNvSpPr txBox="1"/>
          <p:nvPr/>
        </p:nvSpPr>
        <p:spPr>
          <a:xfrm>
            <a:off x="1336658" y="41249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179D1-55D0-C964-1383-2DFC2D224F30}"/>
              </a:ext>
            </a:extLst>
          </p:cNvPr>
          <p:cNvSpPr txBox="1"/>
          <p:nvPr/>
        </p:nvSpPr>
        <p:spPr>
          <a:xfrm>
            <a:off x="1336658" y="4257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B855A-EED1-0793-9EE7-F587BCBDB855}"/>
              </a:ext>
            </a:extLst>
          </p:cNvPr>
          <p:cNvSpPr txBox="1"/>
          <p:nvPr/>
        </p:nvSpPr>
        <p:spPr>
          <a:xfrm>
            <a:off x="1336658" y="437803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0FDF-23B9-4EB4-F4C2-89297BBADBF1}"/>
              </a:ext>
            </a:extLst>
          </p:cNvPr>
          <p:cNvSpPr txBox="1"/>
          <p:nvPr/>
        </p:nvSpPr>
        <p:spPr>
          <a:xfrm>
            <a:off x="1336658" y="44994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DE57F-44C5-5377-D68A-9B31CBE63FC2}"/>
              </a:ext>
            </a:extLst>
          </p:cNvPr>
          <p:cNvSpPr txBox="1"/>
          <p:nvPr/>
        </p:nvSpPr>
        <p:spPr>
          <a:xfrm>
            <a:off x="1336658" y="46257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7E69B-07FD-394B-45EC-FA96D4230F9C}"/>
              </a:ext>
            </a:extLst>
          </p:cNvPr>
          <p:cNvSpPr txBox="1"/>
          <p:nvPr/>
        </p:nvSpPr>
        <p:spPr>
          <a:xfrm>
            <a:off x="1336658" y="47583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C786F-D79F-99C6-7716-163C27AB8FA7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59404FD-C501-2851-7DBF-E19128F5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12</a:t>
            </a:fld>
            <a:endParaRPr lang="en-US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8C219DC4-9BEF-9B73-3C63-1DDAD1E1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4B07-0F18-5C1B-D362-2007005B8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441D78B-2381-2DC1-19BF-BD44D8EA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575213E5-C712-68B3-A65E-0A3BC6ACFC74}"/>
              </a:ext>
            </a:extLst>
          </p:cNvPr>
          <p:cNvSpPr txBox="1"/>
          <p:nvPr/>
        </p:nvSpPr>
        <p:spPr>
          <a:xfrm>
            <a:off x="2327654" y="6435656"/>
            <a:ext cx="657542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06F3-EEBF-BE58-B499-2F2BD8E9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13</a:t>
            </a:fld>
            <a:endParaRPr lang="en-US"/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59CC8A98-2991-B436-1767-94247169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04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1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77563-F742-1CEF-A4CE-5096AAF3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DC3E1FDF-D4D4-30CA-D247-7F845C84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071DB32E-4866-2A4A-A306-6C0142380B9F}"/>
              </a:ext>
            </a:extLst>
          </p:cNvPr>
          <p:cNvSpPr txBox="1"/>
          <p:nvPr/>
        </p:nvSpPr>
        <p:spPr>
          <a:xfrm>
            <a:off x="2327655" y="6435656"/>
            <a:ext cx="656447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E7A37-1F89-73CC-6DFA-B1CA0948EFB7}"/>
              </a:ext>
            </a:extLst>
          </p:cNvPr>
          <p:cNvSpPr txBox="1"/>
          <p:nvPr/>
        </p:nvSpPr>
        <p:spPr>
          <a:xfrm>
            <a:off x="2196850" y="27181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12A03-7845-E8F9-D1C6-DB350EDF9C92}"/>
              </a:ext>
            </a:extLst>
          </p:cNvPr>
          <p:cNvSpPr txBox="1"/>
          <p:nvPr/>
        </p:nvSpPr>
        <p:spPr>
          <a:xfrm>
            <a:off x="2196850" y="28908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41D6-B8B7-428A-58A8-0780D0E89A1C}"/>
              </a:ext>
            </a:extLst>
          </p:cNvPr>
          <p:cNvSpPr txBox="1"/>
          <p:nvPr/>
        </p:nvSpPr>
        <p:spPr>
          <a:xfrm>
            <a:off x="2196850" y="30614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949580-211A-6F94-A16A-2D2CA047910A}"/>
              </a:ext>
            </a:extLst>
          </p:cNvPr>
          <p:cNvSpPr txBox="1"/>
          <p:nvPr/>
        </p:nvSpPr>
        <p:spPr>
          <a:xfrm>
            <a:off x="2196850" y="32316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83BC9-A569-67D0-264E-0E58799BAF5E}"/>
              </a:ext>
            </a:extLst>
          </p:cNvPr>
          <p:cNvSpPr txBox="1"/>
          <p:nvPr/>
        </p:nvSpPr>
        <p:spPr>
          <a:xfrm>
            <a:off x="2196850" y="340574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3E25A-6118-5D3F-1ABE-683540FA1699}"/>
              </a:ext>
            </a:extLst>
          </p:cNvPr>
          <p:cNvSpPr txBox="1"/>
          <p:nvPr/>
        </p:nvSpPr>
        <p:spPr>
          <a:xfrm>
            <a:off x="2196850" y="35723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78DDDA-41FC-6760-8E08-45F033ABD3D0}"/>
              </a:ext>
            </a:extLst>
          </p:cNvPr>
          <p:cNvSpPr txBox="1"/>
          <p:nvPr/>
        </p:nvSpPr>
        <p:spPr>
          <a:xfrm>
            <a:off x="2196850" y="374742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60AE1A-9997-73E0-C1F3-5FA9A5CB69DF}"/>
              </a:ext>
            </a:extLst>
          </p:cNvPr>
          <p:cNvSpPr txBox="1"/>
          <p:nvPr/>
        </p:nvSpPr>
        <p:spPr>
          <a:xfrm>
            <a:off x="2196850" y="39105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0AC8B-C162-08C6-BEB1-E20BDA65D594}"/>
              </a:ext>
            </a:extLst>
          </p:cNvPr>
          <p:cNvSpPr txBox="1"/>
          <p:nvPr/>
        </p:nvSpPr>
        <p:spPr>
          <a:xfrm>
            <a:off x="2196850" y="407833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3FA0D-F5F4-4243-D73C-6B41BB6C3D76}"/>
              </a:ext>
            </a:extLst>
          </p:cNvPr>
          <p:cNvSpPr txBox="1"/>
          <p:nvPr/>
        </p:nvSpPr>
        <p:spPr>
          <a:xfrm>
            <a:off x="2196850" y="425159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5A6-5DEB-76D8-4BFC-A4A4AF8FC487}"/>
              </a:ext>
            </a:extLst>
          </p:cNvPr>
          <p:cNvSpPr txBox="1"/>
          <p:nvPr/>
        </p:nvSpPr>
        <p:spPr>
          <a:xfrm>
            <a:off x="2196850" y="442515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B9E0D1-7960-9C59-EC8E-5A3927AFDB6B}"/>
              </a:ext>
            </a:extLst>
          </p:cNvPr>
          <p:cNvSpPr txBox="1"/>
          <p:nvPr/>
        </p:nvSpPr>
        <p:spPr>
          <a:xfrm>
            <a:off x="2196850" y="45931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23633C-C101-2461-D427-AB117F3C8D9D}"/>
              </a:ext>
            </a:extLst>
          </p:cNvPr>
          <p:cNvSpPr txBox="1"/>
          <p:nvPr/>
        </p:nvSpPr>
        <p:spPr>
          <a:xfrm>
            <a:off x="2196850" y="47627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ADF643-75E7-DC6B-9C89-EE724395247A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515D0E6-1C0C-65A7-C036-D86EE11D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14</a:t>
            </a:fld>
            <a:endParaRPr lang="en-US"/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CFC40C76-70B4-3EF1-A082-449CD65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73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6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ED95-F0EE-9A59-4EA2-8E90A54F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>
            <a:extLst>
              <a:ext uri="{FF2B5EF4-FFF2-40B4-BE49-F238E27FC236}">
                <a16:creationId xmlns:a16="http://schemas.microsoft.com/office/drawing/2014/main" id="{292D7FA8-B4B2-7008-028E-9957B6A73E0F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C4A063CD-0301-59DC-4A9E-B07FFA5FBAE6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910D5CD2-48BC-17EC-EFBE-E076BA8FF68C}"/>
              </a:ext>
            </a:extLst>
          </p:cNvPr>
          <p:cNvSpPr txBox="1"/>
          <p:nvPr/>
        </p:nvSpPr>
        <p:spPr>
          <a:xfrm>
            <a:off x="2313432" y="6446520"/>
            <a:ext cx="641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 	</a:t>
            </a:r>
            <a:r>
              <a:rPr lang="en-US" altLang="zh-CN" sz="1200" spc="-45" dirty="0">
                <a:solidFill>
                  <a:srgbClr val="868686"/>
                </a:solidFill>
                <a:latin typeface="Calibri"/>
                <a:ea typeface="Cambria"/>
              </a:rPr>
              <a:t>24</a:t>
            </a:r>
            <a:endParaRPr lang="en-US" altLang="zh-CN" sz="1200" dirty="0">
              <a:solidFill>
                <a:srgbClr val="16355C"/>
              </a:solidFill>
              <a:latin typeface="Cambria"/>
              <a:ea typeface="Cambria"/>
            </a:endParaRPr>
          </a:p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pic>
        <p:nvPicPr>
          <p:cNvPr id="6" name="Picture 128">
            <a:extLst>
              <a:ext uri="{FF2B5EF4-FFF2-40B4-BE49-F238E27FC236}">
                <a16:creationId xmlns:a16="http://schemas.microsoft.com/office/drawing/2014/main" id="{EF7DDAB2-7C00-A7D4-0CF8-4540A92A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897881"/>
            <a:ext cx="1013460" cy="960119"/>
          </a:xfrm>
          <a:prstGeom prst="rect">
            <a:avLst/>
          </a:prstGeom>
        </p:spPr>
      </p:pic>
      <p:sp>
        <p:nvSpPr>
          <p:cNvPr id="3" name="Freeform 137">
            <a:extLst>
              <a:ext uri="{FF2B5EF4-FFF2-40B4-BE49-F238E27FC236}">
                <a16:creationId xmlns:a16="http://schemas.microsoft.com/office/drawing/2014/main" id="{28436D2C-68D7-81B8-8124-79C179D41651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384D0-0CB8-6BDA-193A-4FBC2350CA3D}"/>
              </a:ext>
            </a:extLst>
          </p:cNvPr>
          <p:cNvSpPr txBox="1"/>
          <p:nvPr/>
        </p:nvSpPr>
        <p:spPr>
          <a:xfrm>
            <a:off x="685800" y="768458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mbria" panose="02040503050406030204" pitchFamily="18" charset="0"/>
              </a:rPr>
              <a:t>Of the 2,434 enrollees gained during these twelve months, approximately 80% of the growth can be attributed to these six plans.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9639-98B6-0D09-012D-2C3ED26CC929}"/>
              </a:ext>
            </a:extLst>
          </p:cNvPr>
          <p:cNvSpPr txBox="1"/>
          <p:nvPr/>
        </p:nvSpPr>
        <p:spPr>
          <a:xfrm>
            <a:off x="371387" y="210234"/>
            <a:ext cx="855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Respite Services </a:t>
            </a:r>
            <a:r>
              <a:rPr lang="en-US" altLang="zh-CN" b="1" dirty="0">
                <a:solidFill>
                  <a:srgbClr val="000000"/>
                </a:solidFill>
                <a:latin typeface="Cambria"/>
                <a:ea typeface="Cambria"/>
              </a:rPr>
              <a:t>Population of Focus</a:t>
            </a:r>
            <a:endParaRPr lang="en-US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00D0A2E-B96D-21BC-AECA-75AF87637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347"/>
            <a:ext cx="9150189" cy="35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5F326-3948-2573-BDE2-3B71E084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07512-8672-B723-E82C-09D8C113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BBD06-B257-E379-DA1B-595BB6E0701F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61C2937-181D-F796-EFCF-662238C5CB08}"/>
              </a:ext>
            </a:extLst>
          </p:cNvPr>
          <p:cNvSpPr txBox="1"/>
          <p:nvPr/>
        </p:nvSpPr>
        <p:spPr>
          <a:xfrm>
            <a:off x="778192" y="728715"/>
            <a:ext cx="7781370" cy="6781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sz="4200" b="1" dirty="0">
                <a:solidFill>
                  <a:srgbClr val="1E477B"/>
                </a:solidFill>
                <a:latin typeface="Cambria"/>
                <a:ea typeface="Cambria"/>
              </a:rPr>
              <a:t>Sharing Perspectives</a:t>
            </a:r>
          </a:p>
          <a:p>
            <a:pPr marL="0" hangingPunct="0">
              <a:lnSpc>
                <a:spcPct val="100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December 10, 2025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70C3F30-9783-34F8-638A-A53E38154C8C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ge platform">
            <a:extLst>
              <a:ext uri="{FF2B5EF4-FFF2-40B4-BE49-F238E27FC236}">
                <a16:creationId xmlns:a16="http://schemas.microsoft.com/office/drawing/2014/main" id="{99FB32C1-4A01-356D-5ECC-A3CE02702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8" y="2379281"/>
            <a:ext cx="5486682" cy="33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961F-A08F-0297-1357-18841EFC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91EBFD-EC6B-4B90-67E6-1FE1BAFBF4BE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92E861-D485-BA68-EF17-B678C459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CAC92-D4E0-5A55-2631-FBFB77A53046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AC37F16-BEBB-51EE-5EB0-62E2F7B4BBFC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FD690CF-53E7-B295-FE09-81FF961A516B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97CAA9-B3AB-4726-8C09-8D7EE30A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02" y="1434228"/>
            <a:ext cx="3008313" cy="3671171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Stephanie Pierini,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Community Development Director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E389E68-2FA3-5141-573A-20F0286B0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Provider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24 Hour Home Care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229765-F3B2-133D-1D33-51130B16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782153" y="854080"/>
            <a:ext cx="3008313" cy="4691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0361423-26FB-435B-5B78-46F5FF19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E9349002-3021-4447-102A-9536473E5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" y="83624"/>
            <a:ext cx="1309672" cy="1309672"/>
          </a:xfrm>
          <a:prstGeom prst="rect">
            <a:avLst/>
          </a:prstGeom>
        </p:spPr>
      </p:pic>
      <p:pic>
        <p:nvPicPr>
          <p:cNvPr id="17" name="Picture 16" descr="A blue and orange text&#10;&#10;AI-generated content may be incorrect.">
            <a:extLst>
              <a:ext uri="{FF2B5EF4-FFF2-40B4-BE49-F238E27FC236}">
                <a16:creationId xmlns:a16="http://schemas.microsoft.com/office/drawing/2014/main" id="{CE002E7E-0818-0614-4794-1F7866721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34" y="2438400"/>
            <a:ext cx="4820766" cy="15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F7D70-7776-0125-2401-FB6E001C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1FB53BD-3E96-FDF9-A3A2-DE19BB9D465E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653A73-629B-3A60-C5D0-43354145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3F747-42F3-728A-31ED-0F6018A6B7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D24F01F-1FAB-76F9-A695-4CEFD9B78614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EC5AE5-4A0E-A426-38DB-53103C2D80B3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908E6-14FE-0B13-1668-385F7DA7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02" y="1434228"/>
            <a:ext cx="3008313" cy="3671171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Barbra McLendon, Associate Vice President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557CA0-EC52-E064-4EA5-5F942889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Advocate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Alzheimer’s Los Angeles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399690-83C8-0035-324B-7057C70C6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46959" y="1219563"/>
            <a:ext cx="3008313" cy="4691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8AC438-E88E-F546-8DBD-98AB8BE3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05403458-55B8-D001-79D9-3C6D56C5F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" y="83624"/>
            <a:ext cx="1309672" cy="1309672"/>
          </a:xfrm>
          <a:prstGeom prst="rect">
            <a:avLst/>
          </a:prstGeom>
        </p:spPr>
      </p:pic>
      <p:pic>
        <p:nvPicPr>
          <p:cNvPr id="15" name="Picture 14" descr="A white heart with a purple background&#10;&#10;AI-generated content may be incorrect.">
            <a:extLst>
              <a:ext uri="{FF2B5EF4-FFF2-40B4-BE49-F238E27FC236}">
                <a16:creationId xmlns:a16="http://schemas.microsoft.com/office/drawing/2014/main" id="{71C68836-F97F-48F5-92D5-3E92D5082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11" y="1609609"/>
            <a:ext cx="2851082" cy="28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A9D0-8A81-040B-95DD-2957D235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B928EAA-0BC6-2B37-7147-01A33E6C155B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A9FB4-4517-1D1E-3DF2-2CDB2441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F17F6-B7F4-BB38-484A-042E3BC1AF5A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E4228EE-77B6-F676-AC4F-67CAA2BBD8DF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3E9899B-BE60-933A-6862-111C4D3C6EE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ED755-D279-9EB2-3235-AF63D6305989}"/>
              </a:ext>
            </a:extLst>
          </p:cNvPr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7847E-C43F-C8A9-8951-BEF2DB4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73E29D-52B9-2824-7C4C-6ADA412A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333C1A-D540-B965-AB39-B12CBA2C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6190CCC-5651-37DD-3CE4-A4C183407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71359"/>
              </p:ext>
            </p:extLst>
          </p:nvPr>
        </p:nvGraphicFramePr>
        <p:xfrm>
          <a:off x="1607868" y="1042611"/>
          <a:ext cx="6965296" cy="496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266">
                  <a:extLst>
                    <a:ext uri="{9D8B030D-6E8A-4147-A177-3AD203B41FA5}">
                      <a16:colId xmlns:a16="http://schemas.microsoft.com/office/drawing/2014/main" val="3070349612"/>
                    </a:ext>
                  </a:extLst>
                </a:gridCol>
                <a:gridCol w="3341160">
                  <a:extLst>
                    <a:ext uri="{9D8B030D-6E8A-4147-A177-3AD203B41FA5}">
                      <a16:colId xmlns:a16="http://schemas.microsoft.com/office/drawing/2014/main" val="3906069836"/>
                    </a:ext>
                  </a:extLst>
                </a:gridCol>
                <a:gridCol w="1289870">
                  <a:extLst>
                    <a:ext uri="{9D8B030D-6E8A-4147-A177-3AD203B41FA5}">
                      <a16:colId xmlns:a16="http://schemas.microsoft.com/office/drawing/2014/main" val="2605087215"/>
                    </a:ext>
                  </a:extLst>
                </a:gridCol>
              </a:tblGrid>
              <a:tr h="3287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87801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Welcome and Introductions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David Panush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28413"/>
                  </a:ext>
                </a:extLst>
              </a:tr>
              <a:tr h="1037555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CalAIM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Community Supports: Q4 2024 – Q1 2025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David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Panush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29530"/>
                  </a:ext>
                </a:extLst>
              </a:tr>
              <a:tr h="156164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Sharing Perspectives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Barbra McLendon, Alzheimer’s Los Angeles;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Stephanie Pierini, 24-Hour Home Care;</a:t>
                      </a:r>
                    </a:p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Rebecca Sullivan, Local Health Plans of California;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56610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Announcements and Upcoming Meetings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Jasmine Lacsamana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2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1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8D35E-EF54-ACCC-9A98-F7B89E99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F814D40-6DDE-93EE-9E48-AD6E42640DCF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43BE5F-4FC4-95DB-C5E2-31DE0758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2DDBA-32D2-01BE-57C1-D28CA11ABB19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2AD67A20-1865-0D97-F3BE-774A6028493F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08B81E-EEEB-9A33-2BC7-52EFA769E71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0D4FF-418B-7DBD-F4E9-359579EC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02" y="1434228"/>
            <a:ext cx="3008313" cy="3671171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Rebecca Sullivan,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Director of Government Affairs, </a:t>
            </a:r>
            <a:r>
              <a:rPr lang="en-US" dirty="0" err="1">
                <a:latin typeface="Cambria" panose="02040503050406030204" pitchFamily="18" charset="0"/>
              </a:rPr>
              <a:t>CalAIM</a:t>
            </a:r>
            <a:r>
              <a:rPr lang="en-US" dirty="0">
                <a:latin typeface="Cambria" panose="02040503050406030204" pitchFamily="18" charset="0"/>
              </a:rPr>
              <a:t> &amp; MLTSS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7BEEC8-5E19-BC85-DBD7-C6A335BA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Plan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Local Health Plans of California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AE6EEE-77D5-7DC8-3106-A4ABC063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5907142" y="838661"/>
            <a:ext cx="3008313" cy="4691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D506EC-71EB-2181-DA0A-62F9455E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F04DCCD0-2E0B-17EF-77C1-824B135EE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" y="83624"/>
            <a:ext cx="1309672" cy="130967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55B290C-7644-D2D3-ECD2-BBF7BAF42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2" y="2393287"/>
            <a:ext cx="5111752" cy="15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87CD-FDE3-C0C2-34EE-3A53EBE9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7607F-EAE9-D62A-AC47-D9E2511F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C4983-BCAC-38F4-ADF2-7A5D0491FF02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A1B35EC-311D-B48D-84BB-48268F40F2D9}"/>
              </a:ext>
            </a:extLst>
          </p:cNvPr>
          <p:cNvSpPr txBox="1"/>
          <p:nvPr/>
        </p:nvSpPr>
        <p:spPr>
          <a:xfrm>
            <a:off x="778192" y="728715"/>
            <a:ext cx="7781370" cy="6632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Wrap-Up and Next Steps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December 10, 2025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85E8DD0A-0448-CD21-139E-9D076E0E456B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Vintage movie ending frame">
            <a:extLst>
              <a:ext uri="{FF2B5EF4-FFF2-40B4-BE49-F238E27FC236}">
                <a16:creationId xmlns:a16="http://schemas.microsoft.com/office/drawing/2014/main" id="{3B8C11FB-B589-8714-AF64-51F89CF2B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7"/>
            <a:ext cx="5334000" cy="3200393"/>
          </a:xfrm>
          <a:prstGeom prst="rect">
            <a:avLst/>
          </a:prstGeom>
        </p:spPr>
      </p:pic>
      <p:pic>
        <p:nvPicPr>
          <p:cNvPr id="9" name="Picture 8" descr="Black and white film board">
            <a:extLst>
              <a:ext uri="{FF2B5EF4-FFF2-40B4-BE49-F238E27FC236}">
                <a16:creationId xmlns:a16="http://schemas.microsoft.com/office/drawing/2014/main" id="{BF636F11-CE1E-B272-B73E-7728C9BFD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7" y="2463147"/>
            <a:ext cx="5311063" cy="31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20E9-D853-3BC7-E972-945916A9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63C0C02-B778-AF45-3879-4E49A7561183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66E5E-C4B1-FA57-92DC-4A1C1B8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57C93-0F3E-63D3-B13B-8219C47840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AC26832-8E88-21AE-6F3D-D11009773EE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54BB71-F159-0216-E671-6C945FA403C2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11858-0DF0-6A61-6559-06BAC455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Resource Highlight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395361-7CB0-E500-5F1C-0EC655C0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C86B3E-9B72-CDC1-E113-EC9FF79D5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B38B48A3-333A-D89B-ECA2-50A3C1B83E30}"/>
              </a:ext>
            </a:extLst>
          </p:cNvPr>
          <p:cNvSpPr txBox="1"/>
          <p:nvPr/>
        </p:nvSpPr>
        <p:spPr>
          <a:xfrm>
            <a:off x="3182204" y="4680362"/>
            <a:ext cx="3791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hlinkClick r:id="rId5"/>
              </a:rPr>
              <a:t>WEBINAR RECORDING</a:t>
            </a:r>
            <a:endParaRPr lang="en-US" sz="2200" dirty="0"/>
          </a:p>
          <a:p>
            <a:pPr lvl="0"/>
            <a:r>
              <a:rPr lang="en-US" sz="2200" dirty="0">
                <a:hlinkClick r:id="rId6"/>
              </a:rPr>
              <a:t>COMPLETE TOOLKIT</a:t>
            </a:r>
            <a:r>
              <a:rPr lang="en-US" sz="2200" dirty="0"/>
              <a:t>                </a:t>
            </a:r>
          </a:p>
          <a:p>
            <a:pPr lvl="0"/>
            <a:r>
              <a:rPr lang="en-US" sz="2200" dirty="0">
                <a:hlinkClick r:id="rId7"/>
              </a:rPr>
              <a:t>ADDITIONAL INFORMATION</a:t>
            </a:r>
            <a:endParaRPr lang="en-US" sz="2200" dirty="0"/>
          </a:p>
        </p:txBody>
      </p:sp>
      <p:pic>
        <p:nvPicPr>
          <p:cNvPr id="10" name="Picture 9" descr="A close-up of a person and person&#10;&#10;AI-generated content may be incorrect.">
            <a:extLst>
              <a:ext uri="{FF2B5EF4-FFF2-40B4-BE49-F238E27FC236}">
                <a16:creationId xmlns:a16="http://schemas.microsoft.com/office/drawing/2014/main" id="{0AE52E6A-9452-7E82-593D-CD83B7A50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748" y="1423852"/>
            <a:ext cx="6052286" cy="30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C3DF-A435-4E85-A34D-E825FBB3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F988310-B3C3-CD45-A294-F79E36FFB578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FDFC4-DE9F-4394-BA23-07EFB675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E4AB2-17F9-436C-E980-FC5ECD663AA1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61CC607-D904-5DA9-CE66-B6992A926C07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3C10A8-43F7-F93F-6DFC-03B63CD1FA97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F31FFC-6680-920E-C809-91386153C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Announcements and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Upcoming Meetings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0287B9-B84C-16A6-DE42-13BFEB94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91A3357D-59AA-E53E-9A8A-A92B21323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A9ED0-6315-EDEB-DF5D-95C146932372}"/>
              </a:ext>
            </a:extLst>
          </p:cNvPr>
          <p:cNvSpPr txBox="1"/>
          <p:nvPr/>
        </p:nvSpPr>
        <p:spPr>
          <a:xfrm>
            <a:off x="1436204" y="1666593"/>
            <a:ext cx="7086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Upcoming Meetings – Zoom registration link </a:t>
            </a:r>
            <a:r>
              <a:rPr lang="en-US" sz="19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here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February 11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12:00PM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April 15, 12:00PM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June 10, 12:00PM</a:t>
            </a:r>
          </a:p>
          <a:p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Ad-Hoc Meetings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ECM Managers/Directors Ad-Hoc Meeting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Bi-monthly on the second Wednesday of the month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Social Services Aging 101: Webinar Series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January and February 2026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Medi-Cal 101 Series (redux)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First quarter of 2026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98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66700" y="1981204"/>
            <a:ext cx="861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Older Adult Collaborative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dirty="0">
                <a:latin typeface="Cambria" pitchFamily="18" charset="0"/>
              </a:rPr>
              <a:t>December 10,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0C5B435-5808-7B1B-0999-B4B29832E547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DCE0-CAFC-A44D-D200-F6531DAB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952551B-1C26-8F30-665E-55A34DD33540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C15587-254F-581D-2E08-909A71E5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90673-E23D-26DB-E26D-036030539139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B1B02ED-4FA8-008B-2766-874B8662E59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E52AB05-7F91-06EE-3ED1-6675AC48EB25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F45E6B-7A8B-DFFF-A5BF-9DB85446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58D0E358-3E5C-ED53-BBDA-90F907148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01AD0-7DE6-E47B-1869-3BF96D243E93}"/>
              </a:ext>
            </a:extLst>
          </p:cNvPr>
          <p:cNvSpPr txBox="1"/>
          <p:nvPr/>
        </p:nvSpPr>
        <p:spPr>
          <a:xfrm>
            <a:off x="857250" y="2471297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Appendix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3489960"/>
            <a:ext cx="3954779" cy="336804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78192" y="728715"/>
            <a:ext cx="7781370" cy="4926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CalAIM Community Supports: Utilization by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County</a:t>
            </a:r>
            <a:r>
              <a:rPr lang="en-US" altLang="zh-CN" sz="4200" b="1" spc="-25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and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Managed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Care</a:t>
            </a:r>
            <a:r>
              <a:rPr lang="en-US" altLang="zh-CN" sz="4200" b="1" spc="34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Plan -</a:t>
            </a:r>
            <a:endParaRPr lang="en-US" sz="4400" dirty="0"/>
          </a:p>
          <a:p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2024 Q2-2025 Q1</a:t>
            </a:r>
            <a:endParaRPr lang="en-US" sz="4400" dirty="0"/>
          </a:p>
          <a:p>
            <a:pPr marL="0" hangingPunct="0">
              <a:lnSpc>
                <a:spcPct val="100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r>
              <a:rPr lang="en-US" sz="3500" dirty="0">
                <a:latin typeface="Cambria" panose="02040503050406030204" pitchFamily="18" charset="0"/>
              </a:rPr>
              <a:t>December 2025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Reese Murray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California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sz="2000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108"/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1403350" y="6596729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2" name="TextBox 113"/>
          <p:cNvSpPr txBox="1"/>
          <p:nvPr/>
        </p:nvSpPr>
        <p:spPr>
          <a:xfrm>
            <a:off x="-94768" y="84494"/>
            <a:ext cx="9333535" cy="6689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mbria"/>
                <a:ea typeface="Cambria"/>
              </a:rPr>
              <a:t>Individuals Receiving Community Supports 2024 Q2 – 2025 Q1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0" indent="1215389">
              <a:lnSpc>
                <a:spcPct val="100000"/>
              </a:lnSpc>
            </a:pPr>
            <a:endParaRPr lang="en-US" altLang="zh-CN" dirty="0"/>
          </a:p>
          <a:p>
            <a:pPr marL="0" indent="1215389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                          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4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29C77E-927B-5ABA-C522-2963F9221076}"/>
              </a:ext>
            </a:extLst>
          </p:cNvPr>
          <p:cNvGraphicFramePr>
            <a:graphicFrameLocks noGrp="1"/>
          </p:cNvGraphicFramePr>
          <p:nvPr/>
        </p:nvGraphicFramePr>
        <p:xfrm>
          <a:off x="410706" y="653636"/>
          <a:ext cx="8537812" cy="511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715">
                  <a:extLst>
                    <a:ext uri="{9D8B030D-6E8A-4147-A177-3AD203B41FA5}">
                      <a16:colId xmlns:a16="http://schemas.microsoft.com/office/drawing/2014/main" val="508556445"/>
                    </a:ext>
                  </a:extLst>
                </a:gridCol>
                <a:gridCol w="933504">
                  <a:extLst>
                    <a:ext uri="{9D8B030D-6E8A-4147-A177-3AD203B41FA5}">
                      <a16:colId xmlns:a16="http://schemas.microsoft.com/office/drawing/2014/main" val="309318094"/>
                    </a:ext>
                  </a:extLst>
                </a:gridCol>
                <a:gridCol w="999375">
                  <a:extLst>
                    <a:ext uri="{9D8B030D-6E8A-4147-A177-3AD203B41FA5}">
                      <a16:colId xmlns:a16="http://schemas.microsoft.com/office/drawing/2014/main" val="539131047"/>
                    </a:ext>
                  </a:extLst>
                </a:gridCol>
                <a:gridCol w="1014290">
                  <a:extLst>
                    <a:ext uri="{9D8B030D-6E8A-4147-A177-3AD203B41FA5}">
                      <a16:colId xmlns:a16="http://schemas.microsoft.com/office/drawing/2014/main" val="3123392375"/>
                    </a:ext>
                  </a:extLst>
                </a:gridCol>
                <a:gridCol w="850213">
                  <a:extLst>
                    <a:ext uri="{9D8B030D-6E8A-4147-A177-3AD203B41FA5}">
                      <a16:colId xmlns:a16="http://schemas.microsoft.com/office/drawing/2014/main" val="3258313156"/>
                    </a:ext>
                  </a:extLst>
                </a:gridCol>
                <a:gridCol w="1476687">
                  <a:extLst>
                    <a:ext uri="{9D8B030D-6E8A-4147-A177-3AD203B41FA5}">
                      <a16:colId xmlns:a16="http://schemas.microsoft.com/office/drawing/2014/main" val="2181544166"/>
                    </a:ext>
                  </a:extLst>
                </a:gridCol>
                <a:gridCol w="1405028">
                  <a:extLst>
                    <a:ext uri="{9D8B030D-6E8A-4147-A177-3AD203B41FA5}">
                      <a16:colId xmlns:a16="http://schemas.microsoft.com/office/drawing/2014/main" val="3953518649"/>
                    </a:ext>
                  </a:extLst>
                </a:gridCol>
              </a:tblGrid>
              <a:tr h="47481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Community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2025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Change (2024 Q4 – 2025 Q1)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Change (2024 Q2 – 2025 Q1)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335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Asthma Remediation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346784"/>
                  </a:ext>
                </a:extLst>
              </a:tr>
              <a:tr h="3527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Community Transition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399731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Day 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+ 873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7366589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Environmental Accessibility Adaptations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641539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2,860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+ 1,587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571127"/>
                  </a:ext>
                </a:extLst>
              </a:tr>
              <a:tr h="27703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Tenancy and Sustaining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9,930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9,001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20,026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21,150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+ 1,124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+ 11,220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5765626"/>
                  </a:ext>
                </a:extLst>
              </a:tr>
              <a:tr h="3527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Transition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30,534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37,061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45,745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52,442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+ 6,697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+ 21,908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761531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Medically Tailored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79,882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84,490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89,443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86,411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- 3,032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+ 6,529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39435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Nursing Facility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995688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Personal Care or Homemaker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2,505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3,775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4,315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4,948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+ 2,443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7295612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Recuperative Care (Medical Respite)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4,301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+1,907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25210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Respite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1,518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1,925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2,973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+ 1,048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+ 2,434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9262594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Short-Term Post-Hospitalization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2,394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+ 2,290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32469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Sobering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1,087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+ 390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3129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891F46-F808-6C6E-EF22-A4D87AD4E9B4}"/>
              </a:ext>
            </a:extLst>
          </p:cNvPr>
          <p:cNvSpPr txBox="1"/>
          <p:nvPr/>
        </p:nvSpPr>
        <p:spPr>
          <a:xfrm>
            <a:off x="8233086" y="64044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1D4A-3CD1-7D22-F695-A2859DE8A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
            <a:extLst>
              <a:ext uri="{FF2B5EF4-FFF2-40B4-BE49-F238E27FC236}">
                <a16:creationId xmlns:a16="http://schemas.microsoft.com/office/drawing/2014/main" id="{4EFFECBE-3F69-F5F8-8D79-B3347E00A0DB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180CA02B-3B62-911E-7A3E-5DD97E8E08AA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93D11935-CCBD-F8AC-9842-B37C0F146343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1">
            <a:extLst>
              <a:ext uri="{FF2B5EF4-FFF2-40B4-BE49-F238E27FC236}">
                <a16:creationId xmlns:a16="http://schemas.microsoft.com/office/drawing/2014/main" id="{C7ADB552-CC31-7886-A020-954AD4C0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28700" cy="960119"/>
          </a:xfrm>
          <a:prstGeom prst="rect">
            <a:avLst/>
          </a:prstGeom>
        </p:spPr>
      </p:pic>
      <p:sp>
        <p:nvSpPr>
          <p:cNvPr id="142" name="TextBox 142">
            <a:extLst>
              <a:ext uri="{FF2B5EF4-FFF2-40B4-BE49-F238E27FC236}">
                <a16:creationId xmlns:a16="http://schemas.microsoft.com/office/drawing/2014/main" id="{0BF9787A-568A-3D34-FC49-31F0C920CD33}"/>
              </a:ext>
            </a:extLst>
          </p:cNvPr>
          <p:cNvSpPr txBox="1"/>
          <p:nvPr/>
        </p:nvSpPr>
        <p:spPr>
          <a:xfrm>
            <a:off x="2295143" y="6429624"/>
            <a:ext cx="661888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0112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1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FCC7A-05DA-566B-0162-F5BE58117C30}"/>
              </a:ext>
            </a:extLst>
          </p:cNvPr>
          <p:cNvSpPr txBox="1"/>
          <p:nvPr/>
        </p:nvSpPr>
        <p:spPr>
          <a:xfrm>
            <a:off x="1324947" y="2382665"/>
            <a:ext cx="64941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Personal Care and Homemaker Services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             		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                          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B481F-6185-FF0F-0298-90F062F67EDA}"/>
              </a:ext>
            </a:extLst>
          </p:cNvPr>
          <p:cNvSpPr txBox="1"/>
          <p:nvPr/>
        </p:nvSpPr>
        <p:spPr>
          <a:xfrm>
            <a:off x="8233086" y="64044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6075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9B86-6D2F-604E-DFE4-A6456B68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AC278363-1085-ABD8-93BA-54470FFE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A7A1A1CA-E2C9-162F-7E09-9A8AA991AF37}"/>
              </a:ext>
            </a:extLst>
          </p:cNvPr>
          <p:cNvSpPr txBox="1"/>
          <p:nvPr/>
        </p:nvSpPr>
        <p:spPr>
          <a:xfrm>
            <a:off x="2327655" y="6435656"/>
            <a:ext cx="658637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E7DF-26FC-8485-5EC7-592A4D3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28</a:t>
            </a:fld>
            <a:endParaRPr lang="en-US"/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3BE21009-43B3-02D7-667D-8FE73767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45"/>
            <a:ext cx="9144000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6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3489960"/>
            <a:ext cx="3954779" cy="336804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78192" y="728715"/>
            <a:ext cx="7781370" cy="4926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en-US" altLang="zh-CN" sz="4200" b="1" dirty="0" err="1">
                <a:solidFill>
                  <a:srgbClr val="1E477B"/>
                </a:solidFill>
                <a:latin typeface="Cambria"/>
                <a:ea typeface="Cambria"/>
              </a:rPr>
              <a:t>CalAIM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 Community Supports: Utilization by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County</a:t>
            </a:r>
            <a:r>
              <a:rPr lang="en-US" altLang="zh-CN" sz="4200" b="1" spc="-25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and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Managed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Care</a:t>
            </a:r>
            <a:r>
              <a:rPr lang="en-US" altLang="zh-CN" sz="4200" b="1" spc="34" dirty="0">
                <a:solidFill>
                  <a:srgbClr val="1E477B"/>
                </a:solidFill>
                <a:latin typeface="Cambria"/>
                <a:ea typeface="宋体"/>
                <a:cs typeface="Cambria"/>
              </a:rPr>
              <a:t> </a:t>
            </a: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Plan -</a:t>
            </a:r>
            <a:endParaRPr lang="en-US" sz="4400" dirty="0"/>
          </a:p>
          <a:p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2024 Q2-2025 Q1</a:t>
            </a:r>
            <a:endParaRPr lang="en-US" sz="4400" dirty="0"/>
          </a:p>
          <a:p>
            <a:pPr marL="0" hangingPunct="0">
              <a:lnSpc>
                <a:spcPct val="100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r>
              <a:rPr lang="en-US" sz="3500" dirty="0">
                <a:latin typeface="Cambria" panose="02040503050406030204" pitchFamily="18" charset="0"/>
              </a:rPr>
              <a:t>December 2025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Reese Murray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California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sz="2000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AB44-5AE8-DC17-40D9-14EA8577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BB69206C-00D4-C1CE-C13B-735D8C4E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4C831427-7597-FBB4-C510-D95B832BF147}"/>
              </a:ext>
            </a:extLst>
          </p:cNvPr>
          <p:cNvSpPr txBox="1"/>
          <p:nvPr/>
        </p:nvSpPr>
        <p:spPr>
          <a:xfrm>
            <a:off x="2327654" y="6435656"/>
            <a:ext cx="67096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AC357-AE1D-E36B-8188-9DE1EFF12189}"/>
              </a:ext>
            </a:extLst>
          </p:cNvPr>
          <p:cNvSpPr txBox="1"/>
          <p:nvPr/>
        </p:nvSpPr>
        <p:spPr>
          <a:xfrm>
            <a:off x="1087654" y="15073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77ED14-5930-B767-66AE-0F4B2F74E73E}"/>
              </a:ext>
            </a:extLst>
          </p:cNvPr>
          <p:cNvSpPr txBox="1"/>
          <p:nvPr/>
        </p:nvSpPr>
        <p:spPr>
          <a:xfrm>
            <a:off x="1087654" y="16310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96B748-037E-8FE7-0EDB-02AE03B886C9}"/>
              </a:ext>
            </a:extLst>
          </p:cNvPr>
          <p:cNvSpPr txBox="1"/>
          <p:nvPr/>
        </p:nvSpPr>
        <p:spPr>
          <a:xfrm>
            <a:off x="1087654" y="17572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F5C034-DD7A-61D8-A10B-1764E53384E5}"/>
              </a:ext>
            </a:extLst>
          </p:cNvPr>
          <p:cNvSpPr txBox="1"/>
          <p:nvPr/>
        </p:nvSpPr>
        <p:spPr>
          <a:xfrm>
            <a:off x="1087654" y="18915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2487DC-98CC-7C1C-5562-B9EB80B8C572}"/>
              </a:ext>
            </a:extLst>
          </p:cNvPr>
          <p:cNvSpPr txBox="1"/>
          <p:nvPr/>
        </p:nvSpPr>
        <p:spPr>
          <a:xfrm>
            <a:off x="1087654" y="20194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6387B5-9C74-DA95-3A9E-322CB0057548}"/>
              </a:ext>
            </a:extLst>
          </p:cNvPr>
          <p:cNvSpPr txBox="1"/>
          <p:nvPr/>
        </p:nvSpPr>
        <p:spPr>
          <a:xfrm>
            <a:off x="1087654" y="21521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963489-6152-3FE8-5239-3016A19B4DD0}"/>
              </a:ext>
            </a:extLst>
          </p:cNvPr>
          <p:cNvSpPr txBox="1"/>
          <p:nvPr/>
        </p:nvSpPr>
        <p:spPr>
          <a:xfrm>
            <a:off x="1087654" y="227969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0" name="TextBox 66559">
            <a:extLst>
              <a:ext uri="{FF2B5EF4-FFF2-40B4-BE49-F238E27FC236}">
                <a16:creationId xmlns:a16="http://schemas.microsoft.com/office/drawing/2014/main" id="{D8A122FC-2FFE-969F-ADBE-38226CCA41E9}"/>
              </a:ext>
            </a:extLst>
          </p:cNvPr>
          <p:cNvSpPr txBox="1"/>
          <p:nvPr/>
        </p:nvSpPr>
        <p:spPr>
          <a:xfrm>
            <a:off x="1087654" y="24164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1" name="TextBox 66560">
            <a:extLst>
              <a:ext uri="{FF2B5EF4-FFF2-40B4-BE49-F238E27FC236}">
                <a16:creationId xmlns:a16="http://schemas.microsoft.com/office/drawing/2014/main" id="{2A260EEE-DDA8-3D5F-B53D-C3B853225FD0}"/>
              </a:ext>
            </a:extLst>
          </p:cNvPr>
          <p:cNvSpPr txBox="1"/>
          <p:nvPr/>
        </p:nvSpPr>
        <p:spPr>
          <a:xfrm>
            <a:off x="1087654" y="254494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3" name="TextBox 66562">
            <a:extLst>
              <a:ext uri="{FF2B5EF4-FFF2-40B4-BE49-F238E27FC236}">
                <a16:creationId xmlns:a16="http://schemas.microsoft.com/office/drawing/2014/main" id="{873F6044-78FA-2D25-921B-575628082AC0}"/>
              </a:ext>
            </a:extLst>
          </p:cNvPr>
          <p:cNvSpPr txBox="1"/>
          <p:nvPr/>
        </p:nvSpPr>
        <p:spPr>
          <a:xfrm>
            <a:off x="1087654" y="26717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5" name="TextBox 66564">
            <a:extLst>
              <a:ext uri="{FF2B5EF4-FFF2-40B4-BE49-F238E27FC236}">
                <a16:creationId xmlns:a16="http://schemas.microsoft.com/office/drawing/2014/main" id="{90C99756-8D29-0BFB-16F2-1DCF0EB7FFEF}"/>
              </a:ext>
            </a:extLst>
          </p:cNvPr>
          <p:cNvSpPr txBox="1"/>
          <p:nvPr/>
        </p:nvSpPr>
        <p:spPr>
          <a:xfrm>
            <a:off x="1087654" y="28077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6" name="TextBox 66565">
            <a:extLst>
              <a:ext uri="{FF2B5EF4-FFF2-40B4-BE49-F238E27FC236}">
                <a16:creationId xmlns:a16="http://schemas.microsoft.com/office/drawing/2014/main" id="{F82CD194-22AA-3DF7-D67A-ED1AFA84AACA}"/>
              </a:ext>
            </a:extLst>
          </p:cNvPr>
          <p:cNvSpPr txBox="1"/>
          <p:nvPr/>
        </p:nvSpPr>
        <p:spPr>
          <a:xfrm>
            <a:off x="1087654" y="29384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7" name="TextBox 66566">
            <a:extLst>
              <a:ext uri="{FF2B5EF4-FFF2-40B4-BE49-F238E27FC236}">
                <a16:creationId xmlns:a16="http://schemas.microsoft.com/office/drawing/2014/main" id="{889CEE0B-001B-E8D7-7E9D-A5FBB4A1624E}"/>
              </a:ext>
            </a:extLst>
          </p:cNvPr>
          <p:cNvSpPr txBox="1"/>
          <p:nvPr/>
        </p:nvSpPr>
        <p:spPr>
          <a:xfrm>
            <a:off x="1087654" y="306305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8" name="TextBox 66567">
            <a:extLst>
              <a:ext uri="{FF2B5EF4-FFF2-40B4-BE49-F238E27FC236}">
                <a16:creationId xmlns:a16="http://schemas.microsoft.com/office/drawing/2014/main" id="{26E70516-E77D-A788-F739-AB835D67A384}"/>
              </a:ext>
            </a:extLst>
          </p:cNvPr>
          <p:cNvSpPr txBox="1"/>
          <p:nvPr/>
        </p:nvSpPr>
        <p:spPr>
          <a:xfrm>
            <a:off x="1087654" y="31989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9" name="TextBox 66568">
            <a:extLst>
              <a:ext uri="{FF2B5EF4-FFF2-40B4-BE49-F238E27FC236}">
                <a16:creationId xmlns:a16="http://schemas.microsoft.com/office/drawing/2014/main" id="{A2CFCEC6-6BBC-3847-7A18-378A1020FA89}"/>
              </a:ext>
            </a:extLst>
          </p:cNvPr>
          <p:cNvSpPr txBox="1"/>
          <p:nvPr/>
        </p:nvSpPr>
        <p:spPr>
          <a:xfrm>
            <a:off x="1087654" y="33271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0" name="TextBox 66569">
            <a:extLst>
              <a:ext uri="{FF2B5EF4-FFF2-40B4-BE49-F238E27FC236}">
                <a16:creationId xmlns:a16="http://schemas.microsoft.com/office/drawing/2014/main" id="{5FAAC8A1-5801-2370-BD0C-C0CD6CBA310B}"/>
              </a:ext>
            </a:extLst>
          </p:cNvPr>
          <p:cNvSpPr txBox="1"/>
          <p:nvPr/>
        </p:nvSpPr>
        <p:spPr>
          <a:xfrm>
            <a:off x="1087654" y="37232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1" name="TextBox 66570">
            <a:extLst>
              <a:ext uri="{FF2B5EF4-FFF2-40B4-BE49-F238E27FC236}">
                <a16:creationId xmlns:a16="http://schemas.microsoft.com/office/drawing/2014/main" id="{60788C6B-95E5-CD89-23B3-9029108ED4BD}"/>
              </a:ext>
            </a:extLst>
          </p:cNvPr>
          <p:cNvSpPr txBox="1"/>
          <p:nvPr/>
        </p:nvSpPr>
        <p:spPr>
          <a:xfrm>
            <a:off x="1087654" y="345686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2" name="TextBox 66571">
            <a:extLst>
              <a:ext uri="{FF2B5EF4-FFF2-40B4-BE49-F238E27FC236}">
                <a16:creationId xmlns:a16="http://schemas.microsoft.com/office/drawing/2014/main" id="{6BC150EE-B128-99F5-B442-F64CEA659691}"/>
              </a:ext>
            </a:extLst>
          </p:cNvPr>
          <p:cNvSpPr txBox="1"/>
          <p:nvPr/>
        </p:nvSpPr>
        <p:spPr>
          <a:xfrm>
            <a:off x="1087654" y="359012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3" name="TextBox 66572">
            <a:extLst>
              <a:ext uri="{FF2B5EF4-FFF2-40B4-BE49-F238E27FC236}">
                <a16:creationId xmlns:a16="http://schemas.microsoft.com/office/drawing/2014/main" id="{4CC45801-31C8-2536-058E-EEF2FE3F222A}"/>
              </a:ext>
            </a:extLst>
          </p:cNvPr>
          <p:cNvSpPr txBox="1"/>
          <p:nvPr/>
        </p:nvSpPr>
        <p:spPr>
          <a:xfrm>
            <a:off x="1087654" y="398074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4" name="TextBox 66573">
            <a:extLst>
              <a:ext uri="{FF2B5EF4-FFF2-40B4-BE49-F238E27FC236}">
                <a16:creationId xmlns:a16="http://schemas.microsoft.com/office/drawing/2014/main" id="{02227F9E-291F-7791-74CC-921D9281366F}"/>
              </a:ext>
            </a:extLst>
          </p:cNvPr>
          <p:cNvSpPr txBox="1"/>
          <p:nvPr/>
        </p:nvSpPr>
        <p:spPr>
          <a:xfrm>
            <a:off x="1087654" y="38477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5" name="TextBox 66574">
            <a:extLst>
              <a:ext uri="{FF2B5EF4-FFF2-40B4-BE49-F238E27FC236}">
                <a16:creationId xmlns:a16="http://schemas.microsoft.com/office/drawing/2014/main" id="{DC07445C-B815-DC64-0CB0-AB9AD89B909F}"/>
              </a:ext>
            </a:extLst>
          </p:cNvPr>
          <p:cNvSpPr txBox="1"/>
          <p:nvPr/>
        </p:nvSpPr>
        <p:spPr>
          <a:xfrm>
            <a:off x="1087654" y="424606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6" name="TextBox 66575">
            <a:extLst>
              <a:ext uri="{FF2B5EF4-FFF2-40B4-BE49-F238E27FC236}">
                <a16:creationId xmlns:a16="http://schemas.microsoft.com/office/drawing/2014/main" id="{DBCE5377-FD56-EC28-1ECC-136A7B73857A}"/>
              </a:ext>
            </a:extLst>
          </p:cNvPr>
          <p:cNvSpPr txBox="1"/>
          <p:nvPr/>
        </p:nvSpPr>
        <p:spPr>
          <a:xfrm>
            <a:off x="1087654" y="41133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7" name="TextBox 66576">
            <a:extLst>
              <a:ext uri="{FF2B5EF4-FFF2-40B4-BE49-F238E27FC236}">
                <a16:creationId xmlns:a16="http://schemas.microsoft.com/office/drawing/2014/main" id="{AAEFD4C5-4436-1B04-7994-D32BF8D8D413}"/>
              </a:ext>
            </a:extLst>
          </p:cNvPr>
          <p:cNvSpPr txBox="1"/>
          <p:nvPr/>
        </p:nvSpPr>
        <p:spPr>
          <a:xfrm>
            <a:off x="1087654" y="43790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8" name="TextBox 66577">
            <a:extLst>
              <a:ext uri="{FF2B5EF4-FFF2-40B4-BE49-F238E27FC236}">
                <a16:creationId xmlns:a16="http://schemas.microsoft.com/office/drawing/2014/main" id="{45B92D28-365C-A2D6-C80D-BC8D27A0B766}"/>
              </a:ext>
            </a:extLst>
          </p:cNvPr>
          <p:cNvSpPr txBox="1"/>
          <p:nvPr/>
        </p:nvSpPr>
        <p:spPr>
          <a:xfrm>
            <a:off x="1087654" y="46328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9" name="TextBox 66578">
            <a:extLst>
              <a:ext uri="{FF2B5EF4-FFF2-40B4-BE49-F238E27FC236}">
                <a16:creationId xmlns:a16="http://schemas.microsoft.com/office/drawing/2014/main" id="{FB29579D-133E-2CA6-A0A8-8EA83E2E3B91}"/>
              </a:ext>
            </a:extLst>
          </p:cNvPr>
          <p:cNvSpPr txBox="1"/>
          <p:nvPr/>
        </p:nvSpPr>
        <p:spPr>
          <a:xfrm>
            <a:off x="1087654" y="451158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80" name="TextBox 66579">
            <a:extLst>
              <a:ext uri="{FF2B5EF4-FFF2-40B4-BE49-F238E27FC236}">
                <a16:creationId xmlns:a16="http://schemas.microsoft.com/office/drawing/2014/main" id="{ED556C71-C3EC-A7F0-1D4C-49F2BEB969E8}"/>
              </a:ext>
            </a:extLst>
          </p:cNvPr>
          <p:cNvSpPr txBox="1"/>
          <p:nvPr/>
        </p:nvSpPr>
        <p:spPr>
          <a:xfrm>
            <a:off x="1087654" y="47713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81" name="TextBox 66580">
            <a:extLst>
              <a:ext uri="{FF2B5EF4-FFF2-40B4-BE49-F238E27FC236}">
                <a16:creationId xmlns:a16="http://schemas.microsoft.com/office/drawing/2014/main" id="{482B5938-1E5E-6979-431A-DEC6B146680F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66584" name="Slide Number Placeholder 66583">
            <a:extLst>
              <a:ext uri="{FF2B5EF4-FFF2-40B4-BE49-F238E27FC236}">
                <a16:creationId xmlns:a16="http://schemas.microsoft.com/office/drawing/2014/main" id="{93F12824-395E-140A-5003-69B493C5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29</a:t>
            </a:fld>
            <a:endParaRPr lang="en-US"/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0839A71F-5DBA-1BFA-8FDD-40A164D7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16"/>
            <a:ext cx="9144000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6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C034-4368-A49D-43BB-23D9BBC4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5DBBBCD5-BCAC-B4CA-578F-8E3540F3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4EDAB351-033E-CDC8-4B03-9D9D6B111310}"/>
              </a:ext>
            </a:extLst>
          </p:cNvPr>
          <p:cNvSpPr txBox="1"/>
          <p:nvPr/>
        </p:nvSpPr>
        <p:spPr>
          <a:xfrm>
            <a:off x="2327655" y="6435656"/>
            <a:ext cx="656447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91EC-17D9-8B3F-EAA8-D9EC460B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30</a:t>
            </a:fld>
            <a:endParaRPr lang="en-US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DAADA9FD-E8E9-C10A-793E-F6D940BC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90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87FF-D7AC-6539-BA25-8F6C85E8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B4062BAB-734A-77F6-8AE0-22CAF9AE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B0FDEA7D-59F9-3C97-30BF-1A85D597ACAA}"/>
              </a:ext>
            </a:extLst>
          </p:cNvPr>
          <p:cNvSpPr txBox="1"/>
          <p:nvPr/>
        </p:nvSpPr>
        <p:spPr>
          <a:xfrm>
            <a:off x="2327654" y="6435656"/>
            <a:ext cx="661922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0386-2D45-6BE5-A113-C42FF72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31</a:t>
            </a:fld>
            <a:endParaRPr lang="en-US"/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0574C5AD-D803-D183-5E51-769CF68F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44"/>
            <a:ext cx="9144000" cy="56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2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327-F98D-E5AB-BD90-1C1F632E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04DE51D8-10AD-7046-9CF1-8C6F27DB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A50B92E9-0DC5-4C6E-D898-89D9B64F9AB8}"/>
              </a:ext>
            </a:extLst>
          </p:cNvPr>
          <p:cNvSpPr txBox="1"/>
          <p:nvPr/>
        </p:nvSpPr>
        <p:spPr>
          <a:xfrm>
            <a:off x="2327655" y="6435656"/>
            <a:ext cx="652614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7A97A-95FB-FBB1-3CCA-29CB62AC0158}"/>
              </a:ext>
            </a:extLst>
          </p:cNvPr>
          <p:cNvSpPr txBox="1"/>
          <p:nvPr/>
        </p:nvSpPr>
        <p:spPr>
          <a:xfrm>
            <a:off x="2115921" y="14287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FF8D8-E58C-6D8B-A73C-A0D14787E461}"/>
              </a:ext>
            </a:extLst>
          </p:cNvPr>
          <p:cNvSpPr txBox="1"/>
          <p:nvPr/>
        </p:nvSpPr>
        <p:spPr>
          <a:xfrm>
            <a:off x="2115921" y="160133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CA7A1-61D3-93B5-64B3-7CA161784B1B}"/>
              </a:ext>
            </a:extLst>
          </p:cNvPr>
          <p:cNvSpPr txBox="1"/>
          <p:nvPr/>
        </p:nvSpPr>
        <p:spPr>
          <a:xfrm>
            <a:off x="2115921" y="17781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AFF15-7F4B-1009-A2D4-159AE08E941C}"/>
              </a:ext>
            </a:extLst>
          </p:cNvPr>
          <p:cNvSpPr txBox="1"/>
          <p:nvPr/>
        </p:nvSpPr>
        <p:spPr>
          <a:xfrm>
            <a:off x="2115921" y="19580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9216A-162D-6CC0-43D1-83FC5341C653}"/>
              </a:ext>
            </a:extLst>
          </p:cNvPr>
          <p:cNvSpPr txBox="1"/>
          <p:nvPr/>
        </p:nvSpPr>
        <p:spPr>
          <a:xfrm>
            <a:off x="2115921" y="21317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FBB4EC-7D2F-8FFB-160C-8558FBEEEDF3}"/>
              </a:ext>
            </a:extLst>
          </p:cNvPr>
          <p:cNvSpPr txBox="1"/>
          <p:nvPr/>
        </p:nvSpPr>
        <p:spPr>
          <a:xfrm>
            <a:off x="2115921" y="23136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8CE7C-632A-81DE-79D6-1FB69B5DD027}"/>
              </a:ext>
            </a:extLst>
          </p:cNvPr>
          <p:cNvSpPr txBox="1"/>
          <p:nvPr/>
        </p:nvSpPr>
        <p:spPr>
          <a:xfrm>
            <a:off x="2115921" y="24854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D0025-5DFA-10B1-64EC-89E249BC06B7}"/>
              </a:ext>
            </a:extLst>
          </p:cNvPr>
          <p:cNvSpPr txBox="1"/>
          <p:nvPr/>
        </p:nvSpPr>
        <p:spPr>
          <a:xfrm>
            <a:off x="2115921" y="266048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F380F3-D1B3-FDDC-47BD-2DC2C4F8917C}"/>
              </a:ext>
            </a:extLst>
          </p:cNvPr>
          <p:cNvSpPr txBox="1"/>
          <p:nvPr/>
        </p:nvSpPr>
        <p:spPr>
          <a:xfrm>
            <a:off x="2115921" y="28404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E5CFB-EA24-FD00-B9C5-136A92DB811B}"/>
              </a:ext>
            </a:extLst>
          </p:cNvPr>
          <p:cNvSpPr txBox="1"/>
          <p:nvPr/>
        </p:nvSpPr>
        <p:spPr>
          <a:xfrm>
            <a:off x="2115921" y="30185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09AC05-08B1-E612-B33F-4D5C551E77B9}"/>
              </a:ext>
            </a:extLst>
          </p:cNvPr>
          <p:cNvSpPr txBox="1"/>
          <p:nvPr/>
        </p:nvSpPr>
        <p:spPr>
          <a:xfrm>
            <a:off x="2115921" y="31911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2F4DB-8138-EA9A-F540-DFC2CFE5B73A}"/>
              </a:ext>
            </a:extLst>
          </p:cNvPr>
          <p:cNvSpPr txBox="1"/>
          <p:nvPr/>
        </p:nvSpPr>
        <p:spPr>
          <a:xfrm>
            <a:off x="2115921" y="33690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42A3C2-5ECE-69A6-52A0-2761AC7F3F12}"/>
              </a:ext>
            </a:extLst>
          </p:cNvPr>
          <p:cNvSpPr txBox="1"/>
          <p:nvPr/>
        </p:nvSpPr>
        <p:spPr>
          <a:xfrm>
            <a:off x="2115921" y="354683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578CCC-02F4-DFAA-47BD-A4C4B3070507}"/>
              </a:ext>
            </a:extLst>
          </p:cNvPr>
          <p:cNvSpPr txBox="1"/>
          <p:nvPr/>
        </p:nvSpPr>
        <p:spPr>
          <a:xfrm>
            <a:off x="2115921" y="372545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29040E-1008-467D-E080-A4E1F6186027}"/>
              </a:ext>
            </a:extLst>
          </p:cNvPr>
          <p:cNvSpPr txBox="1"/>
          <p:nvPr/>
        </p:nvSpPr>
        <p:spPr>
          <a:xfrm>
            <a:off x="2115921" y="39010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B3B875-B63F-AA03-5B0E-182297AB2123}"/>
              </a:ext>
            </a:extLst>
          </p:cNvPr>
          <p:cNvSpPr txBox="1"/>
          <p:nvPr/>
        </p:nvSpPr>
        <p:spPr>
          <a:xfrm>
            <a:off x="2115921" y="40761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5417E9-A0C8-DD02-B90C-756FBFF0E866}"/>
              </a:ext>
            </a:extLst>
          </p:cNvPr>
          <p:cNvSpPr txBox="1"/>
          <p:nvPr/>
        </p:nvSpPr>
        <p:spPr>
          <a:xfrm>
            <a:off x="2115921" y="425484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56E8FE-54CC-1DCA-D419-C37C8111C9E1}"/>
              </a:ext>
            </a:extLst>
          </p:cNvPr>
          <p:cNvSpPr txBox="1"/>
          <p:nvPr/>
        </p:nvSpPr>
        <p:spPr>
          <a:xfrm>
            <a:off x="2115921" y="44307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014CFE-3A54-8AE0-4C9B-CE6D0A949907}"/>
              </a:ext>
            </a:extLst>
          </p:cNvPr>
          <p:cNvSpPr txBox="1"/>
          <p:nvPr/>
        </p:nvSpPr>
        <p:spPr>
          <a:xfrm>
            <a:off x="2115921" y="46011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A0B37B-DB42-60FF-3523-74963E31E784}"/>
              </a:ext>
            </a:extLst>
          </p:cNvPr>
          <p:cNvSpPr txBox="1"/>
          <p:nvPr/>
        </p:nvSpPr>
        <p:spPr>
          <a:xfrm>
            <a:off x="2115921" y="478216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BE4CC8-D92E-5F05-9183-C6A47E2F1824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5719A9CD-9C36-AEDB-A3D9-534F2AB9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32</a:t>
            </a:fld>
            <a:endParaRPr lang="en-US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D381E5D0-F193-4AA1-0D74-2F7CEFF2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76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52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0C8AA-31FB-9442-2D3A-6B788243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9112148-13FE-8A9C-7053-B30DE096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62ED33D7-0C63-4E53-35FA-826E91EC995E}"/>
              </a:ext>
            </a:extLst>
          </p:cNvPr>
          <p:cNvSpPr txBox="1"/>
          <p:nvPr/>
        </p:nvSpPr>
        <p:spPr>
          <a:xfrm>
            <a:off x="2327654" y="6435656"/>
            <a:ext cx="661922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7C5510-B787-5AD6-3346-1D77121C8ED7}"/>
              </a:ext>
            </a:extLst>
          </p:cNvPr>
          <p:cNvSpPr txBox="1"/>
          <p:nvPr/>
        </p:nvSpPr>
        <p:spPr>
          <a:xfrm>
            <a:off x="2122385" y="498578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59C34E-92A0-011A-D810-A1AE62024543}"/>
              </a:ext>
            </a:extLst>
          </p:cNvPr>
          <p:cNvSpPr txBox="1"/>
          <p:nvPr/>
        </p:nvSpPr>
        <p:spPr>
          <a:xfrm>
            <a:off x="2122385" y="1194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875C94-D405-0696-6CC9-0608137B0591}"/>
              </a:ext>
            </a:extLst>
          </p:cNvPr>
          <p:cNvSpPr txBox="1"/>
          <p:nvPr/>
        </p:nvSpPr>
        <p:spPr>
          <a:xfrm>
            <a:off x="2122385" y="13637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9D9603-4C10-0346-B7CB-65142179A308}"/>
              </a:ext>
            </a:extLst>
          </p:cNvPr>
          <p:cNvSpPr txBox="1"/>
          <p:nvPr/>
        </p:nvSpPr>
        <p:spPr>
          <a:xfrm>
            <a:off x="2122385" y="153776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E4755B-F80B-1C09-D428-DC8D0167E38B}"/>
              </a:ext>
            </a:extLst>
          </p:cNvPr>
          <p:cNvSpPr txBox="1"/>
          <p:nvPr/>
        </p:nvSpPr>
        <p:spPr>
          <a:xfrm>
            <a:off x="2122385" y="17044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3808A-E5CA-2B19-94F3-5A677A1F16DE}"/>
              </a:ext>
            </a:extLst>
          </p:cNvPr>
          <p:cNvSpPr txBox="1"/>
          <p:nvPr/>
        </p:nvSpPr>
        <p:spPr>
          <a:xfrm>
            <a:off x="2122385" y="18783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3575A-3464-DF65-E8CB-E74F84DBD0AE}"/>
              </a:ext>
            </a:extLst>
          </p:cNvPr>
          <p:cNvSpPr txBox="1"/>
          <p:nvPr/>
        </p:nvSpPr>
        <p:spPr>
          <a:xfrm>
            <a:off x="2122385" y="20552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4D7C83-2A08-FDBA-8D9B-A61463383BC0}"/>
              </a:ext>
            </a:extLst>
          </p:cNvPr>
          <p:cNvSpPr txBox="1"/>
          <p:nvPr/>
        </p:nvSpPr>
        <p:spPr>
          <a:xfrm>
            <a:off x="2122385" y="22199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A278D9-9E62-42BB-50AF-2AD9953140C6}"/>
              </a:ext>
            </a:extLst>
          </p:cNvPr>
          <p:cNvSpPr txBox="1"/>
          <p:nvPr/>
        </p:nvSpPr>
        <p:spPr>
          <a:xfrm>
            <a:off x="2122385" y="23939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7D0A18-8BED-67E4-CEF8-F690CBF79AC6}"/>
              </a:ext>
            </a:extLst>
          </p:cNvPr>
          <p:cNvSpPr txBox="1"/>
          <p:nvPr/>
        </p:nvSpPr>
        <p:spPr>
          <a:xfrm>
            <a:off x="2122385" y="256645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FBF60B-ABC3-DF36-89E4-BC75ACDA6E8E}"/>
              </a:ext>
            </a:extLst>
          </p:cNvPr>
          <p:cNvSpPr txBox="1"/>
          <p:nvPr/>
        </p:nvSpPr>
        <p:spPr>
          <a:xfrm>
            <a:off x="2122385" y="273477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AD59BD-0472-9F60-6C2A-14EBE463C7E2}"/>
              </a:ext>
            </a:extLst>
          </p:cNvPr>
          <p:cNvSpPr txBox="1"/>
          <p:nvPr/>
        </p:nvSpPr>
        <p:spPr>
          <a:xfrm>
            <a:off x="2123699" y="291208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E522CE-B01A-77F0-CDE5-BF043DF15D8A}"/>
              </a:ext>
            </a:extLst>
          </p:cNvPr>
          <p:cNvSpPr txBox="1"/>
          <p:nvPr/>
        </p:nvSpPr>
        <p:spPr>
          <a:xfrm>
            <a:off x="2122385" y="307262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20BE66-A957-1BEB-FA71-D8FD73E0A10F}"/>
              </a:ext>
            </a:extLst>
          </p:cNvPr>
          <p:cNvSpPr txBox="1"/>
          <p:nvPr/>
        </p:nvSpPr>
        <p:spPr>
          <a:xfrm>
            <a:off x="2125747" y="32427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CC5D58-AA9C-9759-2AAA-93A41E50FC54}"/>
              </a:ext>
            </a:extLst>
          </p:cNvPr>
          <p:cNvSpPr txBox="1"/>
          <p:nvPr/>
        </p:nvSpPr>
        <p:spPr>
          <a:xfrm>
            <a:off x="2122385" y="34169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4070D1-46C2-025B-2E05-696D073B0967}"/>
              </a:ext>
            </a:extLst>
          </p:cNvPr>
          <p:cNvSpPr txBox="1"/>
          <p:nvPr/>
        </p:nvSpPr>
        <p:spPr>
          <a:xfrm>
            <a:off x="2122385" y="35834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BB3220-29DD-8BB6-FF67-554CA1FD5EAB}"/>
              </a:ext>
            </a:extLst>
          </p:cNvPr>
          <p:cNvSpPr txBox="1"/>
          <p:nvPr/>
        </p:nvSpPr>
        <p:spPr>
          <a:xfrm>
            <a:off x="2122385" y="375607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4CD9FD-068D-FD6B-BF57-34BB3C239889}"/>
              </a:ext>
            </a:extLst>
          </p:cNvPr>
          <p:cNvSpPr txBox="1"/>
          <p:nvPr/>
        </p:nvSpPr>
        <p:spPr>
          <a:xfrm>
            <a:off x="2122385" y="409521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899BAF-F61F-371C-D434-55F617094C93}"/>
              </a:ext>
            </a:extLst>
          </p:cNvPr>
          <p:cNvSpPr txBox="1"/>
          <p:nvPr/>
        </p:nvSpPr>
        <p:spPr>
          <a:xfrm>
            <a:off x="2122385" y="426632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325A45-F333-303E-0974-BE034DCF1B4E}"/>
              </a:ext>
            </a:extLst>
          </p:cNvPr>
          <p:cNvSpPr txBox="1"/>
          <p:nvPr/>
        </p:nvSpPr>
        <p:spPr>
          <a:xfrm>
            <a:off x="2122385" y="443704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0DD72D-DFDE-D422-A986-AE0A66BCE495}"/>
              </a:ext>
            </a:extLst>
          </p:cNvPr>
          <p:cNvSpPr txBox="1"/>
          <p:nvPr/>
        </p:nvSpPr>
        <p:spPr>
          <a:xfrm>
            <a:off x="2122385" y="460547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3B7740-CA3C-E9E0-62E5-4D8EC4984AC6}"/>
              </a:ext>
            </a:extLst>
          </p:cNvPr>
          <p:cNvSpPr txBox="1"/>
          <p:nvPr/>
        </p:nvSpPr>
        <p:spPr>
          <a:xfrm>
            <a:off x="2122385" y="392318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7FCC44-858F-682A-98BB-88BE782C72F5}"/>
              </a:ext>
            </a:extLst>
          </p:cNvPr>
          <p:cNvSpPr txBox="1"/>
          <p:nvPr/>
        </p:nvSpPr>
        <p:spPr>
          <a:xfrm>
            <a:off x="2122385" y="478332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5C436D-672A-F753-39B1-31DF90FBD444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FC11965A-EBDE-25E5-8058-82A5A651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33</a:t>
            </a:fld>
            <a:endParaRPr lang="en-US"/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47F47F30-E4BA-CD8E-B705-6AB70C0A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2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80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C1D1A-B472-662B-7825-EF743D05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FE52B981-2653-60ED-9EFA-B63A4A4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B62F0A7C-9CB7-A238-264F-172D61EB54E2}"/>
              </a:ext>
            </a:extLst>
          </p:cNvPr>
          <p:cNvSpPr txBox="1"/>
          <p:nvPr/>
        </p:nvSpPr>
        <p:spPr>
          <a:xfrm>
            <a:off x="2327654" y="6435656"/>
            <a:ext cx="67096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928DB4-1F38-AADB-330F-5B1ED2DFDE06}"/>
              </a:ext>
            </a:extLst>
          </p:cNvPr>
          <p:cNvSpPr txBox="1"/>
          <p:nvPr/>
        </p:nvSpPr>
        <p:spPr>
          <a:xfrm>
            <a:off x="2196849" y="484749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EB1A0A-0708-1141-56AF-A98980EC0BAC}"/>
              </a:ext>
            </a:extLst>
          </p:cNvPr>
          <p:cNvSpPr txBox="1"/>
          <p:nvPr/>
        </p:nvSpPr>
        <p:spPr>
          <a:xfrm>
            <a:off x="2196849" y="13372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137B14-1461-6B62-A746-E72DFE9D3819}"/>
              </a:ext>
            </a:extLst>
          </p:cNvPr>
          <p:cNvSpPr txBox="1"/>
          <p:nvPr/>
        </p:nvSpPr>
        <p:spPr>
          <a:xfrm>
            <a:off x="2196849" y="15098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8DAAC5-7F97-4712-D080-9615E41BC0D0}"/>
              </a:ext>
            </a:extLst>
          </p:cNvPr>
          <p:cNvSpPr txBox="1"/>
          <p:nvPr/>
        </p:nvSpPr>
        <p:spPr>
          <a:xfrm>
            <a:off x="2196849" y="16866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845484-DD27-5FEB-3126-269F456B1401}"/>
              </a:ext>
            </a:extLst>
          </p:cNvPr>
          <p:cNvSpPr txBox="1"/>
          <p:nvPr/>
        </p:nvSpPr>
        <p:spPr>
          <a:xfrm>
            <a:off x="2196849" y="186016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B582C9-477D-3ABC-1C12-3820661368C1}"/>
              </a:ext>
            </a:extLst>
          </p:cNvPr>
          <p:cNvSpPr txBox="1"/>
          <p:nvPr/>
        </p:nvSpPr>
        <p:spPr>
          <a:xfrm>
            <a:off x="2196849" y="2043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877408-CC3C-B787-0139-7837818A6CA5}"/>
              </a:ext>
            </a:extLst>
          </p:cNvPr>
          <p:cNvSpPr txBox="1"/>
          <p:nvPr/>
        </p:nvSpPr>
        <p:spPr>
          <a:xfrm>
            <a:off x="2196849" y="221711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CB493D-A73D-F9AA-F3BF-66F78C77614F}"/>
              </a:ext>
            </a:extLst>
          </p:cNvPr>
          <p:cNvSpPr txBox="1"/>
          <p:nvPr/>
        </p:nvSpPr>
        <p:spPr>
          <a:xfrm>
            <a:off x="2196849" y="23932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D93163-1454-4EC3-404B-F74923FD6666}"/>
              </a:ext>
            </a:extLst>
          </p:cNvPr>
          <p:cNvSpPr txBox="1"/>
          <p:nvPr/>
        </p:nvSpPr>
        <p:spPr>
          <a:xfrm>
            <a:off x="2196849" y="256714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CFF5E9-2FA9-7BB5-F940-50D96E717F28}"/>
              </a:ext>
            </a:extLst>
          </p:cNvPr>
          <p:cNvSpPr txBox="1"/>
          <p:nvPr/>
        </p:nvSpPr>
        <p:spPr>
          <a:xfrm>
            <a:off x="2196849" y="274470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4128AD-A877-BBB0-973B-77C6F07C0C8C}"/>
              </a:ext>
            </a:extLst>
          </p:cNvPr>
          <p:cNvSpPr txBox="1"/>
          <p:nvPr/>
        </p:nvSpPr>
        <p:spPr>
          <a:xfrm>
            <a:off x="2196849" y="29197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F961F9-C06A-EDCC-7486-EEB7E5B7E14C}"/>
              </a:ext>
            </a:extLst>
          </p:cNvPr>
          <p:cNvSpPr txBox="1"/>
          <p:nvPr/>
        </p:nvSpPr>
        <p:spPr>
          <a:xfrm>
            <a:off x="2196849" y="30867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02A1ED-6693-7475-0730-CA862490F740}"/>
              </a:ext>
            </a:extLst>
          </p:cNvPr>
          <p:cNvSpPr txBox="1"/>
          <p:nvPr/>
        </p:nvSpPr>
        <p:spPr>
          <a:xfrm>
            <a:off x="2196849" y="32607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99EC19-C291-09EF-2574-2E45416F18EA}"/>
              </a:ext>
            </a:extLst>
          </p:cNvPr>
          <p:cNvSpPr txBox="1"/>
          <p:nvPr/>
        </p:nvSpPr>
        <p:spPr>
          <a:xfrm>
            <a:off x="2196849" y="34455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F0A0C2-FC51-38F6-A009-319ACBF3F795}"/>
              </a:ext>
            </a:extLst>
          </p:cNvPr>
          <p:cNvSpPr txBox="1"/>
          <p:nvPr/>
        </p:nvSpPr>
        <p:spPr>
          <a:xfrm>
            <a:off x="2196849" y="361693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F0BD90-AD67-924C-A4DF-388D9075E76B}"/>
              </a:ext>
            </a:extLst>
          </p:cNvPr>
          <p:cNvSpPr txBox="1"/>
          <p:nvPr/>
        </p:nvSpPr>
        <p:spPr>
          <a:xfrm>
            <a:off x="2196849" y="3793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A7743E-09C8-CB82-16A3-2F2A595179A6}"/>
              </a:ext>
            </a:extLst>
          </p:cNvPr>
          <p:cNvSpPr txBox="1"/>
          <p:nvPr/>
        </p:nvSpPr>
        <p:spPr>
          <a:xfrm>
            <a:off x="2196849" y="39693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1680" name="TextBox 71679">
            <a:extLst>
              <a:ext uri="{FF2B5EF4-FFF2-40B4-BE49-F238E27FC236}">
                <a16:creationId xmlns:a16="http://schemas.microsoft.com/office/drawing/2014/main" id="{9EBECADE-A833-36C5-C565-4AC61733A34E}"/>
              </a:ext>
            </a:extLst>
          </p:cNvPr>
          <p:cNvSpPr txBox="1"/>
          <p:nvPr/>
        </p:nvSpPr>
        <p:spPr>
          <a:xfrm>
            <a:off x="2196849" y="413900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1681" name="TextBox 71680">
            <a:extLst>
              <a:ext uri="{FF2B5EF4-FFF2-40B4-BE49-F238E27FC236}">
                <a16:creationId xmlns:a16="http://schemas.microsoft.com/office/drawing/2014/main" id="{0424B4A9-DBE2-7F26-97BF-103B46D09EAF}"/>
              </a:ext>
            </a:extLst>
          </p:cNvPr>
          <p:cNvSpPr txBox="1"/>
          <p:nvPr/>
        </p:nvSpPr>
        <p:spPr>
          <a:xfrm>
            <a:off x="2196849" y="432019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1683" name="TextBox 71682">
            <a:extLst>
              <a:ext uri="{FF2B5EF4-FFF2-40B4-BE49-F238E27FC236}">
                <a16:creationId xmlns:a16="http://schemas.microsoft.com/office/drawing/2014/main" id="{AF5FFCB2-4B3B-A637-8827-36E647057BA7}"/>
              </a:ext>
            </a:extLst>
          </p:cNvPr>
          <p:cNvSpPr txBox="1"/>
          <p:nvPr/>
        </p:nvSpPr>
        <p:spPr>
          <a:xfrm>
            <a:off x="2196849" y="449285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1685" name="TextBox 71684">
            <a:extLst>
              <a:ext uri="{FF2B5EF4-FFF2-40B4-BE49-F238E27FC236}">
                <a16:creationId xmlns:a16="http://schemas.microsoft.com/office/drawing/2014/main" id="{AA7209E9-A8E0-9A11-D393-62DCD8CC7EC3}"/>
              </a:ext>
            </a:extLst>
          </p:cNvPr>
          <p:cNvSpPr txBox="1"/>
          <p:nvPr/>
        </p:nvSpPr>
        <p:spPr>
          <a:xfrm>
            <a:off x="2196849" y="46689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1687" name="TextBox 71686">
            <a:extLst>
              <a:ext uri="{FF2B5EF4-FFF2-40B4-BE49-F238E27FC236}">
                <a16:creationId xmlns:a16="http://schemas.microsoft.com/office/drawing/2014/main" id="{3650A5ED-947F-CFA4-89CC-E021D7B7D286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71690" name="Slide Number Placeholder 71689">
            <a:extLst>
              <a:ext uri="{FF2B5EF4-FFF2-40B4-BE49-F238E27FC236}">
                <a16:creationId xmlns:a16="http://schemas.microsoft.com/office/drawing/2014/main" id="{FE31801D-C65F-3679-8616-DC92B56C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34</a:t>
            </a:fld>
            <a:endParaRPr lang="en-US"/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345D2B85-A297-BEC9-10B7-8351E3B8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73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0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ED95-F0EE-9A59-4EA2-8E90A54F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>
            <a:extLst>
              <a:ext uri="{FF2B5EF4-FFF2-40B4-BE49-F238E27FC236}">
                <a16:creationId xmlns:a16="http://schemas.microsoft.com/office/drawing/2014/main" id="{292D7FA8-B4B2-7008-028E-9957B6A73E0F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C4A063CD-0301-59DC-4A9E-B07FFA5FBAE6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910D5CD2-48BC-17EC-EFBE-E076BA8FF68C}"/>
              </a:ext>
            </a:extLst>
          </p:cNvPr>
          <p:cNvSpPr txBox="1"/>
          <p:nvPr/>
        </p:nvSpPr>
        <p:spPr>
          <a:xfrm>
            <a:off x="2313432" y="6446520"/>
            <a:ext cx="641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 	</a:t>
            </a:r>
            <a:r>
              <a:rPr lang="en-US" altLang="zh-CN" sz="1200" spc="-45" dirty="0">
                <a:solidFill>
                  <a:srgbClr val="868686"/>
                </a:solidFill>
                <a:latin typeface="Calibri"/>
                <a:ea typeface="Cambria"/>
              </a:rPr>
              <a:t>10</a:t>
            </a:r>
            <a:endParaRPr lang="en-US" altLang="zh-CN" sz="1200" dirty="0">
              <a:solidFill>
                <a:srgbClr val="16355C"/>
              </a:solidFill>
              <a:latin typeface="Cambria"/>
              <a:ea typeface="Cambria"/>
            </a:endParaRPr>
          </a:p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pic>
        <p:nvPicPr>
          <p:cNvPr id="6" name="Picture 128">
            <a:extLst>
              <a:ext uri="{FF2B5EF4-FFF2-40B4-BE49-F238E27FC236}">
                <a16:creationId xmlns:a16="http://schemas.microsoft.com/office/drawing/2014/main" id="{EF7DDAB2-7C00-A7D4-0CF8-4540A92A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897881"/>
            <a:ext cx="1013460" cy="960119"/>
          </a:xfrm>
          <a:prstGeom prst="rect">
            <a:avLst/>
          </a:prstGeom>
        </p:spPr>
      </p:pic>
      <p:sp>
        <p:nvSpPr>
          <p:cNvPr id="3" name="Freeform 137">
            <a:extLst>
              <a:ext uri="{FF2B5EF4-FFF2-40B4-BE49-F238E27FC236}">
                <a16:creationId xmlns:a16="http://schemas.microsoft.com/office/drawing/2014/main" id="{28436D2C-68D7-81B8-8124-79C179D41651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384D0-0CB8-6BDA-193A-4FBC2350CA3D}"/>
              </a:ext>
            </a:extLst>
          </p:cNvPr>
          <p:cNvSpPr txBox="1"/>
          <p:nvPr/>
        </p:nvSpPr>
        <p:spPr>
          <a:xfrm>
            <a:off x="723900" y="579566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mbria" panose="02040503050406030204" pitchFamily="18" charset="0"/>
              </a:rPr>
              <a:t>Of the 2,443 enrollees gained during these twelve months, over 90% of the growth can be attributed to these seven plans.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9639-98B6-0D09-012D-2C3ED26CC929}"/>
              </a:ext>
            </a:extLst>
          </p:cNvPr>
          <p:cNvSpPr txBox="1"/>
          <p:nvPr/>
        </p:nvSpPr>
        <p:spPr>
          <a:xfrm>
            <a:off x="371387" y="210234"/>
            <a:ext cx="855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Personal Care and Homemaker Services </a:t>
            </a:r>
            <a:r>
              <a:rPr lang="en-US" altLang="zh-CN" b="1" dirty="0">
                <a:solidFill>
                  <a:srgbClr val="000000"/>
                </a:solidFill>
                <a:latin typeface="Cambria"/>
                <a:ea typeface="Cambria"/>
              </a:rPr>
              <a:t>Population of Focus</a:t>
            </a:r>
            <a:endParaRPr lang="en-US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00DA832-DD6B-FE8F-2D98-6EECA5C3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6457"/>
            <a:ext cx="9144240" cy="3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5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A97BE-B3AE-C221-0A8F-919D6B3C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1A18448D-4F59-7145-FD84-3B9F61853192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BD742ABE-BC05-63E4-9BD7-4182F7385FDF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BFDF5105-4DA1-2AF9-DC42-A42CBC452344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020396FA-712D-87E7-FCF2-46916B33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F0D71714-5D65-1AC1-1B2E-9994D79CC718}"/>
              </a:ext>
            </a:extLst>
          </p:cNvPr>
          <p:cNvSpPr txBox="1"/>
          <p:nvPr/>
        </p:nvSpPr>
        <p:spPr>
          <a:xfrm>
            <a:off x="2327654" y="6443894"/>
            <a:ext cx="67096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D52C7-17D1-5AB2-1061-F824741C25E1}"/>
              </a:ext>
            </a:extLst>
          </p:cNvPr>
          <p:cNvSpPr txBox="1"/>
          <p:nvPr/>
        </p:nvSpPr>
        <p:spPr>
          <a:xfrm>
            <a:off x="799325" y="-10149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Personal Care and Homemaker Services: Utilization and Growth by County and Managed Care Plan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0C1EC-F3BC-27DF-6747-DCA782BDB8C4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563A3-EEEA-F64B-703F-BB1B78744412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8" name="Picture 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C2246720-2080-403F-3A12-D3D452C7E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97628"/>
            <a:ext cx="9146095" cy="4691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B9518-9A84-52E5-03F1-EED8D6E14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5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97FA71-ED99-8A6D-A2E7-A834E85CD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236DF-1781-E906-81D2-D5583E54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618A50-105D-881D-4213-477992A4E873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9EE731E-82E3-9224-6678-BA23727B9D08}"/>
              </a:ext>
            </a:extLst>
          </p:cNvPr>
          <p:cNvSpPr txBox="1"/>
          <p:nvPr/>
        </p:nvSpPr>
        <p:spPr>
          <a:xfrm>
            <a:off x="778192" y="728715"/>
            <a:ext cx="7781370" cy="6632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Project Plan Overview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October 8, 2025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F007803-4D1E-B14B-813F-B8363EFB9AC4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ople working on project">
            <a:extLst>
              <a:ext uri="{FF2B5EF4-FFF2-40B4-BE49-F238E27FC236}">
                <a16:creationId xmlns:a16="http://schemas.microsoft.com/office/drawing/2014/main" id="{BF7424BD-963B-1227-6B10-719C38D47B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0" y="2438400"/>
            <a:ext cx="5486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8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894D-73FB-8F72-5558-F6B572000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DDFB23C5-3EC7-1937-2BAA-DE7DE8A368D1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F87701D7-8B1A-76E5-5858-4E6B0D63AE11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E7FC221E-98E9-0501-AEC4-8BF13D68EDEE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64AAC6FF-9FEF-A1D5-B2F3-05ABCE75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BEFB7CAB-C42E-6BA0-8198-11414AB2A7CC}"/>
              </a:ext>
            </a:extLst>
          </p:cNvPr>
          <p:cNvSpPr txBox="1"/>
          <p:nvPr/>
        </p:nvSpPr>
        <p:spPr>
          <a:xfrm>
            <a:off x="2327654" y="6435656"/>
            <a:ext cx="67096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381A6-E836-A15D-EBB1-F1B0A8C1A42B}"/>
              </a:ext>
            </a:extLst>
          </p:cNvPr>
          <p:cNvSpPr txBox="1"/>
          <p:nvPr/>
        </p:nvSpPr>
        <p:spPr>
          <a:xfrm>
            <a:off x="220574" y="-10149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Personal Care and Homemaker Services: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D1189-3F9F-A1AF-84ED-86FAE4D83E3F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4D9ED-5D6F-B8D9-41EF-52941595F446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pic>
        <p:nvPicPr>
          <p:cNvPr id="8" name="Picture 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D667ADB3-4548-DEA2-1CCD-9EF71E1D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851"/>
            <a:ext cx="9162266" cy="4651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12CD3-0B5E-3EF3-7A69-11031BA18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108"/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1403350" y="6596729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2" name="TextBox 113"/>
          <p:cNvSpPr txBox="1"/>
          <p:nvPr/>
        </p:nvSpPr>
        <p:spPr>
          <a:xfrm>
            <a:off x="-94768" y="84494"/>
            <a:ext cx="9333535" cy="6689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mbria"/>
                <a:ea typeface="Cambria"/>
              </a:rPr>
              <a:t>Individuals Receiving Community Supports 2024 Q2 – 2025 Q1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0" indent="1215389">
              <a:lnSpc>
                <a:spcPct val="100000"/>
              </a:lnSpc>
            </a:pPr>
            <a:endParaRPr lang="en-US" altLang="zh-CN" dirty="0"/>
          </a:p>
          <a:p>
            <a:pPr marL="0" indent="1215389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                          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4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29C77E-927B-5ABA-C522-2963F9221076}"/>
              </a:ext>
            </a:extLst>
          </p:cNvPr>
          <p:cNvGraphicFramePr>
            <a:graphicFrameLocks noGrp="1"/>
          </p:cNvGraphicFramePr>
          <p:nvPr/>
        </p:nvGraphicFramePr>
        <p:xfrm>
          <a:off x="410706" y="653636"/>
          <a:ext cx="8537812" cy="511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715">
                  <a:extLst>
                    <a:ext uri="{9D8B030D-6E8A-4147-A177-3AD203B41FA5}">
                      <a16:colId xmlns:a16="http://schemas.microsoft.com/office/drawing/2014/main" val="508556445"/>
                    </a:ext>
                  </a:extLst>
                </a:gridCol>
                <a:gridCol w="933504">
                  <a:extLst>
                    <a:ext uri="{9D8B030D-6E8A-4147-A177-3AD203B41FA5}">
                      <a16:colId xmlns:a16="http://schemas.microsoft.com/office/drawing/2014/main" val="309318094"/>
                    </a:ext>
                  </a:extLst>
                </a:gridCol>
                <a:gridCol w="999375">
                  <a:extLst>
                    <a:ext uri="{9D8B030D-6E8A-4147-A177-3AD203B41FA5}">
                      <a16:colId xmlns:a16="http://schemas.microsoft.com/office/drawing/2014/main" val="539131047"/>
                    </a:ext>
                  </a:extLst>
                </a:gridCol>
                <a:gridCol w="1014290">
                  <a:extLst>
                    <a:ext uri="{9D8B030D-6E8A-4147-A177-3AD203B41FA5}">
                      <a16:colId xmlns:a16="http://schemas.microsoft.com/office/drawing/2014/main" val="3123392375"/>
                    </a:ext>
                  </a:extLst>
                </a:gridCol>
                <a:gridCol w="850213">
                  <a:extLst>
                    <a:ext uri="{9D8B030D-6E8A-4147-A177-3AD203B41FA5}">
                      <a16:colId xmlns:a16="http://schemas.microsoft.com/office/drawing/2014/main" val="3258313156"/>
                    </a:ext>
                  </a:extLst>
                </a:gridCol>
                <a:gridCol w="1476687">
                  <a:extLst>
                    <a:ext uri="{9D8B030D-6E8A-4147-A177-3AD203B41FA5}">
                      <a16:colId xmlns:a16="http://schemas.microsoft.com/office/drawing/2014/main" val="2181544166"/>
                    </a:ext>
                  </a:extLst>
                </a:gridCol>
                <a:gridCol w="1405028">
                  <a:extLst>
                    <a:ext uri="{9D8B030D-6E8A-4147-A177-3AD203B41FA5}">
                      <a16:colId xmlns:a16="http://schemas.microsoft.com/office/drawing/2014/main" val="3953518649"/>
                    </a:ext>
                  </a:extLst>
                </a:gridCol>
              </a:tblGrid>
              <a:tr h="47481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Community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2024 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2025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Change (2024 Q4 – 2025 Q1)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Change (2024 Q2 – 2025 Q1)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335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Asthma Remediation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346784"/>
                  </a:ext>
                </a:extLst>
              </a:tr>
              <a:tr h="3527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Community Transition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399731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Day 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+ 873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7366589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Environmental Accessibility Adaptations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641539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2,860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+ 1,587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571127"/>
                  </a:ext>
                </a:extLst>
              </a:tr>
              <a:tr h="27703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Tenancy and Sustaining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9,930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9,001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20,026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21,150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+ 1,124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+ 11,220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5765626"/>
                  </a:ext>
                </a:extLst>
              </a:tr>
              <a:tr h="3527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Housing Transition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30,534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37,061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45,745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52,442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+ 6,697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+ 21,908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761531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Medically Tailored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79,882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84,490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89,443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86,411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- 3,032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+ 6,529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39435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Nursing Facility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995688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Personal Care or Homemaker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2,505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3,775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4,315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4,948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+ 2,443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7295612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Recuperative Care (Medical Respite)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4,301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5,227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+1,907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25210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Respite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1,518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1,925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2,973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+ 1,048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</a:rPr>
                        <a:t>+ 2,434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9262594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Short-Term Post-Hospitalization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2,394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3,159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+ 2,290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32469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mbria" panose="02040503050406030204" pitchFamily="18" charset="0"/>
                        </a:rPr>
                        <a:t>Sobering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1,087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829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mbria" panose="02040503050406030204" pitchFamily="18" charset="0"/>
                        </a:rPr>
                        <a:t>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+ 390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3129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891F46-F808-6C6E-EF22-A4D87AD4E9B4}"/>
              </a:ext>
            </a:extLst>
          </p:cNvPr>
          <p:cNvSpPr txBox="1"/>
          <p:nvPr/>
        </p:nvSpPr>
        <p:spPr>
          <a:xfrm>
            <a:off x="8233086" y="64044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8C2D-C86B-C90A-D4A8-9D39E77DF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7729C209-29A2-B933-08BA-440C8D786D2F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B87CFFB7-491F-20EA-C3EA-CAC76D8DF287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F4F9C4AD-F97D-EB3C-DD1C-518EB757CA1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6F5C6732-E603-3BAA-B1B4-2FFAF68E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9DC69B01-5187-49C9-6EC0-97E789519DDA}"/>
              </a:ext>
            </a:extLst>
          </p:cNvPr>
          <p:cNvSpPr txBox="1"/>
          <p:nvPr/>
        </p:nvSpPr>
        <p:spPr>
          <a:xfrm>
            <a:off x="2327655" y="6435656"/>
            <a:ext cx="649329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5710F-3D88-0413-549C-17875CCF9637}"/>
              </a:ext>
            </a:extLst>
          </p:cNvPr>
          <p:cNvSpPr txBox="1"/>
          <p:nvPr/>
        </p:nvSpPr>
        <p:spPr>
          <a:xfrm>
            <a:off x="220574" y="6372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Personal Care and Homemaker Services 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D4CFB-267E-133B-A6CD-14E0D34AF63F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021F0-02F9-08A2-09B4-F888C19989E0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8" name="Picture 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2C547372-3EBC-35C4-8575-46B775BB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4149"/>
            <a:ext cx="9151503" cy="468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28CAD-5F1D-A7B2-2F71-256D53C0E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9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35AC-0221-5D7D-94AF-543C6A07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D554B6EE-DABA-FDAD-9519-496B769C2CE8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9F147724-453E-D7A9-B61E-1C1FCCF75B7A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4B139E7A-E588-8C9E-4F61-1168B8CD31E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25C7BCB8-81D8-51F0-ACB8-0D54FF4F0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25267901-8C20-2CAC-E06D-DADE9B33F485}"/>
              </a:ext>
            </a:extLst>
          </p:cNvPr>
          <p:cNvSpPr txBox="1"/>
          <p:nvPr/>
        </p:nvSpPr>
        <p:spPr>
          <a:xfrm>
            <a:off x="2327654" y="6435656"/>
            <a:ext cx="664113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05473-5A5A-8700-CE1F-812FA10670FE}"/>
              </a:ext>
            </a:extLst>
          </p:cNvPr>
          <p:cNvSpPr txBox="1"/>
          <p:nvPr/>
        </p:nvSpPr>
        <p:spPr>
          <a:xfrm>
            <a:off x="220574" y="6372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Personal Care and Homemaker Services 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A3722-FC7B-7123-E80B-2087E3E9688D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01518-33AB-FA95-032A-9A10779F5D51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8" name="Picture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FFBA17EC-AE76-1DC5-0B81-8D626558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372"/>
            <a:ext cx="9149278" cy="462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2E189-F76E-B4A1-ECBB-7B3DF59C7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9945A-3A54-F2A2-0D7A-678CB527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A952290C-5A14-4333-4C27-EBE24842C196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A2B7A1CB-E1C8-6F25-0B97-1F9D8B921850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18111DAF-8DE9-8FDA-E647-285418DE445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27204F93-0F29-6853-6559-17FD151C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1405A6A0-D1BD-2156-277B-85E6912D9163}"/>
              </a:ext>
            </a:extLst>
          </p:cNvPr>
          <p:cNvSpPr txBox="1"/>
          <p:nvPr/>
        </p:nvSpPr>
        <p:spPr>
          <a:xfrm>
            <a:off x="2327655" y="6435656"/>
            <a:ext cx="666303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8B391-C1AA-E673-97B4-5CF21FD632FB}"/>
              </a:ext>
            </a:extLst>
          </p:cNvPr>
          <p:cNvSpPr txBox="1"/>
          <p:nvPr/>
        </p:nvSpPr>
        <p:spPr>
          <a:xfrm>
            <a:off x="220574" y="6372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Personal Care and Homemaker Services 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4ED96-03F2-FC3F-7E9C-F90C5FB715E6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07AF2-E917-7322-B5FB-EECA1F1973C9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685A3-A223-17A1-256B-6560A633C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4149"/>
            <a:ext cx="9150917" cy="4651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2A749E-5749-13F1-1422-CFFD5F59C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1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B2C3-BB74-5E50-A670-76E6F5855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
            <a:extLst>
              <a:ext uri="{FF2B5EF4-FFF2-40B4-BE49-F238E27FC236}">
                <a16:creationId xmlns:a16="http://schemas.microsoft.com/office/drawing/2014/main" id="{B6F0F29B-28BB-6AD6-FEA7-34023C31D850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6FA1D8D9-67DE-B661-5F6E-7FE5312CC0DA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A6EC4FC1-AC53-FF66-5A70-D366BDCD856A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1">
            <a:extLst>
              <a:ext uri="{FF2B5EF4-FFF2-40B4-BE49-F238E27FC236}">
                <a16:creationId xmlns:a16="http://schemas.microsoft.com/office/drawing/2014/main" id="{222C2C3D-831D-73E8-7A2D-1470E412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28700" cy="960119"/>
          </a:xfrm>
          <a:prstGeom prst="rect">
            <a:avLst/>
          </a:prstGeom>
        </p:spPr>
      </p:pic>
      <p:sp>
        <p:nvSpPr>
          <p:cNvPr id="142" name="TextBox 142">
            <a:extLst>
              <a:ext uri="{FF2B5EF4-FFF2-40B4-BE49-F238E27FC236}">
                <a16:creationId xmlns:a16="http://schemas.microsoft.com/office/drawing/2014/main" id="{0FAEC171-ACF3-641D-77DD-73FFD957A2E9}"/>
              </a:ext>
            </a:extLst>
          </p:cNvPr>
          <p:cNvSpPr txBox="1"/>
          <p:nvPr/>
        </p:nvSpPr>
        <p:spPr>
          <a:xfrm>
            <a:off x="2295144" y="6429624"/>
            <a:ext cx="657508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0112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1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82E52-69B5-6CB6-D6B8-7A26D0D0344D}"/>
              </a:ext>
            </a:extLst>
          </p:cNvPr>
          <p:cNvSpPr txBox="1"/>
          <p:nvPr/>
        </p:nvSpPr>
        <p:spPr>
          <a:xfrm>
            <a:off x="703386" y="123576"/>
            <a:ext cx="8414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</a:rPr>
              <a:t>     	</a:t>
            </a:r>
            <a:r>
              <a:rPr lang="en-US" b="1" dirty="0">
                <a:latin typeface="Cambria" panose="02040503050406030204" pitchFamily="18" charset="0"/>
              </a:rPr>
              <a:t>		  </a:t>
            </a:r>
          </a:p>
          <a:p>
            <a:r>
              <a:rPr lang="en-US" b="1" dirty="0">
                <a:latin typeface="Cambria" panose="02040503050406030204" pitchFamily="18" charset="0"/>
              </a:rPr>
              <a:t>                                                        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2003E-9E2C-86B5-5050-136496847C37}"/>
              </a:ext>
            </a:extLst>
          </p:cNvPr>
          <p:cNvSpPr txBox="1"/>
          <p:nvPr/>
        </p:nvSpPr>
        <p:spPr>
          <a:xfrm>
            <a:off x="1738980" y="2720411"/>
            <a:ext cx="6494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Respite Services	</a:t>
            </a:r>
            <a:r>
              <a:rPr lang="en-US" sz="2800" b="1" dirty="0">
                <a:latin typeface="Cambria" panose="02040503050406030204" pitchFamily="18" charset="0"/>
              </a:rPr>
              <a:t>             		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                          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ED619-EF3F-6E18-EC7B-742843B1B535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16632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5966-D08D-673C-0849-EA1B71BD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2D0CC88-2BCD-433E-6889-805E9C3E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1464C853-16B2-7044-6098-456226220514}"/>
              </a:ext>
            </a:extLst>
          </p:cNvPr>
          <p:cNvSpPr txBox="1"/>
          <p:nvPr/>
        </p:nvSpPr>
        <p:spPr>
          <a:xfrm>
            <a:off x="2327655" y="6435656"/>
            <a:ext cx="65699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351C6-1A89-7961-C09A-034CB04DA0B2}"/>
              </a:ext>
            </a:extLst>
          </p:cNvPr>
          <p:cNvSpPr txBox="1"/>
          <p:nvPr/>
        </p:nvSpPr>
        <p:spPr>
          <a:xfrm>
            <a:off x="1336658" y="35013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204DA-8FCE-280D-8B13-6E9B1384653C}"/>
              </a:ext>
            </a:extLst>
          </p:cNvPr>
          <p:cNvSpPr txBox="1"/>
          <p:nvPr/>
        </p:nvSpPr>
        <p:spPr>
          <a:xfrm>
            <a:off x="1336658" y="36259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8448C-7F3D-BFD4-479F-248BD3C91C18}"/>
              </a:ext>
            </a:extLst>
          </p:cNvPr>
          <p:cNvSpPr txBox="1"/>
          <p:nvPr/>
        </p:nvSpPr>
        <p:spPr>
          <a:xfrm>
            <a:off x="1336658" y="375179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81387-0089-C554-5065-B95DBBB69FA4}"/>
              </a:ext>
            </a:extLst>
          </p:cNvPr>
          <p:cNvSpPr txBox="1"/>
          <p:nvPr/>
        </p:nvSpPr>
        <p:spPr>
          <a:xfrm>
            <a:off x="1336658" y="38776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22EE1-78DF-B213-DF81-EB8F0A8088C6}"/>
              </a:ext>
            </a:extLst>
          </p:cNvPr>
          <p:cNvSpPr txBox="1"/>
          <p:nvPr/>
        </p:nvSpPr>
        <p:spPr>
          <a:xfrm>
            <a:off x="1336658" y="40031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F4A76-9879-CA53-A506-90F1FB81FF29}"/>
              </a:ext>
            </a:extLst>
          </p:cNvPr>
          <p:cNvSpPr txBox="1"/>
          <p:nvPr/>
        </p:nvSpPr>
        <p:spPr>
          <a:xfrm>
            <a:off x="1336658" y="41249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179D1-55D0-C964-1383-2DFC2D224F30}"/>
              </a:ext>
            </a:extLst>
          </p:cNvPr>
          <p:cNvSpPr txBox="1"/>
          <p:nvPr/>
        </p:nvSpPr>
        <p:spPr>
          <a:xfrm>
            <a:off x="1336658" y="4257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B855A-EED1-0793-9EE7-F587BCBDB855}"/>
              </a:ext>
            </a:extLst>
          </p:cNvPr>
          <p:cNvSpPr txBox="1"/>
          <p:nvPr/>
        </p:nvSpPr>
        <p:spPr>
          <a:xfrm>
            <a:off x="1336658" y="437803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0FDF-23B9-4EB4-F4C2-89297BBADBF1}"/>
              </a:ext>
            </a:extLst>
          </p:cNvPr>
          <p:cNvSpPr txBox="1"/>
          <p:nvPr/>
        </p:nvSpPr>
        <p:spPr>
          <a:xfrm>
            <a:off x="1336658" y="44994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DE57F-44C5-5377-D68A-9B31CBE63FC2}"/>
              </a:ext>
            </a:extLst>
          </p:cNvPr>
          <p:cNvSpPr txBox="1"/>
          <p:nvPr/>
        </p:nvSpPr>
        <p:spPr>
          <a:xfrm>
            <a:off x="1336658" y="46257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7E69B-07FD-394B-45EC-FA96D4230F9C}"/>
              </a:ext>
            </a:extLst>
          </p:cNvPr>
          <p:cNvSpPr txBox="1"/>
          <p:nvPr/>
        </p:nvSpPr>
        <p:spPr>
          <a:xfrm>
            <a:off x="1336658" y="47583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C786F-D79F-99C6-7716-163C27AB8FA7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59404FD-C501-2851-7DBF-E19128F5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43</a:t>
            </a:fld>
            <a:endParaRPr lang="en-US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8C219DC4-9BEF-9B73-3C63-1DDAD1E1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42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BC39-F817-C0A6-C6D8-7EEEE5E4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86BD6AC-4E0F-E631-E899-81422B50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8964BF5D-3CE7-AAE6-3C65-B3F29ADCE8C4}"/>
              </a:ext>
            </a:extLst>
          </p:cNvPr>
          <p:cNvSpPr txBox="1"/>
          <p:nvPr/>
        </p:nvSpPr>
        <p:spPr>
          <a:xfrm>
            <a:off x="2327655" y="6435656"/>
            <a:ext cx="654804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4C0E1-9313-E546-0654-0535E7A7C1C2}"/>
              </a:ext>
            </a:extLst>
          </p:cNvPr>
          <p:cNvSpPr txBox="1"/>
          <p:nvPr/>
        </p:nvSpPr>
        <p:spPr>
          <a:xfrm>
            <a:off x="1200301" y="49383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1004CC-FAE4-2872-62E8-6E5925295DD5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423D8A-2EF9-ED28-77AE-BF4EA4DA1A82}"/>
              </a:ext>
            </a:extLst>
          </p:cNvPr>
          <p:cNvSpPr txBox="1"/>
          <p:nvPr/>
        </p:nvSpPr>
        <p:spPr>
          <a:xfrm>
            <a:off x="1371751" y="12739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DC8288-4852-9508-BC83-EC0BEC4352C0}"/>
              </a:ext>
            </a:extLst>
          </p:cNvPr>
          <p:cNvSpPr txBox="1"/>
          <p:nvPr/>
        </p:nvSpPr>
        <p:spPr>
          <a:xfrm>
            <a:off x="1371751" y="14007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896" name="TextBox 80895">
            <a:extLst>
              <a:ext uri="{FF2B5EF4-FFF2-40B4-BE49-F238E27FC236}">
                <a16:creationId xmlns:a16="http://schemas.microsoft.com/office/drawing/2014/main" id="{892A82D8-DB68-0E0D-43BC-52524773AEA9}"/>
              </a:ext>
            </a:extLst>
          </p:cNvPr>
          <p:cNvSpPr txBox="1"/>
          <p:nvPr/>
        </p:nvSpPr>
        <p:spPr>
          <a:xfrm>
            <a:off x="1371751" y="15267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897" name="TextBox 80896">
            <a:extLst>
              <a:ext uri="{FF2B5EF4-FFF2-40B4-BE49-F238E27FC236}">
                <a16:creationId xmlns:a16="http://schemas.microsoft.com/office/drawing/2014/main" id="{5242C1CD-BEE5-96DC-04B0-D4F392619FCF}"/>
              </a:ext>
            </a:extLst>
          </p:cNvPr>
          <p:cNvSpPr txBox="1"/>
          <p:nvPr/>
        </p:nvSpPr>
        <p:spPr>
          <a:xfrm>
            <a:off x="1371751" y="16577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899" name="TextBox 80898">
            <a:extLst>
              <a:ext uri="{FF2B5EF4-FFF2-40B4-BE49-F238E27FC236}">
                <a16:creationId xmlns:a16="http://schemas.microsoft.com/office/drawing/2014/main" id="{8B090B5A-A3C2-091F-066D-254A1335C942}"/>
              </a:ext>
            </a:extLst>
          </p:cNvPr>
          <p:cNvSpPr txBox="1"/>
          <p:nvPr/>
        </p:nvSpPr>
        <p:spPr>
          <a:xfrm>
            <a:off x="1371751" y="17825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1" name="TextBox 80900">
            <a:extLst>
              <a:ext uri="{FF2B5EF4-FFF2-40B4-BE49-F238E27FC236}">
                <a16:creationId xmlns:a16="http://schemas.microsoft.com/office/drawing/2014/main" id="{557CF924-2C18-55AC-6E64-1C2F31EBAA87}"/>
              </a:ext>
            </a:extLst>
          </p:cNvPr>
          <p:cNvSpPr txBox="1"/>
          <p:nvPr/>
        </p:nvSpPr>
        <p:spPr>
          <a:xfrm>
            <a:off x="1371751" y="190864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2" name="TextBox 80901">
            <a:extLst>
              <a:ext uri="{FF2B5EF4-FFF2-40B4-BE49-F238E27FC236}">
                <a16:creationId xmlns:a16="http://schemas.microsoft.com/office/drawing/2014/main" id="{67BA79B8-474C-CF32-7895-6BCDD03E1BCE}"/>
              </a:ext>
            </a:extLst>
          </p:cNvPr>
          <p:cNvSpPr txBox="1"/>
          <p:nvPr/>
        </p:nvSpPr>
        <p:spPr>
          <a:xfrm>
            <a:off x="1371751" y="203955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3" name="TextBox 80902">
            <a:extLst>
              <a:ext uri="{FF2B5EF4-FFF2-40B4-BE49-F238E27FC236}">
                <a16:creationId xmlns:a16="http://schemas.microsoft.com/office/drawing/2014/main" id="{FA2ABF19-02DF-9993-736E-52C2DEAB4865}"/>
              </a:ext>
            </a:extLst>
          </p:cNvPr>
          <p:cNvSpPr txBox="1"/>
          <p:nvPr/>
        </p:nvSpPr>
        <p:spPr>
          <a:xfrm>
            <a:off x="1371751" y="217085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4" name="TextBox 80903">
            <a:extLst>
              <a:ext uri="{FF2B5EF4-FFF2-40B4-BE49-F238E27FC236}">
                <a16:creationId xmlns:a16="http://schemas.microsoft.com/office/drawing/2014/main" id="{478E7A00-C3F5-9EC2-F717-6CDE5F98F929}"/>
              </a:ext>
            </a:extLst>
          </p:cNvPr>
          <p:cNvSpPr txBox="1"/>
          <p:nvPr/>
        </p:nvSpPr>
        <p:spPr>
          <a:xfrm>
            <a:off x="1371751" y="22971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5" name="TextBox 80904">
            <a:extLst>
              <a:ext uri="{FF2B5EF4-FFF2-40B4-BE49-F238E27FC236}">
                <a16:creationId xmlns:a16="http://schemas.microsoft.com/office/drawing/2014/main" id="{BB1BDE09-C4FE-0B81-50D9-0DE4DC726112}"/>
              </a:ext>
            </a:extLst>
          </p:cNvPr>
          <p:cNvSpPr txBox="1"/>
          <p:nvPr/>
        </p:nvSpPr>
        <p:spPr>
          <a:xfrm>
            <a:off x="1371751" y="24248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6" name="TextBox 80905">
            <a:extLst>
              <a:ext uri="{FF2B5EF4-FFF2-40B4-BE49-F238E27FC236}">
                <a16:creationId xmlns:a16="http://schemas.microsoft.com/office/drawing/2014/main" id="{7CB09311-4F8F-19A1-ACE3-7B8C5E7E74D6}"/>
              </a:ext>
            </a:extLst>
          </p:cNvPr>
          <p:cNvSpPr txBox="1"/>
          <p:nvPr/>
        </p:nvSpPr>
        <p:spPr>
          <a:xfrm>
            <a:off x="1371751" y="25663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7" name="TextBox 80906">
            <a:extLst>
              <a:ext uri="{FF2B5EF4-FFF2-40B4-BE49-F238E27FC236}">
                <a16:creationId xmlns:a16="http://schemas.microsoft.com/office/drawing/2014/main" id="{CDA554D7-7282-1FFA-A12D-8CFDE5BF5452}"/>
              </a:ext>
            </a:extLst>
          </p:cNvPr>
          <p:cNvSpPr txBox="1"/>
          <p:nvPr/>
        </p:nvSpPr>
        <p:spPr>
          <a:xfrm>
            <a:off x="1371751" y="26948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8" name="TextBox 80907">
            <a:extLst>
              <a:ext uri="{FF2B5EF4-FFF2-40B4-BE49-F238E27FC236}">
                <a16:creationId xmlns:a16="http://schemas.microsoft.com/office/drawing/2014/main" id="{ACE71E43-9596-4E18-228D-48CEABAF1DA6}"/>
              </a:ext>
            </a:extLst>
          </p:cNvPr>
          <p:cNvSpPr txBox="1"/>
          <p:nvPr/>
        </p:nvSpPr>
        <p:spPr>
          <a:xfrm>
            <a:off x="1371751" y="281896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09" name="TextBox 80908">
            <a:extLst>
              <a:ext uri="{FF2B5EF4-FFF2-40B4-BE49-F238E27FC236}">
                <a16:creationId xmlns:a16="http://schemas.microsoft.com/office/drawing/2014/main" id="{1B70936D-457A-A35F-7497-B1957938F8EA}"/>
              </a:ext>
            </a:extLst>
          </p:cNvPr>
          <p:cNvSpPr txBox="1"/>
          <p:nvPr/>
        </p:nvSpPr>
        <p:spPr>
          <a:xfrm>
            <a:off x="1371751" y="295278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0" name="TextBox 80909">
            <a:extLst>
              <a:ext uri="{FF2B5EF4-FFF2-40B4-BE49-F238E27FC236}">
                <a16:creationId xmlns:a16="http://schemas.microsoft.com/office/drawing/2014/main" id="{0958BCC0-B2CC-F21B-E61D-E92046DF85F9}"/>
              </a:ext>
            </a:extLst>
          </p:cNvPr>
          <p:cNvSpPr txBox="1"/>
          <p:nvPr/>
        </p:nvSpPr>
        <p:spPr>
          <a:xfrm>
            <a:off x="1371751" y="30825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1" name="TextBox 80910">
            <a:extLst>
              <a:ext uri="{FF2B5EF4-FFF2-40B4-BE49-F238E27FC236}">
                <a16:creationId xmlns:a16="http://schemas.microsoft.com/office/drawing/2014/main" id="{9569A4E8-9EE7-0903-E9AA-245F3C89E3FF}"/>
              </a:ext>
            </a:extLst>
          </p:cNvPr>
          <p:cNvSpPr txBox="1"/>
          <p:nvPr/>
        </p:nvSpPr>
        <p:spPr>
          <a:xfrm>
            <a:off x="1371751" y="3470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2" name="TextBox 80911">
            <a:extLst>
              <a:ext uri="{FF2B5EF4-FFF2-40B4-BE49-F238E27FC236}">
                <a16:creationId xmlns:a16="http://schemas.microsoft.com/office/drawing/2014/main" id="{7A8D318E-1511-FF45-7175-CDCC5BCC356D}"/>
              </a:ext>
            </a:extLst>
          </p:cNvPr>
          <p:cNvSpPr txBox="1"/>
          <p:nvPr/>
        </p:nvSpPr>
        <p:spPr>
          <a:xfrm>
            <a:off x="1371751" y="321299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3" name="TextBox 80912">
            <a:extLst>
              <a:ext uri="{FF2B5EF4-FFF2-40B4-BE49-F238E27FC236}">
                <a16:creationId xmlns:a16="http://schemas.microsoft.com/office/drawing/2014/main" id="{7190CE9C-84CF-AA70-8E8C-32D5DD74D167}"/>
              </a:ext>
            </a:extLst>
          </p:cNvPr>
          <p:cNvSpPr txBox="1"/>
          <p:nvPr/>
        </p:nvSpPr>
        <p:spPr>
          <a:xfrm>
            <a:off x="1371751" y="360010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4" name="TextBox 80913">
            <a:extLst>
              <a:ext uri="{FF2B5EF4-FFF2-40B4-BE49-F238E27FC236}">
                <a16:creationId xmlns:a16="http://schemas.microsoft.com/office/drawing/2014/main" id="{81A25ECB-4D9C-9352-AF08-2282A85B8816}"/>
              </a:ext>
            </a:extLst>
          </p:cNvPr>
          <p:cNvSpPr txBox="1"/>
          <p:nvPr/>
        </p:nvSpPr>
        <p:spPr>
          <a:xfrm>
            <a:off x="1371751" y="37289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5" name="TextBox 80914">
            <a:extLst>
              <a:ext uri="{FF2B5EF4-FFF2-40B4-BE49-F238E27FC236}">
                <a16:creationId xmlns:a16="http://schemas.microsoft.com/office/drawing/2014/main" id="{F14DBF10-F671-568C-DCA3-6329EADB6FA9}"/>
              </a:ext>
            </a:extLst>
          </p:cNvPr>
          <p:cNvSpPr txBox="1"/>
          <p:nvPr/>
        </p:nvSpPr>
        <p:spPr>
          <a:xfrm>
            <a:off x="1371751" y="385644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6" name="TextBox 80915">
            <a:extLst>
              <a:ext uri="{FF2B5EF4-FFF2-40B4-BE49-F238E27FC236}">
                <a16:creationId xmlns:a16="http://schemas.microsoft.com/office/drawing/2014/main" id="{20B12F20-C385-E388-74B4-25F488C03089}"/>
              </a:ext>
            </a:extLst>
          </p:cNvPr>
          <p:cNvSpPr txBox="1"/>
          <p:nvPr/>
        </p:nvSpPr>
        <p:spPr>
          <a:xfrm>
            <a:off x="1371751" y="398732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7" name="TextBox 80916">
            <a:extLst>
              <a:ext uri="{FF2B5EF4-FFF2-40B4-BE49-F238E27FC236}">
                <a16:creationId xmlns:a16="http://schemas.microsoft.com/office/drawing/2014/main" id="{7A19BE5D-0EB1-6D6A-6BDB-09AA88B54AC4}"/>
              </a:ext>
            </a:extLst>
          </p:cNvPr>
          <p:cNvSpPr txBox="1"/>
          <p:nvPr/>
        </p:nvSpPr>
        <p:spPr>
          <a:xfrm>
            <a:off x="1371751" y="41146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8" name="TextBox 80917">
            <a:extLst>
              <a:ext uri="{FF2B5EF4-FFF2-40B4-BE49-F238E27FC236}">
                <a16:creationId xmlns:a16="http://schemas.microsoft.com/office/drawing/2014/main" id="{2CECCE9C-DD8F-274D-F700-053764BAA0B2}"/>
              </a:ext>
            </a:extLst>
          </p:cNvPr>
          <p:cNvSpPr txBox="1"/>
          <p:nvPr/>
        </p:nvSpPr>
        <p:spPr>
          <a:xfrm>
            <a:off x="1371751" y="42467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19" name="TextBox 80918">
            <a:extLst>
              <a:ext uri="{FF2B5EF4-FFF2-40B4-BE49-F238E27FC236}">
                <a16:creationId xmlns:a16="http://schemas.microsoft.com/office/drawing/2014/main" id="{4660F5BE-D3B3-303E-1704-B9A98718DB3E}"/>
              </a:ext>
            </a:extLst>
          </p:cNvPr>
          <p:cNvSpPr txBox="1"/>
          <p:nvPr/>
        </p:nvSpPr>
        <p:spPr>
          <a:xfrm>
            <a:off x="1371751" y="43776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20" name="TextBox 80919">
            <a:extLst>
              <a:ext uri="{FF2B5EF4-FFF2-40B4-BE49-F238E27FC236}">
                <a16:creationId xmlns:a16="http://schemas.microsoft.com/office/drawing/2014/main" id="{5120313F-ACEF-5150-E5BB-6B9C1DC8F68F}"/>
              </a:ext>
            </a:extLst>
          </p:cNvPr>
          <p:cNvSpPr txBox="1"/>
          <p:nvPr/>
        </p:nvSpPr>
        <p:spPr>
          <a:xfrm>
            <a:off x="1371751" y="44991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21" name="TextBox 80920">
            <a:extLst>
              <a:ext uri="{FF2B5EF4-FFF2-40B4-BE49-F238E27FC236}">
                <a16:creationId xmlns:a16="http://schemas.microsoft.com/office/drawing/2014/main" id="{58B100EC-A5D8-B37C-F4E1-D37D05D824A4}"/>
              </a:ext>
            </a:extLst>
          </p:cNvPr>
          <p:cNvSpPr txBox="1"/>
          <p:nvPr/>
        </p:nvSpPr>
        <p:spPr>
          <a:xfrm>
            <a:off x="1371751" y="46311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22" name="TextBox 80921">
            <a:extLst>
              <a:ext uri="{FF2B5EF4-FFF2-40B4-BE49-F238E27FC236}">
                <a16:creationId xmlns:a16="http://schemas.microsoft.com/office/drawing/2014/main" id="{CC39EE4E-FC9F-58C6-BFA7-22BF338DE1B9}"/>
              </a:ext>
            </a:extLst>
          </p:cNvPr>
          <p:cNvSpPr txBox="1"/>
          <p:nvPr/>
        </p:nvSpPr>
        <p:spPr>
          <a:xfrm>
            <a:off x="1371751" y="47679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23" name="TextBox 80922">
            <a:extLst>
              <a:ext uri="{FF2B5EF4-FFF2-40B4-BE49-F238E27FC236}">
                <a16:creationId xmlns:a16="http://schemas.microsoft.com/office/drawing/2014/main" id="{9D4BB1BA-6FA0-5417-9F09-2385CA814D9B}"/>
              </a:ext>
            </a:extLst>
          </p:cNvPr>
          <p:cNvSpPr txBox="1"/>
          <p:nvPr/>
        </p:nvSpPr>
        <p:spPr>
          <a:xfrm>
            <a:off x="1371751" y="334048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0926" name="Slide Number Placeholder 80925">
            <a:extLst>
              <a:ext uri="{FF2B5EF4-FFF2-40B4-BE49-F238E27FC236}">
                <a16:creationId xmlns:a16="http://schemas.microsoft.com/office/drawing/2014/main" id="{396FBEEB-0BB4-5190-2CB7-275C62C9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44</a:t>
            </a:fld>
            <a:endParaRPr lang="en-US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73912F1A-747F-5422-CB17-65815CE9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44"/>
            <a:ext cx="9144000" cy="56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41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4B07-0F18-5C1B-D362-2007005B8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9441D78B-2381-2DC1-19BF-BD44D8EA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575213E5-C712-68B3-A65E-0A3BC6ACFC74}"/>
              </a:ext>
            </a:extLst>
          </p:cNvPr>
          <p:cNvSpPr txBox="1"/>
          <p:nvPr/>
        </p:nvSpPr>
        <p:spPr>
          <a:xfrm>
            <a:off x="2327654" y="6435656"/>
            <a:ext cx="657542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06F3-EEBF-BE58-B499-2F2BD8E9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45</a:t>
            </a:fld>
            <a:endParaRPr lang="en-US"/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59CC8A98-2991-B436-1767-94247169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04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99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77563-F742-1CEF-A4CE-5096AAF3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DC3E1FDF-D4D4-30CA-D247-7F845C84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071DB32E-4866-2A4A-A306-6C0142380B9F}"/>
              </a:ext>
            </a:extLst>
          </p:cNvPr>
          <p:cNvSpPr txBox="1"/>
          <p:nvPr/>
        </p:nvSpPr>
        <p:spPr>
          <a:xfrm>
            <a:off x="2327655" y="6435656"/>
            <a:ext cx="656447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E7A37-1F89-73CC-6DFA-B1CA0948EFB7}"/>
              </a:ext>
            </a:extLst>
          </p:cNvPr>
          <p:cNvSpPr txBox="1"/>
          <p:nvPr/>
        </p:nvSpPr>
        <p:spPr>
          <a:xfrm>
            <a:off x="2196850" y="27181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12A03-7845-E8F9-D1C6-DB350EDF9C92}"/>
              </a:ext>
            </a:extLst>
          </p:cNvPr>
          <p:cNvSpPr txBox="1"/>
          <p:nvPr/>
        </p:nvSpPr>
        <p:spPr>
          <a:xfrm>
            <a:off x="2196850" y="28908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41D6-B8B7-428A-58A8-0780D0E89A1C}"/>
              </a:ext>
            </a:extLst>
          </p:cNvPr>
          <p:cNvSpPr txBox="1"/>
          <p:nvPr/>
        </p:nvSpPr>
        <p:spPr>
          <a:xfrm>
            <a:off x="2196850" y="30614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949580-211A-6F94-A16A-2D2CA047910A}"/>
              </a:ext>
            </a:extLst>
          </p:cNvPr>
          <p:cNvSpPr txBox="1"/>
          <p:nvPr/>
        </p:nvSpPr>
        <p:spPr>
          <a:xfrm>
            <a:off x="2196850" y="323160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83BC9-A569-67D0-264E-0E58799BAF5E}"/>
              </a:ext>
            </a:extLst>
          </p:cNvPr>
          <p:cNvSpPr txBox="1"/>
          <p:nvPr/>
        </p:nvSpPr>
        <p:spPr>
          <a:xfrm>
            <a:off x="2196850" y="340574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3E25A-6118-5D3F-1ABE-683540FA1699}"/>
              </a:ext>
            </a:extLst>
          </p:cNvPr>
          <p:cNvSpPr txBox="1"/>
          <p:nvPr/>
        </p:nvSpPr>
        <p:spPr>
          <a:xfrm>
            <a:off x="2196850" y="35723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78DDDA-41FC-6760-8E08-45F033ABD3D0}"/>
              </a:ext>
            </a:extLst>
          </p:cNvPr>
          <p:cNvSpPr txBox="1"/>
          <p:nvPr/>
        </p:nvSpPr>
        <p:spPr>
          <a:xfrm>
            <a:off x="2196850" y="374742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60AE1A-9997-73E0-C1F3-5FA9A5CB69DF}"/>
              </a:ext>
            </a:extLst>
          </p:cNvPr>
          <p:cNvSpPr txBox="1"/>
          <p:nvPr/>
        </p:nvSpPr>
        <p:spPr>
          <a:xfrm>
            <a:off x="2196850" y="39105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0AC8B-C162-08C6-BEB1-E20BDA65D594}"/>
              </a:ext>
            </a:extLst>
          </p:cNvPr>
          <p:cNvSpPr txBox="1"/>
          <p:nvPr/>
        </p:nvSpPr>
        <p:spPr>
          <a:xfrm>
            <a:off x="2196850" y="407833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3FA0D-F5F4-4243-D73C-6B41BB6C3D76}"/>
              </a:ext>
            </a:extLst>
          </p:cNvPr>
          <p:cNvSpPr txBox="1"/>
          <p:nvPr/>
        </p:nvSpPr>
        <p:spPr>
          <a:xfrm>
            <a:off x="2196850" y="425159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5A6-5DEB-76D8-4BFC-A4A4AF8FC487}"/>
              </a:ext>
            </a:extLst>
          </p:cNvPr>
          <p:cNvSpPr txBox="1"/>
          <p:nvPr/>
        </p:nvSpPr>
        <p:spPr>
          <a:xfrm>
            <a:off x="2196850" y="442515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B9E0D1-7960-9C59-EC8E-5A3927AFDB6B}"/>
              </a:ext>
            </a:extLst>
          </p:cNvPr>
          <p:cNvSpPr txBox="1"/>
          <p:nvPr/>
        </p:nvSpPr>
        <p:spPr>
          <a:xfrm>
            <a:off x="2196850" y="45931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23633C-C101-2461-D427-AB117F3C8D9D}"/>
              </a:ext>
            </a:extLst>
          </p:cNvPr>
          <p:cNvSpPr txBox="1"/>
          <p:nvPr/>
        </p:nvSpPr>
        <p:spPr>
          <a:xfrm>
            <a:off x="2196850" y="47627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ADF643-75E7-DC6B-9C89-EE724395247A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515D0E6-1C0C-65A7-C036-D86EE11D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46</a:t>
            </a:fld>
            <a:endParaRPr lang="en-US"/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CFC40C76-70B4-3EF1-A082-449CD65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73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39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6355-001A-B5FE-2294-CA539514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C624552C-EC59-C1EB-9C23-BB7EC81D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1C5B3150-CC4B-24A0-8824-BF778A768A3D}"/>
              </a:ext>
            </a:extLst>
          </p:cNvPr>
          <p:cNvSpPr txBox="1"/>
          <p:nvPr/>
        </p:nvSpPr>
        <p:spPr>
          <a:xfrm>
            <a:off x="2327654" y="6435656"/>
            <a:ext cx="658090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7D74C-DD60-4747-6409-AEF546FD815A}"/>
              </a:ext>
            </a:extLst>
          </p:cNvPr>
          <p:cNvSpPr txBox="1"/>
          <p:nvPr/>
        </p:nvSpPr>
        <p:spPr>
          <a:xfrm>
            <a:off x="2096258" y="14051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9BF1D-A5F9-9B72-234E-35AFA67F20BF}"/>
              </a:ext>
            </a:extLst>
          </p:cNvPr>
          <p:cNvSpPr txBox="1"/>
          <p:nvPr/>
        </p:nvSpPr>
        <p:spPr>
          <a:xfrm>
            <a:off x="2096258" y="157243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5E7E5B-0443-A7DB-7A3B-C6F56BAC9B32}"/>
              </a:ext>
            </a:extLst>
          </p:cNvPr>
          <p:cNvSpPr txBox="1"/>
          <p:nvPr/>
        </p:nvSpPr>
        <p:spPr>
          <a:xfrm>
            <a:off x="2092940" y="17330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1FF3E-44A3-3D9B-6110-871E3A861ECB}"/>
              </a:ext>
            </a:extLst>
          </p:cNvPr>
          <p:cNvSpPr txBox="1"/>
          <p:nvPr/>
        </p:nvSpPr>
        <p:spPr>
          <a:xfrm>
            <a:off x="2094599" y="190371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6C5FBE-B59C-9E0E-0466-5DA4FF00D758}"/>
              </a:ext>
            </a:extLst>
          </p:cNvPr>
          <p:cNvSpPr txBox="1"/>
          <p:nvPr/>
        </p:nvSpPr>
        <p:spPr>
          <a:xfrm>
            <a:off x="2096258" y="20620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012EAC-86D3-4FCA-9690-702F6148AC03}"/>
              </a:ext>
            </a:extLst>
          </p:cNvPr>
          <p:cNvSpPr txBox="1"/>
          <p:nvPr/>
        </p:nvSpPr>
        <p:spPr>
          <a:xfrm>
            <a:off x="2096258" y="223234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38EBA2-CB16-B6FD-039F-A9FBC6F0CE56}"/>
              </a:ext>
            </a:extLst>
          </p:cNvPr>
          <p:cNvSpPr txBox="1"/>
          <p:nvPr/>
        </p:nvSpPr>
        <p:spPr>
          <a:xfrm>
            <a:off x="2096258" y="239824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DBAA19-2148-D66A-EA42-723BDFA9F9CC}"/>
              </a:ext>
            </a:extLst>
          </p:cNvPr>
          <p:cNvSpPr txBox="1"/>
          <p:nvPr/>
        </p:nvSpPr>
        <p:spPr>
          <a:xfrm>
            <a:off x="2092940" y="25599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28DF1E-F4A0-0EC2-E4D8-87FAF7DD844F}"/>
              </a:ext>
            </a:extLst>
          </p:cNvPr>
          <p:cNvSpPr txBox="1"/>
          <p:nvPr/>
        </p:nvSpPr>
        <p:spPr>
          <a:xfrm>
            <a:off x="2092940" y="272811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33277B-B55F-8014-AC5A-80BFF9A003EA}"/>
              </a:ext>
            </a:extLst>
          </p:cNvPr>
          <p:cNvSpPr txBox="1"/>
          <p:nvPr/>
        </p:nvSpPr>
        <p:spPr>
          <a:xfrm>
            <a:off x="2092940" y="28889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BBCDB-3D7B-1A26-20B3-1F6F80A852BF}"/>
              </a:ext>
            </a:extLst>
          </p:cNvPr>
          <p:cNvSpPr txBox="1"/>
          <p:nvPr/>
        </p:nvSpPr>
        <p:spPr>
          <a:xfrm>
            <a:off x="2092940" y="305757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AFA28C-D30F-CC6E-16D1-8C8F82E79678}"/>
              </a:ext>
            </a:extLst>
          </p:cNvPr>
          <p:cNvSpPr txBox="1"/>
          <p:nvPr/>
        </p:nvSpPr>
        <p:spPr>
          <a:xfrm>
            <a:off x="2092940" y="32219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0BD068-B3C6-2C00-3D81-8FA696531540}"/>
              </a:ext>
            </a:extLst>
          </p:cNvPr>
          <p:cNvSpPr txBox="1"/>
          <p:nvPr/>
        </p:nvSpPr>
        <p:spPr>
          <a:xfrm>
            <a:off x="2092940" y="3389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683498-B154-A75F-0F4F-F3E3072B959E}"/>
              </a:ext>
            </a:extLst>
          </p:cNvPr>
          <p:cNvSpPr txBox="1"/>
          <p:nvPr/>
        </p:nvSpPr>
        <p:spPr>
          <a:xfrm>
            <a:off x="2092940" y="355380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4CB3DC-87A1-22BD-969D-64C3A249BC3F}"/>
              </a:ext>
            </a:extLst>
          </p:cNvPr>
          <p:cNvSpPr txBox="1"/>
          <p:nvPr/>
        </p:nvSpPr>
        <p:spPr>
          <a:xfrm>
            <a:off x="2092940" y="371791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96911-B2CB-39A1-9096-56FA61B27878}"/>
              </a:ext>
            </a:extLst>
          </p:cNvPr>
          <p:cNvSpPr txBox="1"/>
          <p:nvPr/>
        </p:nvSpPr>
        <p:spPr>
          <a:xfrm>
            <a:off x="2092940" y="38888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D4D870-C10F-0A29-A10F-653D94F48713}"/>
              </a:ext>
            </a:extLst>
          </p:cNvPr>
          <p:cNvSpPr txBox="1"/>
          <p:nvPr/>
        </p:nvSpPr>
        <p:spPr>
          <a:xfrm>
            <a:off x="2092940" y="404642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4C10AC-C713-C558-6E10-747530C87D1B}"/>
              </a:ext>
            </a:extLst>
          </p:cNvPr>
          <p:cNvSpPr txBox="1"/>
          <p:nvPr/>
        </p:nvSpPr>
        <p:spPr>
          <a:xfrm>
            <a:off x="2092940" y="42199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424AA1-EE18-A462-7813-94CA61B5DE01}"/>
              </a:ext>
            </a:extLst>
          </p:cNvPr>
          <p:cNvSpPr txBox="1"/>
          <p:nvPr/>
        </p:nvSpPr>
        <p:spPr>
          <a:xfrm>
            <a:off x="2092940" y="438490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520EE1-ED38-3485-9482-7FC32C4C363D}"/>
              </a:ext>
            </a:extLst>
          </p:cNvPr>
          <p:cNvSpPr txBox="1"/>
          <p:nvPr/>
        </p:nvSpPr>
        <p:spPr>
          <a:xfrm>
            <a:off x="2092940" y="455101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A1EF1B-BAD2-2A49-684A-304995BDF296}"/>
              </a:ext>
            </a:extLst>
          </p:cNvPr>
          <p:cNvSpPr txBox="1"/>
          <p:nvPr/>
        </p:nvSpPr>
        <p:spPr>
          <a:xfrm>
            <a:off x="2092940" y="470490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A7C96C-1CCA-FECC-E69D-5802BE260211}"/>
              </a:ext>
            </a:extLst>
          </p:cNvPr>
          <p:cNvSpPr txBox="1"/>
          <p:nvPr/>
        </p:nvSpPr>
        <p:spPr>
          <a:xfrm>
            <a:off x="2092940" y="487736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33E337-EDB8-A4FE-97C5-B1B109B7AA66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2C341142-15E1-4D4F-DE39-B1773233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D663DE-0910-FEDE-3AD9-0CFB88D5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1"/>
            <a:ext cx="91440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49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4A99D-CE72-B254-19CD-3534D3C4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7372833B-5AF4-E9EE-42B5-5EDCE2CE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43098726-E5A2-0534-3EF2-8D51D95C8776}"/>
              </a:ext>
            </a:extLst>
          </p:cNvPr>
          <p:cNvSpPr txBox="1"/>
          <p:nvPr/>
        </p:nvSpPr>
        <p:spPr>
          <a:xfrm>
            <a:off x="2327655" y="6435656"/>
            <a:ext cx="664660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8F369-809E-326B-80FF-BD26D2019CB3}"/>
              </a:ext>
            </a:extLst>
          </p:cNvPr>
          <p:cNvSpPr txBox="1"/>
          <p:nvPr/>
        </p:nvSpPr>
        <p:spPr>
          <a:xfrm>
            <a:off x="2154154" y="129663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B3158-22B3-6761-AFA0-547A9ED92A6F}"/>
              </a:ext>
            </a:extLst>
          </p:cNvPr>
          <p:cNvSpPr txBox="1"/>
          <p:nvPr/>
        </p:nvSpPr>
        <p:spPr>
          <a:xfrm>
            <a:off x="2154154" y="147040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E9D56-C65E-FECE-B538-14415C22488C}"/>
              </a:ext>
            </a:extLst>
          </p:cNvPr>
          <p:cNvSpPr txBox="1"/>
          <p:nvPr/>
        </p:nvSpPr>
        <p:spPr>
          <a:xfrm>
            <a:off x="2154154" y="16498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9A7B5-91E6-62CC-1853-D7E405D0A465}"/>
              </a:ext>
            </a:extLst>
          </p:cNvPr>
          <p:cNvSpPr txBox="1"/>
          <p:nvPr/>
        </p:nvSpPr>
        <p:spPr>
          <a:xfrm>
            <a:off x="2154154" y="182797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51D1F-AB89-FAE9-5755-1474EB0474FC}"/>
              </a:ext>
            </a:extLst>
          </p:cNvPr>
          <p:cNvSpPr txBox="1"/>
          <p:nvPr/>
        </p:nvSpPr>
        <p:spPr>
          <a:xfrm>
            <a:off x="2154154" y="20036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7D68C1-EB30-2510-9BBB-39DC70580979}"/>
              </a:ext>
            </a:extLst>
          </p:cNvPr>
          <p:cNvSpPr txBox="1"/>
          <p:nvPr/>
        </p:nvSpPr>
        <p:spPr>
          <a:xfrm>
            <a:off x="2154154" y="21818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43196-281B-03A3-ED36-A1285D668EA8}"/>
              </a:ext>
            </a:extLst>
          </p:cNvPr>
          <p:cNvSpPr txBox="1"/>
          <p:nvPr/>
        </p:nvSpPr>
        <p:spPr>
          <a:xfrm>
            <a:off x="2154154" y="23634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DBBE3-03DA-FB1A-B7AD-6C08F3DDFC8A}"/>
              </a:ext>
            </a:extLst>
          </p:cNvPr>
          <p:cNvSpPr txBox="1"/>
          <p:nvPr/>
        </p:nvSpPr>
        <p:spPr>
          <a:xfrm>
            <a:off x="2154154" y="254153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8B51C-61FD-0DBD-B17B-181A15AEBC33}"/>
              </a:ext>
            </a:extLst>
          </p:cNvPr>
          <p:cNvSpPr txBox="1"/>
          <p:nvPr/>
        </p:nvSpPr>
        <p:spPr>
          <a:xfrm>
            <a:off x="2154154" y="27172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298247-2A5F-FCB3-4219-F709EF8D1029}"/>
              </a:ext>
            </a:extLst>
          </p:cNvPr>
          <p:cNvSpPr txBox="1"/>
          <p:nvPr/>
        </p:nvSpPr>
        <p:spPr>
          <a:xfrm>
            <a:off x="2154154" y="28961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A35458-769D-32B6-551C-585CEB234BC2}"/>
              </a:ext>
            </a:extLst>
          </p:cNvPr>
          <p:cNvSpPr txBox="1"/>
          <p:nvPr/>
        </p:nvSpPr>
        <p:spPr>
          <a:xfrm>
            <a:off x="2154154" y="307845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7F797-C555-1759-ABF6-F265491F2108}"/>
              </a:ext>
            </a:extLst>
          </p:cNvPr>
          <p:cNvSpPr txBox="1"/>
          <p:nvPr/>
        </p:nvSpPr>
        <p:spPr>
          <a:xfrm>
            <a:off x="2154154" y="32540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824DCD-735B-837E-AEFD-59843D617536}"/>
              </a:ext>
            </a:extLst>
          </p:cNvPr>
          <p:cNvSpPr txBox="1"/>
          <p:nvPr/>
        </p:nvSpPr>
        <p:spPr>
          <a:xfrm>
            <a:off x="2154154" y="342929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8A894F-E3A4-4B26-CA00-9FFE6047DB71}"/>
              </a:ext>
            </a:extLst>
          </p:cNvPr>
          <p:cNvSpPr txBox="1"/>
          <p:nvPr/>
        </p:nvSpPr>
        <p:spPr>
          <a:xfrm>
            <a:off x="2154154" y="3614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68D769-8AB3-B5F0-A63F-C8425045757E}"/>
              </a:ext>
            </a:extLst>
          </p:cNvPr>
          <p:cNvSpPr txBox="1"/>
          <p:nvPr/>
        </p:nvSpPr>
        <p:spPr>
          <a:xfrm>
            <a:off x="2154154" y="396783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C27233-F507-97F4-5DDE-EEF5142AAEF6}"/>
              </a:ext>
            </a:extLst>
          </p:cNvPr>
          <p:cNvSpPr txBox="1"/>
          <p:nvPr/>
        </p:nvSpPr>
        <p:spPr>
          <a:xfrm>
            <a:off x="2154154" y="41459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99245D-1E06-2AEC-07D1-DE62E032D905}"/>
              </a:ext>
            </a:extLst>
          </p:cNvPr>
          <p:cNvSpPr txBox="1"/>
          <p:nvPr/>
        </p:nvSpPr>
        <p:spPr>
          <a:xfrm>
            <a:off x="2154154" y="43229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126667-7018-E256-7ADF-2A1150416C65}"/>
              </a:ext>
            </a:extLst>
          </p:cNvPr>
          <p:cNvSpPr txBox="1"/>
          <p:nvPr/>
        </p:nvSpPr>
        <p:spPr>
          <a:xfrm>
            <a:off x="2154154" y="45014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9404EA-0F46-D938-859A-B1899FD840DE}"/>
              </a:ext>
            </a:extLst>
          </p:cNvPr>
          <p:cNvSpPr txBox="1"/>
          <p:nvPr/>
        </p:nvSpPr>
        <p:spPr>
          <a:xfrm>
            <a:off x="2154154" y="37925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3E1FDB-6A92-F61C-A271-685FD3DCABB1}"/>
              </a:ext>
            </a:extLst>
          </p:cNvPr>
          <p:cNvSpPr txBox="1"/>
          <p:nvPr/>
        </p:nvSpPr>
        <p:spPr>
          <a:xfrm>
            <a:off x="2154154" y="46814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C5CDBB-3D78-2AF3-592B-AC6E4BC7960C}"/>
              </a:ext>
            </a:extLst>
          </p:cNvPr>
          <p:cNvSpPr txBox="1"/>
          <p:nvPr/>
        </p:nvSpPr>
        <p:spPr>
          <a:xfrm>
            <a:off x="2154154" y="48592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8F1E21-6B8D-8F7E-D77E-F346EBDCD4EA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66A83F0D-15CC-3655-F3F6-8E3E28B3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0AEDCA-7BAD-F825-D6B0-3A0652EB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2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1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1D4A-3CD1-7D22-F695-A2859DE8A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>
            <a:extLst>
              <a:ext uri="{FF2B5EF4-FFF2-40B4-BE49-F238E27FC236}">
                <a16:creationId xmlns:a16="http://schemas.microsoft.com/office/drawing/2014/main" id="{4EFFECBE-3F69-F5F8-8D79-B3347E00A0DB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180CA02B-3B62-911E-7A3E-5DD97E8E08AA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93D11935-CCBD-F8AC-9842-B37C0F146343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1">
            <a:extLst>
              <a:ext uri="{FF2B5EF4-FFF2-40B4-BE49-F238E27FC236}">
                <a16:creationId xmlns:a16="http://schemas.microsoft.com/office/drawing/2014/main" id="{C7ADB552-CC31-7886-A020-954AD4C0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28700" cy="960119"/>
          </a:xfrm>
          <a:prstGeom prst="rect">
            <a:avLst/>
          </a:prstGeom>
        </p:spPr>
      </p:pic>
      <p:sp>
        <p:nvSpPr>
          <p:cNvPr id="142" name="TextBox 142">
            <a:extLst>
              <a:ext uri="{FF2B5EF4-FFF2-40B4-BE49-F238E27FC236}">
                <a16:creationId xmlns:a16="http://schemas.microsoft.com/office/drawing/2014/main" id="{0BF9787A-568A-3D34-FC49-31F0C920CD33}"/>
              </a:ext>
            </a:extLst>
          </p:cNvPr>
          <p:cNvSpPr txBox="1"/>
          <p:nvPr/>
        </p:nvSpPr>
        <p:spPr>
          <a:xfrm>
            <a:off x="2295143" y="6429624"/>
            <a:ext cx="661888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0112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1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FCC7A-05DA-566B-0162-F5BE58117C30}"/>
              </a:ext>
            </a:extLst>
          </p:cNvPr>
          <p:cNvSpPr txBox="1"/>
          <p:nvPr/>
        </p:nvSpPr>
        <p:spPr>
          <a:xfrm>
            <a:off x="1324947" y="2382665"/>
            <a:ext cx="64941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Personal Care and Homemaker Services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             		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                          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B481F-6185-FF0F-0298-90F062F67EDA}"/>
              </a:ext>
            </a:extLst>
          </p:cNvPr>
          <p:cNvSpPr txBox="1"/>
          <p:nvPr/>
        </p:nvSpPr>
        <p:spPr>
          <a:xfrm>
            <a:off x="8233086" y="64044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8173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2420-6612-9D57-E3FB-0FB881B2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224E8C7D-9403-7FE3-DF3C-95CDA3A2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ED095A30-7C4A-BBFA-7B2B-416C97BC39CD}"/>
              </a:ext>
            </a:extLst>
          </p:cNvPr>
          <p:cNvSpPr txBox="1"/>
          <p:nvPr/>
        </p:nvSpPr>
        <p:spPr>
          <a:xfrm>
            <a:off x="2327655" y="6435656"/>
            <a:ext cx="650972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179D2-2E1B-09EC-C447-92095AB6CA4A}"/>
              </a:ext>
            </a:extLst>
          </p:cNvPr>
          <p:cNvSpPr txBox="1"/>
          <p:nvPr/>
        </p:nvSpPr>
        <p:spPr>
          <a:xfrm>
            <a:off x="2027083" y="12719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045722-97A6-815C-2FDB-60B4B5D7304A}"/>
              </a:ext>
            </a:extLst>
          </p:cNvPr>
          <p:cNvSpPr txBox="1"/>
          <p:nvPr/>
        </p:nvSpPr>
        <p:spPr>
          <a:xfrm>
            <a:off x="2027083" y="145213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9E9B2-58F9-CDEF-CCE0-B9E46B7AEAEC}"/>
              </a:ext>
            </a:extLst>
          </p:cNvPr>
          <p:cNvSpPr txBox="1"/>
          <p:nvPr/>
        </p:nvSpPr>
        <p:spPr>
          <a:xfrm>
            <a:off x="2027083" y="163294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CABD7-125B-7BFA-5F22-51EBCA2CCF34}"/>
              </a:ext>
            </a:extLst>
          </p:cNvPr>
          <p:cNvSpPr txBox="1"/>
          <p:nvPr/>
        </p:nvSpPr>
        <p:spPr>
          <a:xfrm>
            <a:off x="2027083" y="181699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C3929C-032C-728B-2613-F3403E02B97F}"/>
              </a:ext>
            </a:extLst>
          </p:cNvPr>
          <p:cNvSpPr txBox="1"/>
          <p:nvPr/>
        </p:nvSpPr>
        <p:spPr>
          <a:xfrm>
            <a:off x="2027083" y="19910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B1817F-0B6B-3D36-3F88-0CC12548EF0A}"/>
              </a:ext>
            </a:extLst>
          </p:cNvPr>
          <p:cNvSpPr txBox="1"/>
          <p:nvPr/>
        </p:nvSpPr>
        <p:spPr>
          <a:xfrm>
            <a:off x="2027083" y="21638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2A26B-95EE-6A25-8758-CEC3C99DED6C}"/>
              </a:ext>
            </a:extLst>
          </p:cNvPr>
          <p:cNvSpPr txBox="1"/>
          <p:nvPr/>
        </p:nvSpPr>
        <p:spPr>
          <a:xfrm>
            <a:off x="2027083" y="234933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1ED4EF-0498-4BF0-E820-AB7E4054D3D1}"/>
              </a:ext>
            </a:extLst>
          </p:cNvPr>
          <p:cNvSpPr txBox="1"/>
          <p:nvPr/>
        </p:nvSpPr>
        <p:spPr>
          <a:xfrm>
            <a:off x="2027083" y="25328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3214C0-2700-725B-FC53-2A7F88A95CA5}"/>
              </a:ext>
            </a:extLst>
          </p:cNvPr>
          <p:cNvSpPr txBox="1"/>
          <p:nvPr/>
        </p:nvSpPr>
        <p:spPr>
          <a:xfrm>
            <a:off x="2027083" y="27092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DF87B8-EC49-F85F-EE07-76CFA2292B74}"/>
              </a:ext>
            </a:extLst>
          </p:cNvPr>
          <p:cNvSpPr txBox="1"/>
          <p:nvPr/>
        </p:nvSpPr>
        <p:spPr>
          <a:xfrm>
            <a:off x="2027083" y="28890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FD85B6-89A5-E035-EE93-96E64FE64968}"/>
              </a:ext>
            </a:extLst>
          </p:cNvPr>
          <p:cNvSpPr txBox="1"/>
          <p:nvPr/>
        </p:nvSpPr>
        <p:spPr>
          <a:xfrm>
            <a:off x="2027083" y="306452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E569A2-CF67-F1D9-AF66-28980A7EEC02}"/>
              </a:ext>
            </a:extLst>
          </p:cNvPr>
          <p:cNvSpPr txBox="1"/>
          <p:nvPr/>
        </p:nvSpPr>
        <p:spPr>
          <a:xfrm>
            <a:off x="2027083" y="324192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E3294C-F766-5BF3-02EB-621281CFC8D2}"/>
              </a:ext>
            </a:extLst>
          </p:cNvPr>
          <p:cNvSpPr txBox="1"/>
          <p:nvPr/>
        </p:nvSpPr>
        <p:spPr>
          <a:xfrm>
            <a:off x="2027083" y="34224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B20FAF-BFCA-C00D-9423-30B004C4E690}"/>
              </a:ext>
            </a:extLst>
          </p:cNvPr>
          <p:cNvSpPr txBox="1"/>
          <p:nvPr/>
        </p:nvSpPr>
        <p:spPr>
          <a:xfrm>
            <a:off x="2027083" y="360574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5CD1A8-25AA-B900-E10D-2EA426164147}"/>
              </a:ext>
            </a:extLst>
          </p:cNvPr>
          <p:cNvSpPr txBox="1"/>
          <p:nvPr/>
        </p:nvSpPr>
        <p:spPr>
          <a:xfrm>
            <a:off x="2027083" y="378793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440B6D-F1CB-3D70-48C9-C2D05DA3C995}"/>
              </a:ext>
            </a:extLst>
          </p:cNvPr>
          <p:cNvSpPr txBox="1"/>
          <p:nvPr/>
        </p:nvSpPr>
        <p:spPr>
          <a:xfrm>
            <a:off x="2027083" y="396418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9A039D-9DF0-6E1B-57C7-70EE1EA14BBC}"/>
              </a:ext>
            </a:extLst>
          </p:cNvPr>
          <p:cNvSpPr txBox="1"/>
          <p:nvPr/>
        </p:nvSpPr>
        <p:spPr>
          <a:xfrm>
            <a:off x="2027083" y="41368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4885FE-9CFB-2F20-8F0B-041ED60F3A38}"/>
              </a:ext>
            </a:extLst>
          </p:cNvPr>
          <p:cNvSpPr txBox="1"/>
          <p:nvPr/>
        </p:nvSpPr>
        <p:spPr>
          <a:xfrm>
            <a:off x="2027083" y="431990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2086C1-E605-ABD6-C8AD-54FD66973FA9}"/>
              </a:ext>
            </a:extLst>
          </p:cNvPr>
          <p:cNvSpPr txBox="1"/>
          <p:nvPr/>
        </p:nvSpPr>
        <p:spPr>
          <a:xfrm>
            <a:off x="2027083" y="449759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E3FB22-C53D-CF36-460A-AAC0888ABD84}"/>
              </a:ext>
            </a:extLst>
          </p:cNvPr>
          <p:cNvSpPr txBox="1"/>
          <p:nvPr/>
        </p:nvSpPr>
        <p:spPr>
          <a:xfrm>
            <a:off x="2027083" y="466881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A57657-841F-8ADF-457C-F258F9E80886}"/>
              </a:ext>
            </a:extLst>
          </p:cNvPr>
          <p:cNvSpPr txBox="1"/>
          <p:nvPr/>
        </p:nvSpPr>
        <p:spPr>
          <a:xfrm>
            <a:off x="2027083" y="48554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1E6BA0-1C14-4C6F-9A2B-27AE72238C49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B9BB7EA6-985A-D322-EC8C-F36CDB04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AEDF36-CAFF-092A-CADF-A4D9C532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11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ED95-F0EE-9A59-4EA2-8E90A54F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>
            <a:extLst>
              <a:ext uri="{FF2B5EF4-FFF2-40B4-BE49-F238E27FC236}">
                <a16:creationId xmlns:a16="http://schemas.microsoft.com/office/drawing/2014/main" id="{292D7FA8-B4B2-7008-028E-9957B6A73E0F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C4A063CD-0301-59DC-4A9E-B07FFA5FBAE6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5">
            <a:extLst>
              <a:ext uri="{FF2B5EF4-FFF2-40B4-BE49-F238E27FC236}">
                <a16:creationId xmlns:a16="http://schemas.microsoft.com/office/drawing/2014/main" id="{910D5CD2-48BC-17EC-EFBE-E076BA8FF68C}"/>
              </a:ext>
            </a:extLst>
          </p:cNvPr>
          <p:cNvSpPr txBox="1"/>
          <p:nvPr/>
        </p:nvSpPr>
        <p:spPr>
          <a:xfrm>
            <a:off x="2313432" y="6446520"/>
            <a:ext cx="641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 	</a:t>
            </a:r>
            <a:r>
              <a:rPr lang="en-US" altLang="zh-CN" sz="1200" spc="-45" dirty="0">
                <a:solidFill>
                  <a:srgbClr val="868686"/>
                </a:solidFill>
                <a:latin typeface="Calibri"/>
                <a:ea typeface="Cambria"/>
              </a:rPr>
              <a:t>24</a:t>
            </a:r>
            <a:endParaRPr lang="en-US" altLang="zh-CN" sz="1200" dirty="0">
              <a:solidFill>
                <a:srgbClr val="16355C"/>
              </a:solidFill>
              <a:latin typeface="Cambria"/>
              <a:ea typeface="Cambria"/>
            </a:endParaRPr>
          </a:p>
          <a:p>
            <a:pPr marL="0">
              <a:lnSpc>
                <a:spcPct val="100000"/>
              </a:lnSpc>
              <a:tabLst>
                <a:tab pos="6238240" algn="l"/>
              </a:tabLst>
            </a:pP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pic>
        <p:nvPicPr>
          <p:cNvPr id="6" name="Picture 128">
            <a:extLst>
              <a:ext uri="{FF2B5EF4-FFF2-40B4-BE49-F238E27FC236}">
                <a16:creationId xmlns:a16="http://schemas.microsoft.com/office/drawing/2014/main" id="{EF7DDAB2-7C00-A7D4-0CF8-4540A92A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897881"/>
            <a:ext cx="1013460" cy="960119"/>
          </a:xfrm>
          <a:prstGeom prst="rect">
            <a:avLst/>
          </a:prstGeom>
        </p:spPr>
      </p:pic>
      <p:sp>
        <p:nvSpPr>
          <p:cNvPr id="3" name="Freeform 137">
            <a:extLst>
              <a:ext uri="{FF2B5EF4-FFF2-40B4-BE49-F238E27FC236}">
                <a16:creationId xmlns:a16="http://schemas.microsoft.com/office/drawing/2014/main" id="{28436D2C-68D7-81B8-8124-79C179D41651}"/>
              </a:ext>
            </a:extLst>
          </p:cNvPr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384D0-0CB8-6BDA-193A-4FBC2350CA3D}"/>
              </a:ext>
            </a:extLst>
          </p:cNvPr>
          <p:cNvSpPr txBox="1"/>
          <p:nvPr/>
        </p:nvSpPr>
        <p:spPr>
          <a:xfrm>
            <a:off x="685800" y="768458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mbria" panose="02040503050406030204" pitchFamily="18" charset="0"/>
              </a:rPr>
              <a:t>Of the 2,434 enrollees gained during these twelve months, approximately 80% of the growth can be attributed to these six plans.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9639-98B6-0D09-012D-2C3ED26CC929}"/>
              </a:ext>
            </a:extLst>
          </p:cNvPr>
          <p:cNvSpPr txBox="1"/>
          <p:nvPr/>
        </p:nvSpPr>
        <p:spPr>
          <a:xfrm>
            <a:off x="371387" y="210234"/>
            <a:ext cx="855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Respite Services </a:t>
            </a:r>
            <a:r>
              <a:rPr lang="en-US" altLang="zh-CN" b="1" dirty="0">
                <a:solidFill>
                  <a:srgbClr val="000000"/>
                </a:solidFill>
                <a:latin typeface="Cambria"/>
                <a:ea typeface="Cambria"/>
              </a:rPr>
              <a:t>Population of Focus</a:t>
            </a:r>
            <a:endParaRPr lang="en-US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00D0A2E-B96D-21BC-AECA-75AF87637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347"/>
            <a:ext cx="9150189" cy="35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5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FCA9D-0551-59FB-CBCB-E22C88E30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431EB443-87A4-9640-0DAA-38051AC8B046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2DF7AFB9-36DB-3162-1A4D-14E05C3B78CA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8EA5E52E-2AC9-DDDD-591C-92F8841B0148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0D50008A-CFFC-073A-C1B9-993B0FD7C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B3923F3B-4A14-7C6B-FD3C-04362DFF361E}"/>
              </a:ext>
            </a:extLst>
          </p:cNvPr>
          <p:cNvSpPr txBox="1"/>
          <p:nvPr/>
        </p:nvSpPr>
        <p:spPr>
          <a:xfrm>
            <a:off x="2327655" y="6435656"/>
            <a:ext cx="650972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20C4D-A55F-6A67-1787-06C5CDDFD8FB}"/>
              </a:ext>
            </a:extLst>
          </p:cNvPr>
          <p:cNvSpPr txBox="1"/>
          <p:nvPr/>
        </p:nvSpPr>
        <p:spPr>
          <a:xfrm>
            <a:off x="1403350" y="-23150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Respite Services: Utilization and Growth by County and Managed Care Plan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3FFD-B45C-B78A-5512-1014D8E93E08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92BE5-9F5B-F322-3937-5E30373DC6B8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pic>
        <p:nvPicPr>
          <p:cNvPr id="10" name="Picture 9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A406EA98-1C8C-D9AF-4ED4-6832D28F7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627"/>
            <a:ext cx="9144000" cy="4683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78A77-FA27-1B72-E23B-CA11764D1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5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B4D5E-1B7F-AB71-81A2-3705D81C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7DFD2B11-9C42-BB20-17B0-2ED2E3ECEEE0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9632C762-9D04-8080-7C25-17C1F8C8A852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AA91ED89-93AD-1622-B6C6-124B3255F947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171FCDEA-F38D-44C8-77A3-BA81D35A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CCA998DE-5F3B-99EC-43CF-D96CB46A9298}"/>
              </a:ext>
            </a:extLst>
          </p:cNvPr>
          <p:cNvSpPr txBox="1"/>
          <p:nvPr/>
        </p:nvSpPr>
        <p:spPr>
          <a:xfrm>
            <a:off x="2327655" y="6435656"/>
            <a:ext cx="66247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73B2A-2A8F-37E8-9447-2F9F9885F153}"/>
              </a:ext>
            </a:extLst>
          </p:cNvPr>
          <p:cNvSpPr txBox="1"/>
          <p:nvPr/>
        </p:nvSpPr>
        <p:spPr>
          <a:xfrm>
            <a:off x="928113" y="-23150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Respite Services: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F82BF-585C-6AC0-1824-25C893AF0BF8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33051-5B10-6F8B-53D4-74D733EA7E04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pic>
        <p:nvPicPr>
          <p:cNvPr id="8" name="Picture 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9377807F-96E5-8F00-2B43-AC4C55C7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5860"/>
            <a:ext cx="9144001" cy="4751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0C910-795E-7A66-2D67-72B438B04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2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EA20A-8C98-9F76-D986-14A5C5D85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B89DE38C-603E-DFB5-9F97-7C01529D1C96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EB154FEB-1364-FD20-4F50-FA80E6E6083B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4CB44B22-57FC-F697-DEE2-274061C366EF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974AB3A5-6933-334A-F984-91545DA0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8255B916-51CD-6C32-FF09-8CBF603746F0}"/>
              </a:ext>
            </a:extLst>
          </p:cNvPr>
          <p:cNvSpPr txBox="1"/>
          <p:nvPr/>
        </p:nvSpPr>
        <p:spPr>
          <a:xfrm>
            <a:off x="2327655" y="6435656"/>
            <a:ext cx="658637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7796-75CE-3673-D9F0-D1B56F15ADE8}"/>
              </a:ext>
            </a:extLst>
          </p:cNvPr>
          <p:cNvSpPr txBox="1"/>
          <p:nvPr/>
        </p:nvSpPr>
        <p:spPr>
          <a:xfrm>
            <a:off x="1120140" y="11304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Respite Services: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5FDAD-0F25-B64E-2B54-9A7F4D0402E8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7D579-FAD7-49EE-1ECB-87B610DD5AA9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pic>
        <p:nvPicPr>
          <p:cNvPr id="6" name="Picture 5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8DB2B53D-A4D2-58BD-453F-33BCBAB6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081"/>
            <a:ext cx="9144000" cy="468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B5C1E-84BD-EC1F-3636-69855096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1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42B26-5231-E79D-F163-E4E077C41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1FA4F29E-19E0-6853-5D12-2E61F2015C3E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5E476F60-11C8-9D3B-AACA-CD2EC323005A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278928E1-71B3-8143-0AD9-17E99F8A4AEA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9EB7F8FB-57CB-2735-2504-7E784EE8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02F7F303-0229-677B-6E02-F4932E9FED5D}"/>
              </a:ext>
            </a:extLst>
          </p:cNvPr>
          <p:cNvSpPr txBox="1"/>
          <p:nvPr/>
        </p:nvSpPr>
        <p:spPr>
          <a:xfrm>
            <a:off x="2327654" y="6435656"/>
            <a:ext cx="653709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77050-6EE9-0A0E-FC17-A0D9AA6F0C31}"/>
              </a:ext>
            </a:extLst>
          </p:cNvPr>
          <p:cNvSpPr txBox="1"/>
          <p:nvPr/>
        </p:nvSpPr>
        <p:spPr>
          <a:xfrm>
            <a:off x="1120140" y="11304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Respite Services: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84A72-F21E-3BA4-569E-9F0AB6F11A61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000BD-4F04-466A-FF42-88418B8EDE9F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67E1E-A1F5-DCB5-4BEE-28780E0FF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  <p:pic>
        <p:nvPicPr>
          <p:cNvPr id="11" name="Picture 10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56293310-7C2E-72C3-72D9-B6CBE7FB3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0386"/>
            <a:ext cx="9146211" cy="4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6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2695-AC24-A0AC-7403-B5786F23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5">
            <a:extLst>
              <a:ext uri="{FF2B5EF4-FFF2-40B4-BE49-F238E27FC236}">
                <a16:creationId xmlns:a16="http://schemas.microsoft.com/office/drawing/2014/main" id="{ECC784DD-9E8F-3972-A2E4-F31CEB59E8FE}"/>
              </a:ext>
            </a:extLst>
          </p:cNvPr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9C56B7FC-95F4-1B18-9FE4-AC32E16782A4}"/>
              </a:ext>
            </a:extLst>
          </p:cNvPr>
          <p:cNvSpPr/>
          <p:nvPr/>
        </p:nvSpPr>
        <p:spPr>
          <a:xfrm>
            <a:off x="1403350" y="6775450"/>
            <a:ext cx="7092950" cy="44450"/>
          </a:xfrm>
          <a:custGeom>
            <a:avLst/>
            <a:gdLst>
              <a:gd name="connsiteX0" fmla="*/ 6350 w 7092950"/>
              <a:gd name="connsiteY0" fmla="*/ 30162 h 44450"/>
              <a:gd name="connsiteX1" fmla="*/ 3549650 w 7092950"/>
              <a:gd name="connsiteY1" fmla="*/ 6350 h 44450"/>
              <a:gd name="connsiteX2" fmla="*/ 7092950 w 7092950"/>
              <a:gd name="connsiteY2" fmla="*/ 30162 h 44450"/>
              <a:gd name="connsiteX3" fmla="*/ 3549650 w 7092950"/>
              <a:gd name="connsiteY3" fmla="*/ 53975 h 44450"/>
              <a:gd name="connsiteX4" fmla="*/ 6350 w 7092950"/>
              <a:gd name="connsiteY4" fmla="*/ 3016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44450">
                <a:moveTo>
                  <a:pt x="6350" y="30162"/>
                </a:moveTo>
                <a:lnTo>
                  <a:pt x="3549650" y="6350"/>
                </a:lnTo>
                <a:lnTo>
                  <a:pt x="7092950" y="30162"/>
                </a:lnTo>
                <a:lnTo>
                  <a:pt x="3549650" y="53975"/>
                </a:lnTo>
                <a:lnTo>
                  <a:pt x="6350" y="30162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D8736D42-9248-1068-8D46-4C53283B7CD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20">
            <a:extLst>
              <a:ext uri="{FF2B5EF4-FFF2-40B4-BE49-F238E27FC236}">
                <a16:creationId xmlns:a16="http://schemas.microsoft.com/office/drawing/2014/main" id="{9981176A-35D0-E0EC-F9D4-3F5B3C74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121" name="TextBox 121">
            <a:extLst>
              <a:ext uri="{FF2B5EF4-FFF2-40B4-BE49-F238E27FC236}">
                <a16:creationId xmlns:a16="http://schemas.microsoft.com/office/drawing/2014/main" id="{6BD64CAD-5265-0662-4D86-A26E6A02AE49}"/>
              </a:ext>
            </a:extLst>
          </p:cNvPr>
          <p:cNvSpPr txBox="1"/>
          <p:nvPr/>
        </p:nvSpPr>
        <p:spPr>
          <a:xfrm>
            <a:off x="2327654" y="6435656"/>
            <a:ext cx="657542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7F530-382C-5131-F5AE-07B04A6422BE}"/>
              </a:ext>
            </a:extLst>
          </p:cNvPr>
          <p:cNvSpPr txBox="1"/>
          <p:nvPr/>
        </p:nvSpPr>
        <p:spPr>
          <a:xfrm>
            <a:off x="1120140" y="11304"/>
            <a:ext cx="945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mbria" panose="02040503050406030204" pitchFamily="18" charset="0"/>
              </a:rPr>
              <a:t>Respite Services: Utilization and Growth by County and Managed Care Plan (continued)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006F3-4234-4BDB-D76F-56B6A81D2423}"/>
              </a:ext>
            </a:extLst>
          </p:cNvPr>
          <p:cNvSpPr txBox="1"/>
          <p:nvPr/>
        </p:nvSpPr>
        <p:spPr>
          <a:xfrm>
            <a:off x="990949" y="5793406"/>
            <a:ext cx="75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Source:</a:t>
            </a:r>
            <a:r>
              <a:rPr lang="en-US" altLang="zh-CN" sz="120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DHCS, Total Number of Members Who Utilized Community Supports by MCP and County by Service by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Cambria"/>
                <a:ea typeface="Cambria"/>
              </a:rPr>
              <a:t>Quarter,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mbria"/>
                <a:cs typeface="Cambria"/>
                <a:hlinkClick r:id="rId3"/>
              </a:rPr>
              <a:t>https://geohub-cadhcs.hub.arcgis.com/datasets/CADHCS::ecm-community-support-data-tables-for-quarterly-implementation-report/explore?layer=48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2F9F9-DCFC-882C-8B9D-B789E28B658A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pic>
        <p:nvPicPr>
          <p:cNvPr id="8" name="Picture 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87131884-82AF-3044-80E8-1FE5A6ECA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303"/>
            <a:ext cx="9152182" cy="4651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E89CF-8A6F-7474-9AB5-86A2CEC15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442" y="5118901"/>
            <a:ext cx="6062868" cy="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9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 199"/>
          <p:cNvSpPr/>
          <p:nvPr/>
        </p:nvSpPr>
        <p:spPr>
          <a:xfrm>
            <a:off x="6972300" y="0"/>
            <a:ext cx="2171700" cy="1752600"/>
          </a:xfrm>
          <a:custGeom>
            <a:avLst/>
            <a:gdLst>
              <a:gd name="connsiteX0" fmla="*/ 109219 w 2171700"/>
              <a:gd name="connsiteY0" fmla="*/ 95504 h 1752600"/>
              <a:gd name="connsiteX1" fmla="*/ 2171700 w 2171700"/>
              <a:gd name="connsiteY1" fmla="*/ 1752600 h 1752600"/>
              <a:gd name="connsiteX2" fmla="*/ 2171700 w 2171700"/>
              <a:gd name="connsiteY2" fmla="*/ 0 h 1752600"/>
              <a:gd name="connsiteX3" fmla="*/ 0 w 2171700"/>
              <a:gd name="connsiteY3" fmla="*/ 0 h 1752600"/>
              <a:gd name="connsiteX4" fmla="*/ 109219 w 2171700"/>
              <a:gd name="connsiteY4" fmla="*/ 95504 h 1752600"/>
              <a:gd name="connsiteX5" fmla="*/ 109219 w 2171700"/>
              <a:gd name="connsiteY5" fmla="*/ 95504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752600">
                <a:moveTo>
                  <a:pt x="109219" y="95504"/>
                </a:moveTo>
                <a:lnTo>
                  <a:pt x="2171700" y="1752600"/>
                </a:lnTo>
                <a:lnTo>
                  <a:pt x="2171700" y="0"/>
                </a:lnTo>
                <a:lnTo>
                  <a:pt x="0" y="0"/>
                </a:lnTo>
                <a:lnTo>
                  <a:pt x="109219" y="95504"/>
                </a:lnTo>
                <a:lnTo>
                  <a:pt x="109219" y="95504"/>
                </a:lnTo>
                <a:close/>
              </a:path>
            </a:pathLst>
          </a:custGeom>
          <a:solidFill>
            <a:srgbClr val="C4D6E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2" name="Freeform 201"/>
          <p:cNvSpPr/>
          <p:nvPr/>
        </p:nvSpPr>
        <p:spPr>
          <a:xfrm>
            <a:off x="1403350" y="6762750"/>
            <a:ext cx="7092950" cy="57150"/>
          </a:xfrm>
          <a:custGeom>
            <a:avLst/>
            <a:gdLst>
              <a:gd name="connsiteX0" fmla="*/ 6350 w 7092950"/>
              <a:gd name="connsiteY0" fmla="*/ 33337 h 57150"/>
              <a:gd name="connsiteX1" fmla="*/ 3549650 w 7092950"/>
              <a:gd name="connsiteY1" fmla="*/ 9525 h 57150"/>
              <a:gd name="connsiteX2" fmla="*/ 7092950 w 7092950"/>
              <a:gd name="connsiteY2" fmla="*/ 33337 h 57150"/>
              <a:gd name="connsiteX3" fmla="*/ 3549650 w 7092950"/>
              <a:gd name="connsiteY3" fmla="*/ 57150 h 57150"/>
              <a:gd name="connsiteX4" fmla="*/ 6350 w 7092950"/>
              <a:gd name="connsiteY4" fmla="*/ 33337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7150">
                <a:moveTo>
                  <a:pt x="6350" y="33337"/>
                </a:moveTo>
                <a:lnTo>
                  <a:pt x="3549650" y="9525"/>
                </a:lnTo>
                <a:lnTo>
                  <a:pt x="7092950" y="33337"/>
                </a:lnTo>
                <a:lnTo>
                  <a:pt x="3549650" y="57150"/>
                </a:lnTo>
                <a:lnTo>
                  <a:pt x="6350" y="33337"/>
                </a:lnTo>
                <a:close/>
              </a:path>
            </a:pathLst>
          </a:custGeom>
          <a:solidFill>
            <a:srgbClr val="163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65151 w 1295400"/>
              <a:gd name="connsiteY0" fmla="*/ 58166 h 1066800"/>
              <a:gd name="connsiteX1" fmla="*/ 1295400 w 1295400"/>
              <a:gd name="connsiteY1" fmla="*/ 1066800 h 1066800"/>
              <a:gd name="connsiteX2" fmla="*/ 1295400 w 1295400"/>
              <a:gd name="connsiteY2" fmla="*/ 0 h 1066800"/>
              <a:gd name="connsiteX3" fmla="*/ 0 w 1295400"/>
              <a:gd name="connsiteY3" fmla="*/ 0 h 1066800"/>
              <a:gd name="connsiteX4" fmla="*/ 65151 w 1295400"/>
              <a:gd name="connsiteY4" fmla="*/ 58166 h 1066800"/>
              <a:gd name="connsiteX5" fmla="*/ 65151 w 1295400"/>
              <a:gd name="connsiteY5" fmla="*/ 58166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65151" y="58166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65151" y="58166"/>
                </a:lnTo>
                <a:lnTo>
                  <a:pt x="65151" y="58166"/>
                </a:lnTo>
                <a:close/>
              </a:path>
            </a:pathLst>
          </a:custGeom>
          <a:solidFill>
            <a:srgbClr val="8AB2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3"/>
          <p:cNvSpPr txBox="1"/>
          <p:nvPr/>
        </p:nvSpPr>
        <p:spPr>
          <a:xfrm>
            <a:off x="290829" y="756304"/>
            <a:ext cx="2643645" cy="373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50" b="1" spc="20" dirty="0">
                <a:solidFill>
                  <a:srgbClr val="000000"/>
                </a:solidFill>
                <a:latin typeface="Cambria"/>
                <a:ea typeface="Cambria"/>
              </a:rPr>
              <a:t>About</a:t>
            </a:r>
            <a:r>
              <a:rPr lang="en-US" altLang="zh-CN" sz="2450" b="1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5" dirty="0">
                <a:solidFill>
                  <a:srgbClr val="000000"/>
                </a:solidFill>
                <a:latin typeface="Cambria"/>
                <a:ea typeface="Cambria"/>
              </a:rPr>
              <a:t>the</a:t>
            </a:r>
            <a:r>
              <a:rPr lang="en-US" altLang="zh-CN" sz="2450" b="1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0" dirty="0">
                <a:solidFill>
                  <a:srgbClr val="000000"/>
                </a:solidFill>
                <a:latin typeface="Cambria"/>
                <a:ea typeface="Cambria"/>
              </a:rPr>
              <a:t>Author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290829" y="1661683"/>
            <a:ext cx="62831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634047" y="1511866"/>
            <a:ext cx="813465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95416"/>
              </a:lnSpc>
            </a:pPr>
            <a:r>
              <a:rPr lang="en-US" sz="2000" b="1" dirty="0">
                <a:latin typeface="Cambria" panose="02040503050406030204" pitchFamily="18" charset="0"/>
              </a:rPr>
              <a:t>Reese Murray </a:t>
            </a:r>
            <a:r>
              <a:rPr lang="en-US" sz="2000" dirty="0">
                <a:latin typeface="Cambria" panose="02040503050406030204" pitchFamily="18" charset="0"/>
              </a:rPr>
              <a:t>is a 4th year undergraduate student at California Polytechnic State University, San Luis Obispo. She is majoring in Mathematics and hopes to use her degree to help marginalized communities through data analytics.</a:t>
            </a:r>
            <a:endParaRPr lang="en-US" altLang="zh-CN" sz="2000" dirty="0">
              <a:solidFill>
                <a:srgbClr val="000000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206" name="TextBox 206"/>
          <p:cNvSpPr txBox="1"/>
          <p:nvPr/>
        </p:nvSpPr>
        <p:spPr>
          <a:xfrm>
            <a:off x="290829" y="3300665"/>
            <a:ext cx="8087216" cy="373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50" b="1" spc="25" dirty="0">
                <a:solidFill>
                  <a:srgbClr val="000000"/>
                </a:solidFill>
                <a:latin typeface="Cambria"/>
                <a:ea typeface="Cambria"/>
              </a:rPr>
              <a:t>About</a:t>
            </a:r>
            <a:r>
              <a:rPr lang="en-US" altLang="zh-CN" sz="245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0" dirty="0">
                <a:solidFill>
                  <a:srgbClr val="000000"/>
                </a:solidFill>
                <a:latin typeface="Cambria"/>
                <a:ea typeface="Cambria"/>
              </a:rPr>
              <a:t>California</a:t>
            </a:r>
            <a:r>
              <a:rPr lang="en-US" altLang="zh-CN" sz="245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5" dirty="0">
                <a:solidFill>
                  <a:srgbClr val="000000"/>
                </a:solidFill>
                <a:latin typeface="Cambria"/>
                <a:ea typeface="Cambria"/>
              </a:rPr>
              <a:t>Health</a:t>
            </a:r>
            <a:r>
              <a:rPr lang="en-US" altLang="zh-CN" sz="2450" b="1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5" dirty="0">
                <a:solidFill>
                  <a:srgbClr val="000000"/>
                </a:solidFill>
                <a:latin typeface="Cambria"/>
                <a:ea typeface="Cambria"/>
              </a:rPr>
              <a:t>Policy</a:t>
            </a:r>
            <a:r>
              <a:rPr lang="en-US" altLang="zh-CN" sz="245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0" dirty="0">
                <a:solidFill>
                  <a:srgbClr val="000000"/>
                </a:solidFill>
                <a:latin typeface="Cambria"/>
                <a:ea typeface="Cambria"/>
              </a:rPr>
              <a:t>Strategies</a:t>
            </a:r>
            <a:r>
              <a:rPr lang="en-US" altLang="zh-CN" sz="2450" b="1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25" dirty="0">
                <a:solidFill>
                  <a:srgbClr val="000000"/>
                </a:solidFill>
                <a:latin typeface="Cambria"/>
                <a:ea typeface="Cambria"/>
              </a:rPr>
              <a:t>(CalHPS),</a:t>
            </a:r>
            <a:r>
              <a:rPr lang="en-US" altLang="zh-CN" sz="245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50" b="1" spc="30" dirty="0">
                <a:solidFill>
                  <a:srgbClr val="000000"/>
                </a:solidFill>
                <a:latin typeface="Cambria"/>
                <a:ea typeface="Cambria"/>
              </a:rPr>
              <a:t>LLC</a:t>
            </a:r>
          </a:p>
        </p:txBody>
      </p:sp>
      <p:sp>
        <p:nvSpPr>
          <p:cNvPr id="207" name="TextBox 207"/>
          <p:cNvSpPr txBox="1"/>
          <p:nvPr/>
        </p:nvSpPr>
        <p:spPr>
          <a:xfrm flipV="1">
            <a:off x="321218" y="4028274"/>
            <a:ext cx="5633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634047" y="3953575"/>
            <a:ext cx="8298942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CalHPS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is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mission-driven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health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policy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consulting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group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in</a:t>
            </a:r>
            <a:r>
              <a:rPr lang="en-US" altLang="zh-CN" sz="2000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Sacramento.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For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more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information,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visit</a:t>
            </a:r>
            <a:r>
              <a:rPr lang="en-US" altLang="zh-CN" sz="200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  <a:hlinkClick r:id="rId3"/>
              </a:rPr>
              <a:t>www.calhps.com</a:t>
            </a:r>
            <a:r>
              <a:rPr lang="en-US" altLang="zh-CN" sz="2000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</a:p>
          <a:p>
            <a:pPr marL="0" hangingPunct="0">
              <a:lnSpc>
                <a:spcPct val="95416"/>
              </a:lnSpc>
            </a:pPr>
            <a:endParaRPr lang="en-US" altLang="zh-CN" sz="2000" dirty="0">
              <a:solidFill>
                <a:srgbClr val="000000"/>
              </a:solidFill>
              <a:latin typeface="Cambria"/>
              <a:ea typeface="Cambria"/>
            </a:endParaRPr>
          </a:p>
          <a:p>
            <a:pPr marL="0" hangingPunct="0">
              <a:lnSpc>
                <a:spcPct val="95416"/>
              </a:lnSpc>
            </a:pPr>
            <a:endParaRPr lang="en-US" altLang="zh-CN" sz="2000" dirty="0">
              <a:solidFill>
                <a:srgbClr val="000000"/>
              </a:solidFill>
              <a:latin typeface="Cambria"/>
              <a:ea typeface="Cambria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0" indent="1685607">
              <a:lnSpc>
                <a:spcPct val="100000"/>
              </a:lnSpc>
              <a:tabLst>
                <a:tab pos="7813103" algn="l"/>
              </a:tabLst>
            </a:pPr>
            <a:endParaRPr lang="en-US" altLang="zh-CN" sz="2000" b="1" dirty="0">
              <a:solidFill>
                <a:srgbClr val="000000"/>
              </a:solidFill>
              <a:latin typeface="Cambria"/>
              <a:ea typeface="Cambria"/>
            </a:endParaRPr>
          </a:p>
          <a:p>
            <a:pPr marL="0" indent="1685607">
              <a:lnSpc>
                <a:spcPct val="100000"/>
              </a:lnSpc>
              <a:tabLst>
                <a:tab pos="7813103" algn="l"/>
              </a:tabLst>
            </a:pPr>
            <a:endParaRPr lang="en-US" altLang="zh-CN" sz="2000" b="1" dirty="0">
              <a:solidFill>
                <a:srgbClr val="000000"/>
              </a:solidFill>
              <a:latin typeface="Cambria"/>
              <a:ea typeface="Cambria"/>
            </a:endParaRPr>
          </a:p>
          <a:p>
            <a:pPr marL="0" indent="1685607">
              <a:lnSpc>
                <a:spcPct val="100000"/>
              </a:lnSpc>
              <a:tabLst>
                <a:tab pos="7813103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2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23575-18E9-9586-7F41-04012413FFF2}"/>
              </a:ext>
            </a:extLst>
          </p:cNvPr>
          <p:cNvSpPr txBox="1"/>
          <p:nvPr/>
        </p:nvSpPr>
        <p:spPr>
          <a:xfrm>
            <a:off x="8233086" y="6404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9B86-6D2F-604E-DFE4-A6456B68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AC278363-1085-ABD8-93BA-54470FFE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A7A1A1CA-E2C9-162F-7E09-9A8AA991AF37}"/>
              </a:ext>
            </a:extLst>
          </p:cNvPr>
          <p:cNvSpPr txBox="1"/>
          <p:nvPr/>
        </p:nvSpPr>
        <p:spPr>
          <a:xfrm>
            <a:off x="2327655" y="6435656"/>
            <a:ext cx="658637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E7DF-26FC-8485-5EC7-592A4D3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5</a:t>
            </a:fld>
            <a:endParaRPr lang="en-US"/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3BE21009-43B3-02D7-667D-8FE73767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45"/>
            <a:ext cx="9144000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AB44-5AE8-DC17-40D9-14EA8577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BB69206C-00D4-C1CE-C13B-735D8C4E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4C831427-7597-FBB4-C510-D95B832BF147}"/>
              </a:ext>
            </a:extLst>
          </p:cNvPr>
          <p:cNvSpPr txBox="1"/>
          <p:nvPr/>
        </p:nvSpPr>
        <p:spPr>
          <a:xfrm>
            <a:off x="2327654" y="6435656"/>
            <a:ext cx="67096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AC357-AE1D-E36B-8188-9DE1EFF12189}"/>
              </a:ext>
            </a:extLst>
          </p:cNvPr>
          <p:cNvSpPr txBox="1"/>
          <p:nvPr/>
        </p:nvSpPr>
        <p:spPr>
          <a:xfrm>
            <a:off x="1087654" y="15073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77ED14-5930-B767-66AE-0F4B2F74E73E}"/>
              </a:ext>
            </a:extLst>
          </p:cNvPr>
          <p:cNvSpPr txBox="1"/>
          <p:nvPr/>
        </p:nvSpPr>
        <p:spPr>
          <a:xfrm>
            <a:off x="1087654" y="16310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96B748-037E-8FE7-0EDB-02AE03B886C9}"/>
              </a:ext>
            </a:extLst>
          </p:cNvPr>
          <p:cNvSpPr txBox="1"/>
          <p:nvPr/>
        </p:nvSpPr>
        <p:spPr>
          <a:xfrm>
            <a:off x="1087654" y="17572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F5C034-DD7A-61D8-A10B-1764E53384E5}"/>
              </a:ext>
            </a:extLst>
          </p:cNvPr>
          <p:cNvSpPr txBox="1"/>
          <p:nvPr/>
        </p:nvSpPr>
        <p:spPr>
          <a:xfrm>
            <a:off x="1087654" y="18915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2487DC-98CC-7C1C-5562-B9EB80B8C572}"/>
              </a:ext>
            </a:extLst>
          </p:cNvPr>
          <p:cNvSpPr txBox="1"/>
          <p:nvPr/>
        </p:nvSpPr>
        <p:spPr>
          <a:xfrm>
            <a:off x="1087654" y="20194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6387B5-9C74-DA95-3A9E-322CB0057548}"/>
              </a:ext>
            </a:extLst>
          </p:cNvPr>
          <p:cNvSpPr txBox="1"/>
          <p:nvPr/>
        </p:nvSpPr>
        <p:spPr>
          <a:xfrm>
            <a:off x="1087654" y="21521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963489-6152-3FE8-5239-3016A19B4DD0}"/>
              </a:ext>
            </a:extLst>
          </p:cNvPr>
          <p:cNvSpPr txBox="1"/>
          <p:nvPr/>
        </p:nvSpPr>
        <p:spPr>
          <a:xfrm>
            <a:off x="1087654" y="227969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0" name="TextBox 66559">
            <a:extLst>
              <a:ext uri="{FF2B5EF4-FFF2-40B4-BE49-F238E27FC236}">
                <a16:creationId xmlns:a16="http://schemas.microsoft.com/office/drawing/2014/main" id="{D8A122FC-2FFE-969F-ADBE-38226CCA41E9}"/>
              </a:ext>
            </a:extLst>
          </p:cNvPr>
          <p:cNvSpPr txBox="1"/>
          <p:nvPr/>
        </p:nvSpPr>
        <p:spPr>
          <a:xfrm>
            <a:off x="1087654" y="24164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1" name="TextBox 66560">
            <a:extLst>
              <a:ext uri="{FF2B5EF4-FFF2-40B4-BE49-F238E27FC236}">
                <a16:creationId xmlns:a16="http://schemas.microsoft.com/office/drawing/2014/main" id="{2A260EEE-DDA8-3D5F-B53D-C3B853225FD0}"/>
              </a:ext>
            </a:extLst>
          </p:cNvPr>
          <p:cNvSpPr txBox="1"/>
          <p:nvPr/>
        </p:nvSpPr>
        <p:spPr>
          <a:xfrm>
            <a:off x="1087654" y="254494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3" name="TextBox 66562">
            <a:extLst>
              <a:ext uri="{FF2B5EF4-FFF2-40B4-BE49-F238E27FC236}">
                <a16:creationId xmlns:a16="http://schemas.microsoft.com/office/drawing/2014/main" id="{873F6044-78FA-2D25-921B-575628082AC0}"/>
              </a:ext>
            </a:extLst>
          </p:cNvPr>
          <p:cNvSpPr txBox="1"/>
          <p:nvPr/>
        </p:nvSpPr>
        <p:spPr>
          <a:xfrm>
            <a:off x="1087654" y="26717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5" name="TextBox 66564">
            <a:extLst>
              <a:ext uri="{FF2B5EF4-FFF2-40B4-BE49-F238E27FC236}">
                <a16:creationId xmlns:a16="http://schemas.microsoft.com/office/drawing/2014/main" id="{90C99756-8D29-0BFB-16F2-1DCF0EB7FFEF}"/>
              </a:ext>
            </a:extLst>
          </p:cNvPr>
          <p:cNvSpPr txBox="1"/>
          <p:nvPr/>
        </p:nvSpPr>
        <p:spPr>
          <a:xfrm>
            <a:off x="1087654" y="28077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6" name="TextBox 66565">
            <a:extLst>
              <a:ext uri="{FF2B5EF4-FFF2-40B4-BE49-F238E27FC236}">
                <a16:creationId xmlns:a16="http://schemas.microsoft.com/office/drawing/2014/main" id="{F82CD194-22AA-3DF7-D67A-ED1AFA84AACA}"/>
              </a:ext>
            </a:extLst>
          </p:cNvPr>
          <p:cNvSpPr txBox="1"/>
          <p:nvPr/>
        </p:nvSpPr>
        <p:spPr>
          <a:xfrm>
            <a:off x="1087654" y="29384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7" name="TextBox 66566">
            <a:extLst>
              <a:ext uri="{FF2B5EF4-FFF2-40B4-BE49-F238E27FC236}">
                <a16:creationId xmlns:a16="http://schemas.microsoft.com/office/drawing/2014/main" id="{889CEE0B-001B-E8D7-7E9D-A5FBB4A1624E}"/>
              </a:ext>
            </a:extLst>
          </p:cNvPr>
          <p:cNvSpPr txBox="1"/>
          <p:nvPr/>
        </p:nvSpPr>
        <p:spPr>
          <a:xfrm>
            <a:off x="1087654" y="306305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8" name="TextBox 66567">
            <a:extLst>
              <a:ext uri="{FF2B5EF4-FFF2-40B4-BE49-F238E27FC236}">
                <a16:creationId xmlns:a16="http://schemas.microsoft.com/office/drawing/2014/main" id="{26E70516-E77D-A788-F739-AB835D67A384}"/>
              </a:ext>
            </a:extLst>
          </p:cNvPr>
          <p:cNvSpPr txBox="1"/>
          <p:nvPr/>
        </p:nvSpPr>
        <p:spPr>
          <a:xfrm>
            <a:off x="1087654" y="31989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69" name="TextBox 66568">
            <a:extLst>
              <a:ext uri="{FF2B5EF4-FFF2-40B4-BE49-F238E27FC236}">
                <a16:creationId xmlns:a16="http://schemas.microsoft.com/office/drawing/2014/main" id="{A2CFCEC6-6BBC-3847-7A18-378A1020FA89}"/>
              </a:ext>
            </a:extLst>
          </p:cNvPr>
          <p:cNvSpPr txBox="1"/>
          <p:nvPr/>
        </p:nvSpPr>
        <p:spPr>
          <a:xfrm>
            <a:off x="1087654" y="33271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0" name="TextBox 66569">
            <a:extLst>
              <a:ext uri="{FF2B5EF4-FFF2-40B4-BE49-F238E27FC236}">
                <a16:creationId xmlns:a16="http://schemas.microsoft.com/office/drawing/2014/main" id="{5FAAC8A1-5801-2370-BD0C-C0CD6CBA310B}"/>
              </a:ext>
            </a:extLst>
          </p:cNvPr>
          <p:cNvSpPr txBox="1"/>
          <p:nvPr/>
        </p:nvSpPr>
        <p:spPr>
          <a:xfrm>
            <a:off x="1087654" y="37232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1" name="TextBox 66570">
            <a:extLst>
              <a:ext uri="{FF2B5EF4-FFF2-40B4-BE49-F238E27FC236}">
                <a16:creationId xmlns:a16="http://schemas.microsoft.com/office/drawing/2014/main" id="{60788C6B-95E5-CD89-23B3-9029108ED4BD}"/>
              </a:ext>
            </a:extLst>
          </p:cNvPr>
          <p:cNvSpPr txBox="1"/>
          <p:nvPr/>
        </p:nvSpPr>
        <p:spPr>
          <a:xfrm>
            <a:off x="1087654" y="345686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2" name="TextBox 66571">
            <a:extLst>
              <a:ext uri="{FF2B5EF4-FFF2-40B4-BE49-F238E27FC236}">
                <a16:creationId xmlns:a16="http://schemas.microsoft.com/office/drawing/2014/main" id="{6BC150EE-B128-99F5-B442-F64CEA659691}"/>
              </a:ext>
            </a:extLst>
          </p:cNvPr>
          <p:cNvSpPr txBox="1"/>
          <p:nvPr/>
        </p:nvSpPr>
        <p:spPr>
          <a:xfrm>
            <a:off x="1087654" y="359012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3" name="TextBox 66572">
            <a:extLst>
              <a:ext uri="{FF2B5EF4-FFF2-40B4-BE49-F238E27FC236}">
                <a16:creationId xmlns:a16="http://schemas.microsoft.com/office/drawing/2014/main" id="{4CC45801-31C8-2536-058E-EEF2FE3F222A}"/>
              </a:ext>
            </a:extLst>
          </p:cNvPr>
          <p:cNvSpPr txBox="1"/>
          <p:nvPr/>
        </p:nvSpPr>
        <p:spPr>
          <a:xfrm>
            <a:off x="1087654" y="398074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4" name="TextBox 66573">
            <a:extLst>
              <a:ext uri="{FF2B5EF4-FFF2-40B4-BE49-F238E27FC236}">
                <a16:creationId xmlns:a16="http://schemas.microsoft.com/office/drawing/2014/main" id="{02227F9E-291F-7791-74CC-921D9281366F}"/>
              </a:ext>
            </a:extLst>
          </p:cNvPr>
          <p:cNvSpPr txBox="1"/>
          <p:nvPr/>
        </p:nvSpPr>
        <p:spPr>
          <a:xfrm>
            <a:off x="1087654" y="38477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5" name="TextBox 66574">
            <a:extLst>
              <a:ext uri="{FF2B5EF4-FFF2-40B4-BE49-F238E27FC236}">
                <a16:creationId xmlns:a16="http://schemas.microsoft.com/office/drawing/2014/main" id="{DC07445C-B815-DC64-0CB0-AB9AD89B909F}"/>
              </a:ext>
            </a:extLst>
          </p:cNvPr>
          <p:cNvSpPr txBox="1"/>
          <p:nvPr/>
        </p:nvSpPr>
        <p:spPr>
          <a:xfrm>
            <a:off x="1087654" y="424606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6" name="TextBox 66575">
            <a:extLst>
              <a:ext uri="{FF2B5EF4-FFF2-40B4-BE49-F238E27FC236}">
                <a16:creationId xmlns:a16="http://schemas.microsoft.com/office/drawing/2014/main" id="{DBCE5377-FD56-EC28-1ECC-136A7B73857A}"/>
              </a:ext>
            </a:extLst>
          </p:cNvPr>
          <p:cNvSpPr txBox="1"/>
          <p:nvPr/>
        </p:nvSpPr>
        <p:spPr>
          <a:xfrm>
            <a:off x="1087654" y="411330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7" name="TextBox 66576">
            <a:extLst>
              <a:ext uri="{FF2B5EF4-FFF2-40B4-BE49-F238E27FC236}">
                <a16:creationId xmlns:a16="http://schemas.microsoft.com/office/drawing/2014/main" id="{AAEFD4C5-4436-1B04-7994-D32BF8D8D413}"/>
              </a:ext>
            </a:extLst>
          </p:cNvPr>
          <p:cNvSpPr txBox="1"/>
          <p:nvPr/>
        </p:nvSpPr>
        <p:spPr>
          <a:xfrm>
            <a:off x="1087654" y="437902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8" name="TextBox 66577">
            <a:extLst>
              <a:ext uri="{FF2B5EF4-FFF2-40B4-BE49-F238E27FC236}">
                <a16:creationId xmlns:a16="http://schemas.microsoft.com/office/drawing/2014/main" id="{45B92D28-365C-A2D6-C80D-BC8D27A0B766}"/>
              </a:ext>
            </a:extLst>
          </p:cNvPr>
          <p:cNvSpPr txBox="1"/>
          <p:nvPr/>
        </p:nvSpPr>
        <p:spPr>
          <a:xfrm>
            <a:off x="1087654" y="46328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79" name="TextBox 66578">
            <a:extLst>
              <a:ext uri="{FF2B5EF4-FFF2-40B4-BE49-F238E27FC236}">
                <a16:creationId xmlns:a16="http://schemas.microsoft.com/office/drawing/2014/main" id="{FB29579D-133E-2CA6-A0A8-8EA83E2E3B91}"/>
              </a:ext>
            </a:extLst>
          </p:cNvPr>
          <p:cNvSpPr txBox="1"/>
          <p:nvPr/>
        </p:nvSpPr>
        <p:spPr>
          <a:xfrm>
            <a:off x="1087654" y="451158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80" name="TextBox 66579">
            <a:extLst>
              <a:ext uri="{FF2B5EF4-FFF2-40B4-BE49-F238E27FC236}">
                <a16:creationId xmlns:a16="http://schemas.microsoft.com/office/drawing/2014/main" id="{ED556C71-C3EC-A7F0-1D4C-49F2BEB969E8}"/>
              </a:ext>
            </a:extLst>
          </p:cNvPr>
          <p:cNvSpPr txBox="1"/>
          <p:nvPr/>
        </p:nvSpPr>
        <p:spPr>
          <a:xfrm>
            <a:off x="1087654" y="47713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66581" name="TextBox 66580">
            <a:extLst>
              <a:ext uri="{FF2B5EF4-FFF2-40B4-BE49-F238E27FC236}">
                <a16:creationId xmlns:a16="http://schemas.microsoft.com/office/drawing/2014/main" id="{482B5938-1E5E-6979-431A-DEC6B146680F}"/>
              </a:ext>
            </a:extLst>
          </p:cNvPr>
          <p:cNvSpPr txBox="1"/>
          <p:nvPr/>
        </p:nvSpPr>
        <p:spPr>
          <a:xfrm>
            <a:off x="2132266" y="5774729"/>
            <a:ext cx="563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* denotes utilization of between 0-10 Medi-Cal members</a:t>
            </a:r>
          </a:p>
        </p:txBody>
      </p:sp>
      <p:sp>
        <p:nvSpPr>
          <p:cNvPr id="66584" name="Slide Number Placeholder 66583">
            <a:extLst>
              <a:ext uri="{FF2B5EF4-FFF2-40B4-BE49-F238E27FC236}">
                <a16:creationId xmlns:a16="http://schemas.microsoft.com/office/drawing/2014/main" id="{93F12824-395E-140A-5003-69B493C5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6</a:t>
            </a:fld>
            <a:endParaRPr lang="en-US"/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0839A71F-5DBA-1BFA-8FDD-40A164D7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16"/>
            <a:ext cx="9144000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4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C034-4368-A49D-43BB-23D9BBC4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5DBBBCD5-BCAC-B4CA-578F-8E3540F3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4EDAB351-033E-CDC8-4B03-9D9D6B111310}"/>
              </a:ext>
            </a:extLst>
          </p:cNvPr>
          <p:cNvSpPr txBox="1"/>
          <p:nvPr/>
        </p:nvSpPr>
        <p:spPr>
          <a:xfrm>
            <a:off x="2327655" y="6435656"/>
            <a:ext cx="656447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91EC-17D9-8B3F-EAA8-D9EC460B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7</a:t>
            </a:fld>
            <a:endParaRPr lang="en-US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DAADA9FD-E8E9-C10A-793E-F6D940BC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87FF-D7AC-6539-BA25-8F6C85E8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>
            <a:extLst>
              <a:ext uri="{FF2B5EF4-FFF2-40B4-BE49-F238E27FC236}">
                <a16:creationId xmlns:a16="http://schemas.microsoft.com/office/drawing/2014/main" id="{B4062BAB-734A-77F6-8AE0-22CAF9AE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5875020"/>
            <a:ext cx="1013460" cy="960119"/>
          </a:xfrm>
          <a:prstGeom prst="rect">
            <a:avLst/>
          </a:prstGeom>
        </p:spPr>
      </p:pic>
      <p:sp>
        <p:nvSpPr>
          <p:cNvPr id="5" name="TextBox 121">
            <a:extLst>
              <a:ext uri="{FF2B5EF4-FFF2-40B4-BE49-F238E27FC236}">
                <a16:creationId xmlns:a16="http://schemas.microsoft.com/office/drawing/2014/main" id="{B0FDEA7D-59F9-3C97-30BF-1A85D597ACAA}"/>
              </a:ext>
            </a:extLst>
          </p:cNvPr>
          <p:cNvSpPr txBox="1"/>
          <p:nvPr/>
        </p:nvSpPr>
        <p:spPr>
          <a:xfrm>
            <a:off x="2327654" y="6435656"/>
            <a:ext cx="661922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976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Cal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ifornia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ealth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P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olicy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mbria"/>
                <a:ea typeface="Cambria"/>
              </a:rPr>
              <a:t>S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trategies,</a:t>
            </a:r>
            <a:r>
              <a:rPr lang="en-US" altLang="zh-CN" sz="2000" spc="-2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sz="2000" dirty="0">
                <a:solidFill>
                  <a:srgbClr val="16355C"/>
                </a:solidFill>
                <a:latin typeface="Cambria"/>
                <a:ea typeface="Cambria"/>
              </a:rPr>
              <a:t>LLC	</a:t>
            </a:r>
            <a:endParaRPr lang="en-US" altLang="zh-CN" sz="1200" spc="-45" dirty="0">
              <a:solidFill>
                <a:srgbClr val="868686"/>
              </a:solidFill>
              <a:latin typeface="Calibri"/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0386-2D45-6BE5-A113-C42FF72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8</a:t>
            </a:fld>
            <a:endParaRPr lang="en-US"/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0574C5AD-D803-D183-5E51-769CF68F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44"/>
            <a:ext cx="9144000" cy="56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8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1979ad09f1f1b18ad4bfd2db726dfdb1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fc249b90e7f3099a94d70f1633f02dae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53BC7-2487-404E-944E-8B9804A01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customXml/itemProps3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25439</TotalTime>
  <Words>2432</Words>
  <Application>Microsoft Office PowerPoint</Application>
  <PresentationFormat>On-screen Show (4:3)</PresentationFormat>
  <Paragraphs>1014</Paragraphs>
  <Slides>57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Cambria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Stephanie Pierini,  Community Development Director</vt:lpstr>
      <vt:lpstr>Barbra McLendon, Associate Vice President</vt:lpstr>
      <vt:lpstr>Rebecca Sullivan, Director of Government Affairs, CalAIM &amp; MLTSS</vt:lpstr>
      <vt:lpstr>PowerPoint Presentation</vt:lpstr>
      <vt:lpstr>Resource Highlight</vt:lpstr>
      <vt:lpstr>Announcements and  Upcoming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277</cp:revision>
  <cp:lastPrinted>2023-08-11T03:12:41Z</cp:lastPrinted>
  <dcterms:created xsi:type="dcterms:W3CDTF">2016-05-06T19:19:41Z</dcterms:created>
  <dcterms:modified xsi:type="dcterms:W3CDTF">2025-12-10T20:35:12Z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