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9C_807A33CA.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9D_CA9B10C4.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8B_C4E79898.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A1_60E472B3.xml" ContentType="application/vnd.ms-powerpoint.comments+xml"/>
  <Override PartName="/ppt/notesSlides/notesSlide9.xml" ContentType="application/vnd.openxmlformats-officedocument.presentationml.notesSlide+xml"/>
  <Override PartName="/ppt/comments/modernComment_1B4_F5F09EB5.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21_F9B4C57E.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A8_B5AE709.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A2_E8994E8A.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B0_CD3CF25F.xml" ContentType="application/vnd.ms-powerpoint.comments+xml"/>
  <Override PartName="/ppt/notesSlides/notesSlide26.xml" ContentType="application/vnd.openxmlformats-officedocument.presentationml.notesSlide+xml"/>
  <Override PartName="/ppt/comments/modernComment_1B1_28CE3EAB.xml" ContentType="application/vnd.ms-powerpoint.comments+xml"/>
  <Override PartName="/ppt/notesSlides/notesSlide27.xml" ContentType="application/vnd.openxmlformats-officedocument.presentationml.notesSlide+xml"/>
  <Override PartName="/ppt/comments/modernComment_1A3_B7FFC0C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42" r:id="rId4"/>
  </p:sldMasterIdLst>
  <p:notesMasterIdLst>
    <p:notesMasterId r:id="rId54"/>
  </p:notesMasterIdLst>
  <p:handoutMasterIdLst>
    <p:handoutMasterId r:id="rId55"/>
  </p:handoutMasterIdLst>
  <p:sldIdLst>
    <p:sldId id="257" r:id="rId5"/>
    <p:sldId id="405" r:id="rId6"/>
    <p:sldId id="412" r:id="rId7"/>
    <p:sldId id="260" r:id="rId8"/>
    <p:sldId id="304" r:id="rId9"/>
    <p:sldId id="510" r:id="rId10"/>
    <p:sldId id="511" r:id="rId11"/>
    <p:sldId id="509" r:id="rId12"/>
    <p:sldId id="261" r:id="rId13"/>
    <p:sldId id="413" r:id="rId14"/>
    <p:sldId id="415" r:id="rId15"/>
    <p:sldId id="411" r:id="rId16"/>
    <p:sldId id="395" r:id="rId17"/>
    <p:sldId id="410" r:id="rId18"/>
    <p:sldId id="435" r:id="rId19"/>
    <p:sldId id="417" r:id="rId20"/>
    <p:sldId id="436" r:id="rId21"/>
    <p:sldId id="437" r:id="rId22"/>
    <p:sldId id="421" r:id="rId23"/>
    <p:sldId id="409" r:id="rId24"/>
    <p:sldId id="414" r:id="rId25"/>
    <p:sldId id="407" r:id="rId26"/>
    <p:sldId id="289" r:id="rId27"/>
    <p:sldId id="313" r:id="rId28"/>
    <p:sldId id="299" r:id="rId29"/>
    <p:sldId id="332" r:id="rId30"/>
    <p:sldId id="333" r:id="rId31"/>
    <p:sldId id="334" r:id="rId32"/>
    <p:sldId id="335" r:id="rId33"/>
    <p:sldId id="336" r:id="rId34"/>
    <p:sldId id="268" r:id="rId35"/>
    <p:sldId id="269" r:id="rId36"/>
    <p:sldId id="279" r:id="rId37"/>
    <p:sldId id="284" r:id="rId38"/>
    <p:sldId id="285" r:id="rId39"/>
    <p:sldId id="424" r:id="rId40"/>
    <p:sldId id="425" r:id="rId41"/>
    <p:sldId id="429" r:id="rId42"/>
    <p:sldId id="428" r:id="rId43"/>
    <p:sldId id="418" r:id="rId44"/>
    <p:sldId id="426" r:id="rId45"/>
    <p:sldId id="427" r:id="rId46"/>
    <p:sldId id="430" r:id="rId47"/>
    <p:sldId id="431" r:id="rId48"/>
    <p:sldId id="434" r:id="rId49"/>
    <p:sldId id="438" r:id="rId50"/>
    <p:sldId id="432" r:id="rId51"/>
    <p:sldId id="433" r:id="rId52"/>
    <p:sldId id="419"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6D62C-415B-900D-D801-989500B7877C}" name="Jasmine Lacsamana" initials="JL" userId="S::jlacsamana@archstone.org::e96e28dd-33c7-484b-877d-a8a197caf952" providerId="AD"/>
  <p188:author id="{40E08A6B-A55E-CE82-48BB-92AA5204AFE0}" name="Keri Arnold" initials="KA" userId="5453c1fa03e455b4" providerId="Windows Live"/>
  <p188:author id="{C4BFF392-E385-1125-D92E-CE55DAE4B03E}" name="Christopher A. Langston" initials="CAL" userId="S::calangston@archstone.org::7e8241fc-cf6d-403f-8543-f70ec99203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8FE"/>
    <a:srgbClr val="079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B4271-69DD-42B7-A5B1-536376565708}" v="64" dt="2025-10-07T17:24:36.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9060" autoAdjust="0"/>
  </p:normalViewPr>
  <p:slideViewPr>
    <p:cSldViewPr>
      <p:cViewPr varScale="1">
        <p:scale>
          <a:sx n="111" d="100"/>
          <a:sy n="111" d="100"/>
        </p:scale>
        <p:origin x="834" y="60"/>
      </p:cViewPr>
      <p:guideLst>
        <p:guide orient="horz" pos="2160"/>
        <p:guide pos="2880"/>
      </p:guideLst>
    </p:cSldViewPr>
  </p:slideViewPr>
  <p:outlineViewPr>
    <p:cViewPr>
      <p:scale>
        <a:sx n="33" d="100"/>
        <a:sy n="33" d="100"/>
      </p:scale>
      <p:origin x="0" y="-100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12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21_F9B4C57E.xml><?xml version="1.0" encoding="utf-8"?>
<p188:cmLst xmlns:a="http://schemas.openxmlformats.org/drawingml/2006/main" xmlns:r="http://schemas.openxmlformats.org/officeDocument/2006/relationships" xmlns:p188="http://schemas.microsoft.com/office/powerpoint/2018/8/main">
  <p188:cm id="{C713E2BC-01B2-4E54-BE39-71A20053C1BB}" authorId="{40E08A6B-A55E-CE82-48BB-92AA5204AFE0}" created="2025-10-07T18:44:23.480">
    <pc:sldMkLst xmlns:pc="http://schemas.microsoft.com/office/powerpoint/2013/main/command">
      <pc:docMk/>
      <pc:sldMk cId="4189373822" sldId="289"/>
    </pc:sldMkLst>
    <p188:replyLst>
      <p188:reply id="{B71C1ACB-9888-49D5-BB82-C594E041E5D2}" authorId="{40E08A6B-A55E-CE82-48BB-92AA5204AFE0}" created="2025-10-07T19:19:34.961">
        <p188:txBody>
          <a:bodyPr/>
          <a:lstStyle/>
          <a:p>
            <a:r>
              <a:rPr lang="en-US"/>
              <a:t>10, 762 / 17,294</a:t>
            </a:r>
          </a:p>
        </p188:txBody>
      </p188:reply>
    </p188:replyLst>
    <p188:txBody>
      <a:bodyPr/>
      <a:lstStyle/>
      <a:p>
        <a:r>
          <a:rPr lang="en-US"/>
          <a:t>SD - 3,429
LA - 3,041
Merced - 1,630
Monterey - 1,582
Santa Clara - 1,080</a:t>
        </a:r>
      </a:p>
    </p188:txBody>
  </p188:cm>
</p188:cmLst>
</file>

<file path=ppt/comments/modernComment_18B_C4E79898.xml><?xml version="1.0" encoding="utf-8"?>
<p188:cmLst xmlns:a="http://schemas.openxmlformats.org/drawingml/2006/main" xmlns:r="http://schemas.openxmlformats.org/officeDocument/2006/relationships" xmlns:p188="http://schemas.microsoft.com/office/powerpoint/2018/8/main">
  <p188:cm id="{E6078BE8-02DB-4877-BFEC-2B549D744BAB}" authorId="{40E08A6B-A55E-CE82-48BB-92AA5204AFE0}" status="resolved" created="2025-10-06T16:12:09.061" complete="100000">
    <pc:sldMkLst xmlns:pc="http://schemas.microsoft.com/office/powerpoint/2013/main/command">
      <pc:docMk/>
      <pc:sldMk cId="3303512216" sldId="395"/>
    </pc:sldMkLst>
    <p188:txBody>
      <a:bodyPr/>
      <a:lstStyle/>
      <a:p>
        <a:r>
          <a:rPr lang="en-US"/>
          <a:t>Jasmine to do</a:t>
        </a:r>
      </a:p>
    </p188:txBody>
  </p188:cm>
</p188:cmLst>
</file>

<file path=ppt/comments/modernComment_19C_807A33CA.xml><?xml version="1.0" encoding="utf-8"?>
<p188:cmLst xmlns:a="http://schemas.openxmlformats.org/drawingml/2006/main" xmlns:r="http://schemas.openxmlformats.org/officeDocument/2006/relationships" xmlns:p188="http://schemas.microsoft.com/office/powerpoint/2018/8/main">
  <p188:cm id="{2A90A2C3-604E-4E27-A6A8-7E9632F86081}" authorId="{40E08A6B-A55E-CE82-48BB-92AA5204AFE0}" status="resolved" created="2025-10-06T16:22:53.639" complete="100000">
    <pc:sldMkLst xmlns:pc="http://schemas.microsoft.com/office/powerpoint/2013/main/command">
      <pc:docMk/>
      <pc:sldMk cId="2155492298" sldId="412"/>
    </pc:sldMkLst>
    <p188:txBody>
      <a:bodyPr/>
      <a:lstStyle/>
      <a:p>
        <a:r>
          <a:rPr lang="en-US"/>
          <a:t>Respite, homemaker services, CS Q4 2024</a:t>
        </a:r>
      </a:p>
    </p188:txBody>
  </p188:cm>
</p188:cmLst>
</file>

<file path=ppt/comments/modernComment_19D_CA9B10C4.xml><?xml version="1.0" encoding="utf-8"?>
<p188:cmLst xmlns:a="http://schemas.openxmlformats.org/drawingml/2006/main" xmlns:r="http://schemas.openxmlformats.org/officeDocument/2006/relationships" xmlns:p188="http://schemas.microsoft.com/office/powerpoint/2018/8/main">
  <p188:cm id="{6E745B8E-3738-4F41-983D-47FD52AF7D80}" authorId="{40E08A6B-A55E-CE82-48BB-92AA5204AFE0}" status="resolved" created="2025-10-07T16:39:11.417" complete="100000">
    <ac:txMkLst xmlns:ac="http://schemas.microsoft.com/office/drawing/2013/main/command">
      <pc:docMk xmlns:pc="http://schemas.microsoft.com/office/powerpoint/2013/main/command"/>
      <pc:sldMk xmlns:pc="http://schemas.microsoft.com/office/powerpoint/2013/main/command" cId="3399160004" sldId="413"/>
      <ac:spMk id="7" creationId="{A21EE59E-B509-CB9B-6B5D-BF689A0A49C0}"/>
      <ac:txMk cp="249">
        <ac:context len="754" hash="4126680547"/>
      </ac:txMk>
    </ac:txMkLst>
    <p188:pos x="8127769" y="839075"/>
    <p188:replyLst>
      <p188:reply id="{B6721A09-94F9-49A2-8B9E-CC509BD9931E}" authorId="{40E08A6B-A55E-CE82-48BB-92AA5204AFE0}" created="2025-10-07T16:41:19.063">
        <p188:txBody>
          <a:bodyPr/>
          <a:lstStyle/>
          <a:p>
            <a:r>
              <a:rPr lang="en-US"/>
              <a:t>Look at overall percentage of enrollment attributed solely to top 5 plans</a:t>
            </a:r>
          </a:p>
        </p188:txBody>
      </p188:reply>
    </p188:replyLst>
    <p188:txBody>
      <a:bodyPr/>
      <a:lstStyle/>
      <a:p>
        <a:r>
          <a:rPr lang="en-US"/>
          <a:t>Look to pull a different data point</a:t>
        </a:r>
      </a:p>
    </p188:txBody>
  </p188:cm>
</p188:cmLst>
</file>

<file path=ppt/comments/modernComment_1A1_60E472B3.xml><?xml version="1.0" encoding="utf-8"?>
<p188:cmLst xmlns:a="http://schemas.openxmlformats.org/drawingml/2006/main" xmlns:r="http://schemas.openxmlformats.org/officeDocument/2006/relationships" xmlns:p188="http://schemas.microsoft.com/office/powerpoint/2018/8/main">
  <p188:cm id="{655F1A38-1A96-448F-AF21-B730BAD06DCB}" authorId="{40E08A6B-A55E-CE82-48BB-92AA5204AFE0}" status="resolved" created="2025-10-07T16:49:56.202" complete="100000">
    <ac:deMkLst xmlns:ac="http://schemas.microsoft.com/office/drawing/2013/main/command">
      <pc:docMk xmlns:pc="http://schemas.microsoft.com/office/powerpoint/2013/main/command"/>
      <pc:sldMk xmlns:pc="http://schemas.microsoft.com/office/powerpoint/2013/main/command" cId="1625584307" sldId="417"/>
      <ac:spMk id="2" creationId="{5F492D0C-1998-6156-EDB0-02040008286E}"/>
    </ac:deMkLst>
    <p188:txBody>
      <a:bodyPr/>
      <a:lstStyle/>
      <a:p>
        <a:r>
          <a:rPr lang="en-US"/>
          <a:t>Include date, time, and topic of next mtg</a:t>
        </a:r>
      </a:p>
    </p188:txBody>
  </p188:cm>
  <p188:cm id="{7EF33E0D-7E53-4A64-98BA-3A2039645B49}" authorId="{40E08A6B-A55E-CE82-48BB-92AA5204AFE0}" status="resolved" created="2025-10-07T16:50:28.421" complete="100000">
    <pc:sldMkLst xmlns:pc="http://schemas.microsoft.com/office/powerpoint/2013/main/command">
      <pc:docMk/>
      <pc:sldMk cId="1625584307" sldId="417"/>
    </pc:sldMkLst>
    <p188:txBody>
      <a:bodyPr/>
      <a:lstStyle/>
      <a:p>
        <a:r>
          <a:rPr lang="en-US"/>
          <a:t>On SNFs, PoF trans. From LTC to community</a:t>
        </a:r>
      </a:p>
    </p188:txBody>
  </p188:cm>
</p188:cmLst>
</file>

<file path=ppt/comments/modernComment_1A2_E8994E8A.xml><?xml version="1.0" encoding="utf-8"?>
<p188:cmLst xmlns:a="http://schemas.openxmlformats.org/drawingml/2006/main" xmlns:r="http://schemas.openxmlformats.org/officeDocument/2006/relationships" xmlns:p188="http://schemas.microsoft.com/office/powerpoint/2018/8/main">
  <p188:cm id="{78109353-5432-4677-B5EA-D8F8A4F642DE}" authorId="{40E08A6B-A55E-CE82-48BB-92AA5204AFE0}" status="resolved" created="2025-10-06T16:16:24.222" complete="100000">
    <pc:sldMkLst xmlns:pc="http://schemas.microsoft.com/office/powerpoint/2013/main/command">
      <pc:docMk/>
      <pc:sldMk cId="3902361226" sldId="418"/>
    </pc:sldMkLst>
    <p188:txBody>
      <a:bodyPr/>
      <a:lstStyle/>
      <a:p>
        <a:r>
          <a:rPr lang="en-US"/>
          <a:t>Consolidate into one slide, name ECM enrollment efforts</a:t>
        </a:r>
      </a:p>
    </p188:txBody>
  </p188:cm>
</p188:cmLst>
</file>

<file path=ppt/comments/modernComment_1A3_B7FFC0C4.xml><?xml version="1.0" encoding="utf-8"?>
<p188:cmLst xmlns:a="http://schemas.openxmlformats.org/drawingml/2006/main" xmlns:r="http://schemas.openxmlformats.org/officeDocument/2006/relationships" xmlns:p188="http://schemas.microsoft.com/office/powerpoint/2018/8/main">
  <p188:cm id="{F70A8E11-BE1A-4B05-887F-4804F136929E}" authorId="{40E08A6B-A55E-CE82-48BB-92AA5204AFE0}" status="resolved" created="2025-09-30T16:46:11.674" complete="100000">
    <ac:deMkLst xmlns:ac="http://schemas.microsoft.com/office/drawing/2013/main/command">
      <pc:docMk xmlns:pc="http://schemas.microsoft.com/office/powerpoint/2013/main/command"/>
      <pc:sldMk xmlns:pc="http://schemas.microsoft.com/office/powerpoint/2013/main/command" cId="3086991556" sldId="419"/>
      <ac:spMk id="2" creationId="{752C092F-5B0E-AC46-3D83-8F25BD8CE3A5}"/>
    </ac:deMkLst>
    <p188:txBody>
      <a:bodyPr/>
      <a:lstStyle/>
      <a:p>
        <a:r>
          <a:rPr lang="en-US"/>
          <a:t>Would it be helpful to create some type of form for participants to submit their feedback (anonymously or otherwise) that can help inform the agenda for the workgroup? Then we could have a standing item where the loop could be closed (maybe in the “Community Updates” section?) and info provided by MCPs in attendance could be reported back? </a:t>
        </a:r>
      </a:p>
    </p188:txBody>
  </p188:cm>
</p188:cmLst>
</file>

<file path=ppt/comments/modernComment_1A8_B5AE709.xml><?xml version="1.0" encoding="utf-8"?>
<p188:cmLst xmlns:a="http://schemas.openxmlformats.org/drawingml/2006/main" xmlns:r="http://schemas.openxmlformats.org/officeDocument/2006/relationships" xmlns:p188="http://schemas.microsoft.com/office/powerpoint/2018/8/main">
  <p188:cm id="{0FE6D6ED-ECE7-402F-85C7-95BBBC886B00}" authorId="{40E08A6B-A55E-CE82-48BB-92AA5204AFE0}" status="resolved" created="2025-10-06T16:14:01.056" complete="100000">
    <pc:sldMkLst xmlns:pc="http://schemas.microsoft.com/office/powerpoint/2013/main/command">
      <pc:docMk/>
      <pc:sldMk cId="190506761" sldId="424"/>
    </pc:sldMkLst>
    <p188:txBody>
      <a:bodyPr/>
      <a:lstStyle/>
      <a:p>
        <a:r>
          <a:rPr lang="en-US"/>
          <a:t>Consolidate into one slide</a:t>
        </a:r>
      </a:p>
    </p188:txBody>
  </p188:cm>
</p188:cmLst>
</file>

<file path=ppt/comments/modernComment_1B0_CD3CF25F.xml><?xml version="1.0" encoding="utf-8"?>
<p188:cmLst xmlns:a="http://schemas.openxmlformats.org/drawingml/2006/main" xmlns:r="http://schemas.openxmlformats.org/officeDocument/2006/relationships" xmlns:p188="http://schemas.microsoft.com/office/powerpoint/2018/8/main">
  <p188:cm id="{4842AFA0-E984-497D-B3FA-798CAE1EB32C}" authorId="{40E08A6B-A55E-CE82-48BB-92AA5204AFE0}" status="resolved" created="2025-10-06T16:20:51.055" complete="100000">
    <ac:deMkLst xmlns:ac="http://schemas.microsoft.com/office/drawing/2013/main/command">
      <pc:docMk xmlns:pc="http://schemas.microsoft.com/office/powerpoint/2013/main/command"/>
      <pc:sldMk xmlns:pc="http://schemas.microsoft.com/office/powerpoint/2013/main/command" cId="3443323487" sldId="432"/>
      <ac:spMk id="2" creationId="{87C901A9-D58E-D069-F320-989C23E5601B}"/>
    </ac:deMkLst>
    <p188:replyLst>
      <p188:reply id="{9E66CBCE-575E-4515-8814-D296641DACF6}" authorId="{40E08A6B-A55E-CE82-48BB-92AA5204AFE0}" created="2025-10-06T16:21:21.989">
        <p188:txBody>
          <a:bodyPr/>
          <a:lstStyle/>
          <a:p>
            <a:r>
              <a:rPr lang="en-US"/>
              <a:t>Workgroup bucket with MCP and San Diego County</a:t>
            </a:r>
          </a:p>
        </p188:txBody>
      </p188:reply>
    </p188:replyLst>
    <p188:txBody>
      <a:bodyPr/>
      <a:lstStyle/>
      <a:p>
        <a:r>
          <a:rPr lang="en-US"/>
          <a:t>Keep separate</a:t>
        </a:r>
      </a:p>
    </p188:txBody>
  </p188:cm>
</p188:cmLst>
</file>

<file path=ppt/comments/modernComment_1B1_28CE3EAB.xml><?xml version="1.0" encoding="utf-8"?>
<p188:cmLst xmlns:a="http://schemas.openxmlformats.org/drawingml/2006/main" xmlns:r="http://schemas.openxmlformats.org/officeDocument/2006/relationships" xmlns:p188="http://schemas.microsoft.com/office/powerpoint/2018/8/main">
  <p188:cm id="{924E5205-4960-44D3-98F3-4CE81BD81396}" authorId="{40E08A6B-A55E-CE82-48BB-92AA5204AFE0}" status="resolved" created="2025-10-06T16:29:31.851" complete="100000">
    <pc:sldMkLst xmlns:pc="http://schemas.microsoft.com/office/powerpoint/2013/main/command">
      <pc:docMk/>
      <pc:sldMk cId="684605099" sldId="433"/>
    </pc:sldMkLst>
    <p188:txBody>
      <a:bodyPr/>
      <a:lstStyle/>
      <a:p>
        <a:r>
          <a:rPr lang="en-US"/>
          <a:t>Add to workgroup section</a:t>
        </a:r>
      </a:p>
    </p188:txBody>
  </p188:cm>
</p188:cmLst>
</file>

<file path=ppt/comments/modernComment_1B4_F5F09EB5.xml><?xml version="1.0" encoding="utf-8"?>
<p188:cmLst xmlns:a="http://schemas.openxmlformats.org/drawingml/2006/main" xmlns:r="http://schemas.openxmlformats.org/officeDocument/2006/relationships" xmlns:p188="http://schemas.microsoft.com/office/powerpoint/2018/8/main">
  <p188:cm id="{55939713-810D-4041-BEAC-9A41BF38557E}" authorId="{40E08A6B-A55E-CE82-48BB-92AA5204AFE0}" status="resolved" created="2025-10-07T17:01:50.028" complete="100000">
    <ac:txMkLst xmlns:ac="http://schemas.microsoft.com/office/drawing/2013/main/command">
      <pc:docMk xmlns:pc="http://schemas.microsoft.com/office/powerpoint/2013/main/command"/>
      <pc:sldMk xmlns:pc="http://schemas.microsoft.com/office/powerpoint/2013/main/command" cId="4126187189" sldId="436"/>
      <ac:spMk id="2" creationId="{3C6B1F1C-4BFE-55D4-BD1B-E0B46544CC6E}"/>
      <ac:txMk cp="221">
        <ac:context len="1346" hash="4117238208"/>
      </ac:txMk>
    </ac:txMkLst>
    <p188:pos x="3818429" y="1147046"/>
    <p188:txBody>
      <a:bodyPr/>
      <a:lstStyle/>
      <a:p>
        <a:r>
          <a:rPr lang="en-US"/>
          <a:t>List as lead staff in parenthesis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8EAAFB1-2541-4827-A50E-EB0E5EEC5616}" type="datetimeFigureOut">
              <a:rPr lang="en-US" smtClean="0"/>
              <a:pPr/>
              <a:t>10/8/2025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31A1B3C-2E36-4915-B810-96A095036B7A}"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276415B-A8F6-4228-B7A9-CD69D39AB77B}" type="datetimeFigureOut">
              <a:rPr lang="en-US" smtClean="0"/>
              <a:pPr/>
              <a:t>10/8/2025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C622650-C043-45F1-BEA0-29F79E63E2A8}"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David </a:t>
            </a:r>
          </a:p>
        </p:txBody>
      </p:sp>
      <p:sp>
        <p:nvSpPr>
          <p:cNvPr id="4" name="Slide Number Placeholder 3"/>
          <p:cNvSpPr>
            <a:spLocks noGrp="1"/>
          </p:cNvSpPr>
          <p:nvPr>
            <p:ph type="sldNum" sz="quarter" idx="10"/>
          </p:nvPr>
        </p:nvSpPr>
        <p:spPr/>
        <p:txBody>
          <a:bodyPr/>
          <a:lstStyle/>
          <a:p>
            <a:fld id="{5C622650-C043-45F1-BEA0-29F79E63E2A8}" type="slidenum">
              <a:rPr lang="en-US" smtClean="0"/>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B22E9-49B3-3FCB-6F40-860BD0E8D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0C118-8F56-A2F6-DAF9-4505FD2E6ECB}"/>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EAEAAD74-7E05-D004-4994-19C2421662CF}"/>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907081A8-F11F-991E-2C42-B99F39CAD398}"/>
              </a:ext>
            </a:extLst>
          </p:cNvPr>
          <p:cNvSpPr>
            <a:spLocks noGrp="1"/>
          </p:cNvSpPr>
          <p:nvPr>
            <p:ph type="sldNum" sz="quarter" idx="10"/>
          </p:nvPr>
        </p:nvSpPr>
        <p:spPr/>
        <p:txBody>
          <a:bodyPr/>
          <a:lstStyle/>
          <a:p>
            <a:fld id="{5C622650-C043-45F1-BEA0-29F79E63E2A8}" type="slidenum">
              <a:rPr lang="en-US" smtClean="0"/>
              <a:pPr/>
              <a:t>17</a:t>
            </a:fld>
            <a:endParaRPr lang="en-US" dirty="0"/>
          </a:p>
        </p:txBody>
      </p:sp>
    </p:spTree>
    <p:extLst>
      <p:ext uri="{BB962C8B-B14F-4D97-AF65-F5344CB8AC3E}">
        <p14:creationId xmlns:p14="http://schemas.microsoft.com/office/powerpoint/2010/main" val="2112968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85DA7-B6FB-FDA9-BF68-1425921CB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5E2E5-B790-4546-C0FE-8EC2BD15AEF9}"/>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2416A531-F234-64D2-16E4-EF1E05D0BD8F}"/>
              </a:ext>
            </a:extLst>
          </p:cNvPr>
          <p:cNvSpPr>
            <a:spLocks noGrp="1"/>
          </p:cNvSpPr>
          <p:nvPr>
            <p:ph type="body" idx="1"/>
          </p:nvPr>
        </p:nvSpPr>
        <p:spPr/>
        <p:txBody>
          <a:bodyPr>
            <a:normAutofit/>
          </a:bodyPr>
          <a:lstStyle/>
          <a:p>
            <a:r>
              <a:rPr lang="en-US" dirty="0"/>
              <a:t>Zoom link for H.R. 1 webinar: https://us02web.zoom.us/webinar/register/WN_Dw8CnQFzRy2N4WCzpX5DXA#/registration</a:t>
            </a:r>
          </a:p>
        </p:txBody>
      </p:sp>
      <p:sp>
        <p:nvSpPr>
          <p:cNvPr id="4" name="Slide Number Placeholder 3">
            <a:extLst>
              <a:ext uri="{FF2B5EF4-FFF2-40B4-BE49-F238E27FC236}">
                <a16:creationId xmlns:a16="http://schemas.microsoft.com/office/drawing/2014/main" id="{F8A9CA5B-9ECA-AF95-23BC-1740673D9766}"/>
              </a:ext>
            </a:extLst>
          </p:cNvPr>
          <p:cNvSpPr>
            <a:spLocks noGrp="1"/>
          </p:cNvSpPr>
          <p:nvPr>
            <p:ph type="sldNum" sz="quarter" idx="10"/>
          </p:nvPr>
        </p:nvSpPr>
        <p:spPr/>
        <p:txBody>
          <a:bodyPr/>
          <a:lstStyle/>
          <a:p>
            <a:fld id="{5C622650-C043-45F1-BEA0-29F79E63E2A8}" type="slidenum">
              <a:rPr lang="en-US" smtClean="0"/>
              <a:pPr/>
              <a:t>19</a:t>
            </a:fld>
            <a:endParaRPr lang="en-US" dirty="0"/>
          </a:p>
        </p:txBody>
      </p:sp>
    </p:spTree>
    <p:extLst>
      <p:ext uri="{BB962C8B-B14F-4D97-AF65-F5344CB8AC3E}">
        <p14:creationId xmlns:p14="http://schemas.microsoft.com/office/powerpoint/2010/main" val="3430845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B5096-0599-DE38-943B-E627B667EB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512AA-FC3E-FC0C-EE0D-5EF8DBA38B2D}"/>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CC6D5267-2A6B-CCAA-3053-1E77E5105AC7}"/>
              </a:ext>
            </a:extLst>
          </p:cNvPr>
          <p:cNvSpPr>
            <a:spLocks noGrp="1"/>
          </p:cNvSpPr>
          <p:nvPr>
            <p:ph type="body" idx="1"/>
          </p:nvPr>
        </p:nvSpPr>
        <p:spPr/>
        <p:txBody>
          <a:bodyPr>
            <a:normAutofit/>
          </a:bodyPr>
          <a:lstStyle/>
          <a:p>
            <a:r>
              <a:rPr lang="en-US" dirty="0"/>
              <a:t>Zoom link for H.R. 1 webinar: https://us02web.zoom.us/webinar/register/WN_Dw8CnQFzRy2N4WCzpX5DXA#/registration</a:t>
            </a:r>
          </a:p>
        </p:txBody>
      </p:sp>
      <p:sp>
        <p:nvSpPr>
          <p:cNvPr id="4" name="Slide Number Placeholder 3">
            <a:extLst>
              <a:ext uri="{FF2B5EF4-FFF2-40B4-BE49-F238E27FC236}">
                <a16:creationId xmlns:a16="http://schemas.microsoft.com/office/drawing/2014/main" id="{19D2EEC2-C329-2E0E-631E-49FBBC87EEE4}"/>
              </a:ext>
            </a:extLst>
          </p:cNvPr>
          <p:cNvSpPr>
            <a:spLocks noGrp="1"/>
          </p:cNvSpPr>
          <p:nvPr>
            <p:ph type="sldNum" sz="quarter" idx="10"/>
          </p:nvPr>
        </p:nvSpPr>
        <p:spPr/>
        <p:txBody>
          <a:bodyPr/>
          <a:lstStyle/>
          <a:p>
            <a:fld id="{5C622650-C043-45F1-BEA0-29F79E63E2A8}" type="slidenum">
              <a:rPr lang="en-US" smtClean="0"/>
              <a:pPr/>
              <a:t>20</a:t>
            </a:fld>
            <a:endParaRPr lang="en-US" dirty="0"/>
          </a:p>
        </p:txBody>
      </p:sp>
    </p:spTree>
    <p:extLst>
      <p:ext uri="{BB962C8B-B14F-4D97-AF65-F5344CB8AC3E}">
        <p14:creationId xmlns:p14="http://schemas.microsoft.com/office/powerpoint/2010/main" val="634415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E61A4-AE6C-9D46-B7E7-C2AE78759F4D}" type="slidenum">
              <a:rPr lang="en-US" smtClean="0"/>
              <a:t>30</a:t>
            </a:fld>
            <a:endParaRPr lang="en-US" dirty="0"/>
          </a:p>
        </p:txBody>
      </p:sp>
    </p:spTree>
    <p:extLst>
      <p:ext uri="{BB962C8B-B14F-4D97-AF65-F5344CB8AC3E}">
        <p14:creationId xmlns:p14="http://schemas.microsoft.com/office/powerpoint/2010/main" val="201478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8378F-B75C-073B-0EE5-DA9C1B8C6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D2EA4E-95DE-09D1-70FE-30705EA93E58}"/>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072C6ADD-A325-85F3-597B-E3BC1BCAD84A}"/>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2239F4FB-A310-C63D-8A4F-AB0F776DBEA0}"/>
              </a:ext>
            </a:extLst>
          </p:cNvPr>
          <p:cNvSpPr>
            <a:spLocks noGrp="1"/>
          </p:cNvSpPr>
          <p:nvPr>
            <p:ph type="sldNum" sz="quarter" idx="10"/>
          </p:nvPr>
        </p:nvSpPr>
        <p:spPr/>
        <p:txBody>
          <a:bodyPr/>
          <a:lstStyle/>
          <a:p>
            <a:fld id="{5C622650-C043-45F1-BEA0-29F79E63E2A8}" type="slidenum">
              <a:rPr lang="en-US" smtClean="0"/>
              <a:pPr/>
              <a:t>35</a:t>
            </a:fld>
            <a:endParaRPr lang="en-US" dirty="0"/>
          </a:p>
        </p:txBody>
      </p:sp>
    </p:spTree>
    <p:extLst>
      <p:ext uri="{BB962C8B-B14F-4D97-AF65-F5344CB8AC3E}">
        <p14:creationId xmlns:p14="http://schemas.microsoft.com/office/powerpoint/2010/main" val="4171637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6DB03-ECE8-A58E-D603-06D9EB00A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1B457-975C-A303-7927-AB4ECA1A5D3D}"/>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B8D5C957-5359-9E13-1326-C7E84CC64AB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AB4449E-8C57-161A-A1D2-4F79540A733C}"/>
              </a:ext>
            </a:extLst>
          </p:cNvPr>
          <p:cNvSpPr>
            <a:spLocks noGrp="1"/>
          </p:cNvSpPr>
          <p:nvPr>
            <p:ph type="sldNum" sz="quarter" idx="10"/>
          </p:nvPr>
        </p:nvSpPr>
        <p:spPr/>
        <p:txBody>
          <a:bodyPr/>
          <a:lstStyle/>
          <a:p>
            <a:fld id="{5C622650-C043-45F1-BEA0-29F79E63E2A8}" type="slidenum">
              <a:rPr lang="en-US" smtClean="0"/>
              <a:pPr/>
              <a:t>36</a:t>
            </a:fld>
            <a:endParaRPr lang="en-US" dirty="0"/>
          </a:p>
        </p:txBody>
      </p:sp>
    </p:spTree>
    <p:extLst>
      <p:ext uri="{BB962C8B-B14F-4D97-AF65-F5344CB8AC3E}">
        <p14:creationId xmlns:p14="http://schemas.microsoft.com/office/powerpoint/2010/main" val="1326648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52B88-FAB3-6540-8A4A-8FC23B7CE2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F7CC2-2852-E578-2D7D-B242F6CE422D}"/>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21E494B7-A2E4-F8E0-BC0A-1439473650CC}"/>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8296A9F-2EA1-77AB-CFB3-2DEE48A0E901}"/>
              </a:ext>
            </a:extLst>
          </p:cNvPr>
          <p:cNvSpPr>
            <a:spLocks noGrp="1"/>
          </p:cNvSpPr>
          <p:nvPr>
            <p:ph type="sldNum" sz="quarter" idx="10"/>
          </p:nvPr>
        </p:nvSpPr>
        <p:spPr/>
        <p:txBody>
          <a:bodyPr/>
          <a:lstStyle/>
          <a:p>
            <a:fld id="{5C622650-C043-45F1-BEA0-29F79E63E2A8}" type="slidenum">
              <a:rPr lang="en-US" smtClean="0"/>
              <a:pPr/>
              <a:t>37</a:t>
            </a:fld>
            <a:endParaRPr lang="en-US" dirty="0"/>
          </a:p>
        </p:txBody>
      </p:sp>
    </p:spTree>
    <p:extLst>
      <p:ext uri="{BB962C8B-B14F-4D97-AF65-F5344CB8AC3E}">
        <p14:creationId xmlns:p14="http://schemas.microsoft.com/office/powerpoint/2010/main" val="123962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8711E-3149-E0B4-EFB0-FEB068264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CD84C-A769-FCFE-BDDD-DCA891290279}"/>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4224702D-58CB-DFD9-1187-A4DEA17666E0}"/>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B51DCC54-74E5-0B99-C07B-F149EF6A50D3}"/>
              </a:ext>
            </a:extLst>
          </p:cNvPr>
          <p:cNvSpPr>
            <a:spLocks noGrp="1"/>
          </p:cNvSpPr>
          <p:nvPr>
            <p:ph type="sldNum" sz="quarter" idx="10"/>
          </p:nvPr>
        </p:nvSpPr>
        <p:spPr/>
        <p:txBody>
          <a:bodyPr/>
          <a:lstStyle/>
          <a:p>
            <a:fld id="{5C622650-C043-45F1-BEA0-29F79E63E2A8}" type="slidenum">
              <a:rPr lang="en-US" smtClean="0"/>
              <a:pPr/>
              <a:t>38</a:t>
            </a:fld>
            <a:endParaRPr lang="en-US" dirty="0"/>
          </a:p>
        </p:txBody>
      </p:sp>
    </p:spTree>
    <p:extLst>
      <p:ext uri="{BB962C8B-B14F-4D97-AF65-F5344CB8AC3E}">
        <p14:creationId xmlns:p14="http://schemas.microsoft.com/office/powerpoint/2010/main" val="304092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87F65-5259-D69E-78A1-4F24DC499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60B52-3CCE-F307-F01C-493E87C048EB}"/>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F11D4B9F-9DAA-F17B-A3A8-6261FEEEB23A}"/>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D4C52C37-A112-16B0-0AB5-FC4400329C37}"/>
              </a:ext>
            </a:extLst>
          </p:cNvPr>
          <p:cNvSpPr>
            <a:spLocks noGrp="1"/>
          </p:cNvSpPr>
          <p:nvPr>
            <p:ph type="sldNum" sz="quarter" idx="10"/>
          </p:nvPr>
        </p:nvSpPr>
        <p:spPr/>
        <p:txBody>
          <a:bodyPr/>
          <a:lstStyle/>
          <a:p>
            <a:fld id="{5C622650-C043-45F1-BEA0-29F79E63E2A8}" type="slidenum">
              <a:rPr lang="en-US" smtClean="0"/>
              <a:pPr/>
              <a:t>39</a:t>
            </a:fld>
            <a:endParaRPr lang="en-US" dirty="0"/>
          </a:p>
        </p:txBody>
      </p:sp>
    </p:spTree>
    <p:extLst>
      <p:ext uri="{BB962C8B-B14F-4D97-AF65-F5344CB8AC3E}">
        <p14:creationId xmlns:p14="http://schemas.microsoft.com/office/powerpoint/2010/main" val="1191477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B4273-5A5F-2749-FEA7-8E4EED79A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431F0-4C0C-1A54-A03C-F575BA98EE16}"/>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648F12E5-6BF3-DA40-0F4D-86E47589E372}"/>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F2AB32BA-E886-A110-0F07-1129C251DD11}"/>
              </a:ext>
            </a:extLst>
          </p:cNvPr>
          <p:cNvSpPr>
            <a:spLocks noGrp="1"/>
          </p:cNvSpPr>
          <p:nvPr>
            <p:ph type="sldNum" sz="quarter" idx="10"/>
          </p:nvPr>
        </p:nvSpPr>
        <p:spPr/>
        <p:txBody>
          <a:bodyPr/>
          <a:lstStyle/>
          <a:p>
            <a:fld id="{5C622650-C043-45F1-BEA0-29F79E63E2A8}" type="slidenum">
              <a:rPr lang="en-US" smtClean="0"/>
              <a:pPr/>
              <a:t>40</a:t>
            </a:fld>
            <a:endParaRPr lang="en-US" dirty="0"/>
          </a:p>
        </p:txBody>
      </p:sp>
    </p:spTree>
    <p:extLst>
      <p:ext uri="{BB962C8B-B14F-4D97-AF65-F5344CB8AC3E}">
        <p14:creationId xmlns:p14="http://schemas.microsoft.com/office/powerpoint/2010/main" val="262943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80809-5FED-4B7B-4B71-A693AB3061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5A2B5-2470-B667-2B9A-DC13F84DC76A}"/>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D61F5921-58CF-C139-B80E-FFBB31B97CFE}"/>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9ABF8B8-A83B-80B7-CCA5-0D91147526A7}"/>
              </a:ext>
            </a:extLst>
          </p:cNvPr>
          <p:cNvSpPr>
            <a:spLocks noGrp="1"/>
          </p:cNvSpPr>
          <p:nvPr>
            <p:ph type="sldNum" sz="quarter" idx="10"/>
          </p:nvPr>
        </p:nvSpPr>
        <p:spPr/>
        <p:txBody>
          <a:bodyPr/>
          <a:lstStyle/>
          <a:p>
            <a:fld id="{5C622650-C043-45F1-BEA0-29F79E63E2A8}" type="slidenum">
              <a:rPr lang="en-US" smtClean="0"/>
              <a:pPr/>
              <a:t>1</a:t>
            </a:fld>
            <a:endParaRPr lang="en-US" dirty="0"/>
          </a:p>
        </p:txBody>
      </p:sp>
    </p:spTree>
    <p:extLst>
      <p:ext uri="{BB962C8B-B14F-4D97-AF65-F5344CB8AC3E}">
        <p14:creationId xmlns:p14="http://schemas.microsoft.com/office/powerpoint/2010/main" val="1351253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45494-8273-4516-52AA-7F87C520F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62524A-F1FB-7AC6-D13A-FF9A67DDF136}"/>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5684A57E-A474-E963-4BBE-C4466D5BFE7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70CA488E-8997-D42C-BB30-23CA93DC9773}"/>
              </a:ext>
            </a:extLst>
          </p:cNvPr>
          <p:cNvSpPr>
            <a:spLocks noGrp="1"/>
          </p:cNvSpPr>
          <p:nvPr>
            <p:ph type="sldNum" sz="quarter" idx="10"/>
          </p:nvPr>
        </p:nvSpPr>
        <p:spPr/>
        <p:txBody>
          <a:bodyPr/>
          <a:lstStyle/>
          <a:p>
            <a:fld id="{5C622650-C043-45F1-BEA0-29F79E63E2A8}" type="slidenum">
              <a:rPr lang="en-US" smtClean="0"/>
              <a:pPr/>
              <a:t>41</a:t>
            </a:fld>
            <a:endParaRPr lang="en-US" dirty="0"/>
          </a:p>
        </p:txBody>
      </p:sp>
    </p:spTree>
    <p:extLst>
      <p:ext uri="{BB962C8B-B14F-4D97-AF65-F5344CB8AC3E}">
        <p14:creationId xmlns:p14="http://schemas.microsoft.com/office/powerpoint/2010/main" val="2980096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FA24B-4A26-44C6-E0C5-327D2B197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15728-52B9-C163-619F-88F3F0C5E370}"/>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74B9296A-67B8-BB29-79A2-61A839F3632D}"/>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8C25FD9D-DB94-359E-43ED-35FBDC573706}"/>
              </a:ext>
            </a:extLst>
          </p:cNvPr>
          <p:cNvSpPr>
            <a:spLocks noGrp="1"/>
          </p:cNvSpPr>
          <p:nvPr>
            <p:ph type="sldNum" sz="quarter" idx="10"/>
          </p:nvPr>
        </p:nvSpPr>
        <p:spPr/>
        <p:txBody>
          <a:bodyPr/>
          <a:lstStyle/>
          <a:p>
            <a:fld id="{5C622650-C043-45F1-BEA0-29F79E63E2A8}" type="slidenum">
              <a:rPr lang="en-US" smtClean="0"/>
              <a:pPr/>
              <a:t>42</a:t>
            </a:fld>
            <a:endParaRPr lang="en-US" dirty="0"/>
          </a:p>
        </p:txBody>
      </p:sp>
    </p:spTree>
    <p:extLst>
      <p:ext uri="{BB962C8B-B14F-4D97-AF65-F5344CB8AC3E}">
        <p14:creationId xmlns:p14="http://schemas.microsoft.com/office/powerpoint/2010/main" val="3624757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FC559-1CFD-A9C3-16F2-1663885B35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343CA-5CA1-CF2F-8212-D539C4411893}"/>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94EEB34B-1519-2305-5FC9-BE1E0E5D005D}"/>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2E8F6FCC-C018-A6DD-0581-2219577CB7A5}"/>
              </a:ext>
            </a:extLst>
          </p:cNvPr>
          <p:cNvSpPr>
            <a:spLocks noGrp="1"/>
          </p:cNvSpPr>
          <p:nvPr>
            <p:ph type="sldNum" sz="quarter" idx="10"/>
          </p:nvPr>
        </p:nvSpPr>
        <p:spPr/>
        <p:txBody>
          <a:bodyPr/>
          <a:lstStyle/>
          <a:p>
            <a:fld id="{5C622650-C043-45F1-BEA0-29F79E63E2A8}" type="slidenum">
              <a:rPr lang="en-US" smtClean="0"/>
              <a:pPr/>
              <a:t>43</a:t>
            </a:fld>
            <a:endParaRPr lang="en-US" dirty="0"/>
          </a:p>
        </p:txBody>
      </p:sp>
    </p:spTree>
    <p:extLst>
      <p:ext uri="{BB962C8B-B14F-4D97-AF65-F5344CB8AC3E}">
        <p14:creationId xmlns:p14="http://schemas.microsoft.com/office/powerpoint/2010/main" val="3832462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A71C2-90C0-1BFE-66B2-8DC2A6893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01BA1-6DB0-1A61-EC83-2F616C4D687B}"/>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432F8D73-B8A1-C81B-4413-B719A18CFE0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B6CD7810-CB76-0759-8576-3183EA89ED2F}"/>
              </a:ext>
            </a:extLst>
          </p:cNvPr>
          <p:cNvSpPr>
            <a:spLocks noGrp="1"/>
          </p:cNvSpPr>
          <p:nvPr>
            <p:ph type="sldNum" sz="quarter" idx="10"/>
          </p:nvPr>
        </p:nvSpPr>
        <p:spPr/>
        <p:txBody>
          <a:bodyPr/>
          <a:lstStyle/>
          <a:p>
            <a:fld id="{5C622650-C043-45F1-BEA0-29F79E63E2A8}" type="slidenum">
              <a:rPr lang="en-US" smtClean="0"/>
              <a:pPr/>
              <a:t>44</a:t>
            </a:fld>
            <a:endParaRPr lang="en-US" dirty="0"/>
          </a:p>
        </p:txBody>
      </p:sp>
    </p:spTree>
    <p:extLst>
      <p:ext uri="{BB962C8B-B14F-4D97-AF65-F5344CB8AC3E}">
        <p14:creationId xmlns:p14="http://schemas.microsoft.com/office/powerpoint/2010/main" val="3193391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AD5CE-18D3-BE39-8F52-4FFAD7E0A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7BE14-8D84-9C62-7FFB-41B0E99536F3}"/>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F134AFC7-BD0C-547C-F233-FB0958B993D0}"/>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596DB64-A00E-C2D5-1C95-31572BCF37FD}"/>
              </a:ext>
            </a:extLst>
          </p:cNvPr>
          <p:cNvSpPr>
            <a:spLocks noGrp="1"/>
          </p:cNvSpPr>
          <p:nvPr>
            <p:ph type="sldNum" sz="quarter" idx="10"/>
          </p:nvPr>
        </p:nvSpPr>
        <p:spPr/>
        <p:txBody>
          <a:bodyPr/>
          <a:lstStyle/>
          <a:p>
            <a:fld id="{5C622650-C043-45F1-BEA0-29F79E63E2A8}" type="slidenum">
              <a:rPr lang="en-US" smtClean="0"/>
              <a:pPr/>
              <a:t>45</a:t>
            </a:fld>
            <a:endParaRPr lang="en-US" dirty="0"/>
          </a:p>
        </p:txBody>
      </p:sp>
    </p:spTree>
    <p:extLst>
      <p:ext uri="{BB962C8B-B14F-4D97-AF65-F5344CB8AC3E}">
        <p14:creationId xmlns:p14="http://schemas.microsoft.com/office/powerpoint/2010/main" val="1342435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D47B1-3259-1577-7115-50ACC0E44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6FFD8-C197-57E4-1511-0F33027B6CAA}"/>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9D8906C5-295C-7746-B072-B568400C5918}"/>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287CB62A-54F9-FB8E-04A2-832298AE84E6}"/>
              </a:ext>
            </a:extLst>
          </p:cNvPr>
          <p:cNvSpPr>
            <a:spLocks noGrp="1"/>
          </p:cNvSpPr>
          <p:nvPr>
            <p:ph type="sldNum" sz="quarter" idx="10"/>
          </p:nvPr>
        </p:nvSpPr>
        <p:spPr/>
        <p:txBody>
          <a:bodyPr/>
          <a:lstStyle/>
          <a:p>
            <a:fld id="{5C622650-C043-45F1-BEA0-29F79E63E2A8}" type="slidenum">
              <a:rPr lang="en-US" smtClean="0"/>
              <a:pPr/>
              <a:t>46</a:t>
            </a:fld>
            <a:endParaRPr lang="en-US" dirty="0"/>
          </a:p>
        </p:txBody>
      </p:sp>
    </p:spTree>
    <p:extLst>
      <p:ext uri="{BB962C8B-B14F-4D97-AF65-F5344CB8AC3E}">
        <p14:creationId xmlns:p14="http://schemas.microsoft.com/office/powerpoint/2010/main" val="2977681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717AF-93E4-75FD-243B-C95911C1C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D5106-8904-E7A3-0B5F-38F5C3C0CA22}"/>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31608390-446C-90C7-F86E-BEDBFB4AA67A}"/>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50E7761A-9F16-F200-4B9C-D2FB3802F34B}"/>
              </a:ext>
            </a:extLst>
          </p:cNvPr>
          <p:cNvSpPr>
            <a:spLocks noGrp="1"/>
          </p:cNvSpPr>
          <p:nvPr>
            <p:ph type="sldNum" sz="quarter" idx="10"/>
          </p:nvPr>
        </p:nvSpPr>
        <p:spPr/>
        <p:txBody>
          <a:bodyPr/>
          <a:lstStyle/>
          <a:p>
            <a:fld id="{5C622650-C043-45F1-BEA0-29F79E63E2A8}" type="slidenum">
              <a:rPr lang="en-US" smtClean="0"/>
              <a:pPr/>
              <a:t>47</a:t>
            </a:fld>
            <a:endParaRPr lang="en-US" dirty="0"/>
          </a:p>
        </p:txBody>
      </p:sp>
    </p:spTree>
    <p:extLst>
      <p:ext uri="{BB962C8B-B14F-4D97-AF65-F5344CB8AC3E}">
        <p14:creationId xmlns:p14="http://schemas.microsoft.com/office/powerpoint/2010/main" val="2794620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76002-7F3D-BF8C-8B0B-9AB534A01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61D02-55F6-BD37-8409-F1A5A0EB8199}"/>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0349B6B1-356A-CCA1-EE13-2770C9DDADBE}"/>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461194CE-D73F-8A2C-AFAA-84ABBC442D23}"/>
              </a:ext>
            </a:extLst>
          </p:cNvPr>
          <p:cNvSpPr>
            <a:spLocks noGrp="1"/>
          </p:cNvSpPr>
          <p:nvPr>
            <p:ph type="sldNum" sz="quarter" idx="10"/>
          </p:nvPr>
        </p:nvSpPr>
        <p:spPr/>
        <p:txBody>
          <a:bodyPr/>
          <a:lstStyle/>
          <a:p>
            <a:fld id="{5C622650-C043-45F1-BEA0-29F79E63E2A8}" type="slidenum">
              <a:rPr lang="en-US" smtClean="0"/>
              <a:pPr/>
              <a:t>48</a:t>
            </a:fld>
            <a:endParaRPr lang="en-US" dirty="0"/>
          </a:p>
        </p:txBody>
      </p:sp>
    </p:spTree>
    <p:extLst>
      <p:ext uri="{BB962C8B-B14F-4D97-AF65-F5344CB8AC3E}">
        <p14:creationId xmlns:p14="http://schemas.microsoft.com/office/powerpoint/2010/main" val="363705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E61A4-AE6C-9D46-B7E7-C2AE78759F4D}" type="slidenum">
              <a:rPr lang="en-US" smtClean="0"/>
              <a:t>4</a:t>
            </a:fld>
            <a:endParaRPr lang="en-US" dirty="0"/>
          </a:p>
        </p:txBody>
      </p:sp>
    </p:spTree>
    <p:extLst>
      <p:ext uri="{BB962C8B-B14F-4D97-AF65-F5344CB8AC3E}">
        <p14:creationId xmlns:p14="http://schemas.microsoft.com/office/powerpoint/2010/main" val="288820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82580-4F02-739A-D3A4-45C7D8B07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1FF60-D897-74BF-B6D5-691777C8B0CE}"/>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FF00306E-54A9-72DC-F944-CC235891BD28}"/>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DA0E5383-1233-53ED-169D-CEF6952703D3}"/>
              </a:ext>
            </a:extLst>
          </p:cNvPr>
          <p:cNvSpPr>
            <a:spLocks noGrp="1"/>
          </p:cNvSpPr>
          <p:nvPr>
            <p:ph type="sldNum" sz="quarter" idx="10"/>
          </p:nvPr>
        </p:nvSpPr>
        <p:spPr/>
        <p:txBody>
          <a:bodyPr/>
          <a:lstStyle/>
          <a:p>
            <a:fld id="{5C622650-C043-45F1-BEA0-29F79E63E2A8}" type="slidenum">
              <a:rPr lang="en-US" smtClean="0"/>
              <a:pPr/>
              <a:t>9</a:t>
            </a:fld>
            <a:endParaRPr lang="en-US" dirty="0"/>
          </a:p>
        </p:txBody>
      </p:sp>
    </p:spTree>
    <p:extLst>
      <p:ext uri="{BB962C8B-B14F-4D97-AF65-F5344CB8AC3E}">
        <p14:creationId xmlns:p14="http://schemas.microsoft.com/office/powerpoint/2010/main" val="77024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F4E06-B576-5479-11D8-383C4A7B0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40C2A-E446-5C7A-D551-FBFA5A3F062C}"/>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F0992C32-96C5-09C0-D5C7-B7A24411016E}"/>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7EC2B612-90E0-CD2F-95B5-E57F63EB5CCB}"/>
              </a:ext>
            </a:extLst>
          </p:cNvPr>
          <p:cNvSpPr>
            <a:spLocks noGrp="1"/>
          </p:cNvSpPr>
          <p:nvPr>
            <p:ph type="sldNum" sz="quarter" idx="10"/>
          </p:nvPr>
        </p:nvSpPr>
        <p:spPr/>
        <p:txBody>
          <a:bodyPr/>
          <a:lstStyle/>
          <a:p>
            <a:fld id="{5C622650-C043-45F1-BEA0-29F79E63E2A8}" type="slidenum">
              <a:rPr lang="en-US" smtClean="0"/>
              <a:pPr/>
              <a:t>10</a:t>
            </a:fld>
            <a:endParaRPr lang="en-US" dirty="0"/>
          </a:p>
        </p:txBody>
      </p:sp>
    </p:spTree>
    <p:extLst>
      <p:ext uri="{BB962C8B-B14F-4D97-AF65-F5344CB8AC3E}">
        <p14:creationId xmlns:p14="http://schemas.microsoft.com/office/powerpoint/2010/main" val="402511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8D020-D01C-E2AB-323C-A5BCCDC58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03C2F-1B92-5423-DA10-23EE193C6C48}"/>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559544D0-D4F0-F08A-1D93-69E407AC2114}"/>
              </a:ext>
            </a:extLst>
          </p:cNvPr>
          <p:cNvSpPr>
            <a:spLocks noGrp="1"/>
          </p:cNvSpPr>
          <p:nvPr>
            <p:ph type="body" idx="1"/>
          </p:nvPr>
        </p:nvSpPr>
        <p:spPr/>
        <p:txBody>
          <a:bodyPr>
            <a:normAutofit/>
          </a:bodyPr>
          <a:lstStyle/>
          <a:p>
            <a:r>
              <a:rPr lang="en-US" dirty="0"/>
              <a:t>Jasmine</a:t>
            </a:r>
          </a:p>
        </p:txBody>
      </p:sp>
      <p:sp>
        <p:nvSpPr>
          <p:cNvPr id="4" name="Slide Number Placeholder 3">
            <a:extLst>
              <a:ext uri="{FF2B5EF4-FFF2-40B4-BE49-F238E27FC236}">
                <a16:creationId xmlns:a16="http://schemas.microsoft.com/office/drawing/2014/main" id="{E6DFC4EA-C475-2871-22AC-31F88FC72E8A}"/>
              </a:ext>
            </a:extLst>
          </p:cNvPr>
          <p:cNvSpPr>
            <a:spLocks noGrp="1"/>
          </p:cNvSpPr>
          <p:nvPr>
            <p:ph type="sldNum" sz="quarter" idx="10"/>
          </p:nvPr>
        </p:nvSpPr>
        <p:spPr/>
        <p:txBody>
          <a:bodyPr/>
          <a:lstStyle/>
          <a:p>
            <a:fld id="{5C622650-C043-45F1-BEA0-29F79E63E2A8}" type="slidenum">
              <a:rPr lang="en-US" smtClean="0"/>
              <a:pPr/>
              <a:t>12</a:t>
            </a:fld>
            <a:endParaRPr lang="en-US" dirty="0"/>
          </a:p>
        </p:txBody>
      </p:sp>
    </p:spTree>
    <p:extLst>
      <p:ext uri="{BB962C8B-B14F-4D97-AF65-F5344CB8AC3E}">
        <p14:creationId xmlns:p14="http://schemas.microsoft.com/office/powerpoint/2010/main" val="402396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27529-778B-5A17-ABF7-1A376F6B4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21ED6-9ACA-69B0-D1D1-B297F7C48A65}"/>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04026C15-13BC-E68C-D7B4-E982860A2692}"/>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20F51F25-F2E8-4725-814A-20974F191A32}"/>
              </a:ext>
            </a:extLst>
          </p:cNvPr>
          <p:cNvSpPr>
            <a:spLocks noGrp="1"/>
          </p:cNvSpPr>
          <p:nvPr>
            <p:ph type="sldNum" sz="quarter" idx="10"/>
          </p:nvPr>
        </p:nvSpPr>
        <p:spPr/>
        <p:txBody>
          <a:bodyPr/>
          <a:lstStyle/>
          <a:p>
            <a:fld id="{5C622650-C043-45F1-BEA0-29F79E63E2A8}" type="slidenum">
              <a:rPr lang="en-US" smtClean="0"/>
              <a:pPr/>
              <a:t>14</a:t>
            </a:fld>
            <a:endParaRPr lang="en-US" dirty="0"/>
          </a:p>
        </p:txBody>
      </p:sp>
    </p:spTree>
    <p:extLst>
      <p:ext uri="{BB962C8B-B14F-4D97-AF65-F5344CB8AC3E}">
        <p14:creationId xmlns:p14="http://schemas.microsoft.com/office/powerpoint/2010/main" val="167985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CD37F-3C85-346B-250B-5F74DA9CE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16905-A50D-613C-D4B1-76E742AD16CC}"/>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CF62B7A3-1771-822B-18C1-21D3FF55B387}"/>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3DD5A595-7B72-D9C8-E3F7-6159F9CF31EC}"/>
              </a:ext>
            </a:extLst>
          </p:cNvPr>
          <p:cNvSpPr>
            <a:spLocks noGrp="1"/>
          </p:cNvSpPr>
          <p:nvPr>
            <p:ph type="sldNum" sz="quarter" idx="10"/>
          </p:nvPr>
        </p:nvSpPr>
        <p:spPr/>
        <p:txBody>
          <a:bodyPr/>
          <a:lstStyle/>
          <a:p>
            <a:fld id="{5C622650-C043-45F1-BEA0-29F79E63E2A8}" type="slidenum">
              <a:rPr lang="en-US" smtClean="0"/>
              <a:pPr/>
              <a:t>15</a:t>
            </a:fld>
            <a:endParaRPr lang="en-US" dirty="0"/>
          </a:p>
        </p:txBody>
      </p:sp>
    </p:spTree>
    <p:extLst>
      <p:ext uri="{BB962C8B-B14F-4D97-AF65-F5344CB8AC3E}">
        <p14:creationId xmlns:p14="http://schemas.microsoft.com/office/powerpoint/2010/main" val="307054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E7FCC-CC12-F34B-F7A9-6F792E999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ED86B-A32F-2450-9BBF-8F1281939F48}"/>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2EB15211-AF08-BC41-F10D-1AFFA26CECC4}"/>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97AB5967-AFC8-DA02-99C7-16EDF550D92F}"/>
              </a:ext>
            </a:extLst>
          </p:cNvPr>
          <p:cNvSpPr>
            <a:spLocks noGrp="1"/>
          </p:cNvSpPr>
          <p:nvPr>
            <p:ph type="sldNum" sz="quarter" idx="10"/>
          </p:nvPr>
        </p:nvSpPr>
        <p:spPr/>
        <p:txBody>
          <a:bodyPr/>
          <a:lstStyle/>
          <a:p>
            <a:fld id="{5C622650-C043-45F1-BEA0-29F79E63E2A8}" type="slidenum">
              <a:rPr lang="en-US" smtClean="0"/>
              <a:pPr/>
              <a:t>16</a:t>
            </a:fld>
            <a:endParaRPr lang="en-US" dirty="0"/>
          </a:p>
        </p:txBody>
      </p:sp>
    </p:spTree>
    <p:extLst>
      <p:ext uri="{BB962C8B-B14F-4D97-AF65-F5344CB8AC3E}">
        <p14:creationId xmlns:p14="http://schemas.microsoft.com/office/powerpoint/2010/main" val="56153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A167FE-EB4B-4F18-8987-98DC3619C0D0}" type="datetime1">
              <a:rPr lang="en-US" smtClean="0"/>
              <a:pPr/>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0007B-399A-4F33-BA2D-3B94742954E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98599-2F32-41D9-BC7F-D4D8BC048ABA}" type="datetime1">
              <a:rPr lang="en-US" smtClean="0"/>
              <a:pPr/>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0007B-399A-4F33-BA2D-3B94742954E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97C66-4628-4AF7-97B4-55BA26245C31}" type="datetime1">
              <a:rPr lang="en-US" smtClean="0"/>
              <a:pPr/>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0007B-399A-4F33-BA2D-3B94742954E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118DF9-142F-4679-B284-108628129431}" type="datetime1">
              <a:rPr lang="en-US" smtClean="0"/>
              <a:pPr/>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0007B-399A-4F33-BA2D-3B94742954E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AE501-FB77-4F10-8561-EF709C94C8DB}" type="datetime1">
              <a:rPr lang="en-US" smtClean="0"/>
              <a:pPr/>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70007B-399A-4F33-BA2D-3B94742954E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567F6C-4829-482A-92A4-FE3AE2C59E47}" type="datetime1">
              <a:rPr lang="en-US" smtClean="0"/>
              <a:pPr/>
              <a:t>10/8/2025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70007B-399A-4F33-BA2D-3B94742954E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E5B334-B317-4A6C-BEC8-66C3CCA8B3F5}" type="datetime1">
              <a:rPr lang="en-US" smtClean="0"/>
              <a:pPr/>
              <a:t>10/8/2025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70007B-399A-4F33-BA2D-3B94742954E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DD0E1E-6D4B-4374-A57C-1239B410E42C}" type="datetime1">
              <a:rPr lang="en-US" smtClean="0"/>
              <a:pPr/>
              <a:t>10/8/2025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70007B-399A-4F33-BA2D-3B94742954E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A946D-5474-42BC-B403-F12071DE5DB3}" type="datetime1">
              <a:rPr lang="en-US" smtClean="0"/>
              <a:pPr/>
              <a:t>10/8/2025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70007B-399A-4F33-BA2D-3B94742954E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29AEF3-F051-4E75-B728-8479F4BD4538}" type="datetime1">
              <a:rPr lang="en-US" smtClean="0"/>
              <a:pPr/>
              <a:t>10/8/2025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70007B-399A-4F33-BA2D-3B94742954E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2F0853-EE1B-4FF1-A2F7-1A84E3BB83DC}" type="datetime1">
              <a:rPr lang="en-US" smtClean="0"/>
              <a:pPr/>
              <a:t>10/8/2025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70007B-399A-4F33-BA2D-3B94742954E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00FED-432E-428B-93BF-73C9520746EA}" type="datetime1">
              <a:rPr lang="en-US" smtClean="0"/>
              <a:pPr/>
              <a:t>10/8/2025</a:t>
            </a:fld>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0007B-399A-4F33-BA2D-3B94742954E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9D_CA9B10C4.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8B_C4E79898.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A1_60E472B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us02web.zoom.us/meeting/register/G_mD1xe8QYyRtXhVpSJ_NQ#/registration"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B4_F5F09EB5.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dhcs.ca.gov/provgovpart/Documents/DHCS-CalAIM-D-SNP-Policy-Guide-26.pdf"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us02web.zoom.us/meeting/register/G_mD1xe8QYyRtXhVpSJ_NQ#/registration"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18/10/relationships/comments" Target="../comments/modernComment_121_F9B4C57E.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9C_807A33CA.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geohub-cadhcs.hub.arcgis.com/datasets/CADHCS::ecm-community-support-data-tables-for-quarterly-implementation-report/explore?layer=26&amp;showTable=tru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geohub-cadhcs.hub.arcgis.com/datasets/CADHCS::ecm-community-support-data-tables-for-quarterly-implementation-report/explore?layer=26&amp;showTable=true" TargetMode="Externa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geohub-cadhcs.hub.arcgis.com/datasets/CADHCS::ecm-community-support-data-tables-for-quarterly-implementation-report/explore?layer=26&amp;showTable=true" TargetMode="Externa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https://geohub-cadhcs.hub.arcgis.com/datasets/CADHCS::ecm-community-support-data-tables-for-quarterly-implementation-report/explore?layer=26&amp;showTable=tru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https://geohub-cadhcs.hub.arcgis.com/datasets/CADHCS::ecm-community-support-data-tables-for-quarterly-implementation-report/explore?layer=26&amp;showTable=true" TargetMode="Externa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microsoft.com/office/2018/10/relationships/comments" Target="../comments/modernComment_1A8_B5AE709.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cadhcs.maps.arcgis.com/apps/dashboards/f415bb29324a45ceaaa2361862870599"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18/10/relationships/comments" Target="../comments/modernComment_1A2_E8994E8A.xm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microsoft.com/office/2018/10/relationships/comments" Target="../comments/modernComment_1B0_CD3CF25F.xm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microsoft.com/office/2018/10/relationships/comments" Target="../comments/modernComment_1B1_28CE3EAB.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dhcs.ca.gov/provgovpart/Documents/CY2026-D-SNP-Policy-Guide.pdf#:~:text=This%20CalAIM%20D-SNP%20Policy%20Guide%20is%20intended%20to,additional%20details%20to%20supplement%20the%20CY%202026%20SMAC."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microsoft.com/office/2018/10/relationships/comments" Target="../comments/modernComment_1A3_B7FFC0C4.xm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geohub-cadhcs.hub.arcgis.com/datasets/CADHCS::ecm-community-support-data-tables-for-quarterly-implementation-report/explore?layer=48"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duotone>
              <a:schemeClr val="accent1">
                <a:shade val="45000"/>
                <a:satMod val="135000"/>
              </a:schemeClr>
              <a:prstClr val="white"/>
            </a:duotone>
          </a:blip>
          <a:srcRect l="9846" r="18125" b="28105"/>
          <a:stretch>
            <a:fillRect/>
          </a:stretch>
        </p:blipFill>
        <p:spPr bwMode="auto">
          <a:xfrm>
            <a:off x="6629401" y="4716322"/>
            <a:ext cx="2514603" cy="2141681"/>
          </a:xfrm>
          <a:prstGeom prst="rect">
            <a:avLst/>
          </a:prstGeom>
          <a:noFill/>
          <a:ln w="9525">
            <a:noFill/>
            <a:miter lim="800000"/>
            <a:headEnd/>
            <a:tailEnd/>
          </a:ln>
        </p:spPr>
      </p:pic>
      <p:pic>
        <p:nvPicPr>
          <p:cNvPr id="2" name="Picture 1" descr="A logo with people in the middle&#10;&#10;Description automatically generated">
            <a:extLst>
              <a:ext uri="{FF2B5EF4-FFF2-40B4-BE49-F238E27FC236}">
                <a16:creationId xmlns:a16="http://schemas.microsoft.com/office/drawing/2014/main" id="{21037447-D862-8628-4D78-06463F7AC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6" y="152400"/>
            <a:ext cx="1828804" cy="1828804"/>
          </a:xfrm>
          <a:prstGeom prst="rect">
            <a:avLst/>
          </a:prstGeom>
        </p:spPr>
      </p:pic>
      <p:sp>
        <p:nvSpPr>
          <p:cNvPr id="4" name="TextBox 3">
            <a:extLst>
              <a:ext uri="{FF2B5EF4-FFF2-40B4-BE49-F238E27FC236}">
                <a16:creationId xmlns:a16="http://schemas.microsoft.com/office/drawing/2014/main" id="{431EF1FC-17A2-BBB9-1BD7-5461AD13DABB}"/>
              </a:ext>
            </a:extLst>
          </p:cNvPr>
          <p:cNvSpPr txBox="1"/>
          <p:nvPr/>
        </p:nvSpPr>
        <p:spPr>
          <a:xfrm>
            <a:off x="266700" y="1981204"/>
            <a:ext cx="8610600" cy="2554545"/>
          </a:xfrm>
          <a:prstGeom prst="rect">
            <a:avLst/>
          </a:prstGeom>
          <a:noFill/>
        </p:spPr>
        <p:txBody>
          <a:bodyPr wrap="square">
            <a:spAutoFit/>
          </a:bodyPr>
          <a:lstStyle/>
          <a:p>
            <a:pPr algn="ctr"/>
            <a:r>
              <a:rPr lang="en-US" sz="4000" b="1" dirty="0">
                <a:latin typeface="Cambria" pitchFamily="18" charset="0"/>
              </a:rPr>
              <a:t>CalAIM Statewide Older Adult Collaborative</a:t>
            </a:r>
          </a:p>
          <a:p>
            <a:pPr algn="ctr"/>
            <a:endParaRPr lang="en-US" sz="4000" b="1" dirty="0">
              <a:latin typeface="Cambria" pitchFamily="18" charset="0"/>
            </a:endParaRPr>
          </a:p>
          <a:p>
            <a:pPr algn="ctr"/>
            <a:r>
              <a:rPr lang="en-US" sz="4000" dirty="0">
                <a:latin typeface="Cambria" pitchFamily="18" charset="0"/>
              </a:rPr>
              <a:t>October 8, 2025</a:t>
            </a:r>
          </a:p>
        </p:txBody>
      </p:sp>
      <p:sp>
        <p:nvSpPr>
          <p:cNvPr id="6" name="TextBox 5">
            <a:extLst>
              <a:ext uri="{FF2B5EF4-FFF2-40B4-BE49-F238E27FC236}">
                <a16:creationId xmlns:a16="http://schemas.microsoft.com/office/drawing/2014/main" id="{B944E285-B013-7F07-1EA5-04AF7F035E43}"/>
              </a:ext>
            </a:extLst>
          </p:cNvPr>
          <p:cNvSpPr txBox="1"/>
          <p:nvPr/>
        </p:nvSpPr>
        <p:spPr>
          <a:xfrm>
            <a:off x="914403" y="5943600"/>
            <a:ext cx="5736772" cy="461665"/>
          </a:xfrm>
          <a:prstGeom prst="rect">
            <a:avLst/>
          </a:prstGeom>
          <a:noFill/>
        </p:spPr>
        <p:txBody>
          <a:bodyPr wrap="square">
            <a:spAutoFit/>
          </a:bodyPr>
          <a:lstStyle/>
          <a:p>
            <a:r>
              <a:rPr lang="en-US" sz="2400" b="1" dirty="0">
                <a:solidFill>
                  <a:schemeClr val="tx2">
                    <a:lumMod val="75000"/>
                  </a:schemeClr>
                </a:solidFill>
                <a:latin typeface="Cambria" pitchFamily="18" charset="0"/>
              </a:rPr>
              <a:t>California Health Policy Strategies, LLC</a:t>
            </a:r>
          </a:p>
        </p:txBody>
      </p:sp>
      <p:sp>
        <p:nvSpPr>
          <p:cNvPr id="3" name="Flowchart: Decision 2">
            <a:extLst>
              <a:ext uri="{FF2B5EF4-FFF2-40B4-BE49-F238E27FC236}">
                <a16:creationId xmlns:a16="http://schemas.microsoft.com/office/drawing/2014/main" id="{60C5B435-5808-7B1B-0999-B4B29832E547}"/>
              </a:ext>
            </a:extLst>
          </p:cNvPr>
          <p:cNvSpPr/>
          <p:nvPr/>
        </p:nvSpPr>
        <p:spPr>
          <a:xfrm>
            <a:off x="190787" y="6438962"/>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A32BC-0944-A1A6-756E-C5F06DA5549D}"/>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287EF77C-692A-11F1-0D5F-1B8AA62CBEA8}"/>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4936F67A-BC1F-D51C-37BB-6A1D8FC89584}"/>
              </a:ext>
            </a:extLst>
          </p:cNvPr>
          <p:cNvPicPr>
            <a:picLocks noChangeAspect="1" noChangeArrowheads="1"/>
          </p:cNvPicPr>
          <p:nvPr/>
        </p:nvPicPr>
        <p:blipFill>
          <a:blip r:embed="rId4"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5B6C8C53-193F-44A7-6716-DEF2B5724AA6}"/>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6E498ED3-4F57-0C02-3586-5D65EF67C758}"/>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C153C6D7-676B-E11E-0301-48DB3B4019EE}"/>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585A512-C9A0-7441-5C4B-57D985FE7AFF}"/>
              </a:ext>
            </a:extLst>
          </p:cNvPr>
          <p:cNvSpPr>
            <a:spLocks noGrp="1"/>
          </p:cNvSpPr>
          <p:nvPr>
            <p:ph type="ctrTitle"/>
          </p:nvPr>
        </p:nvSpPr>
        <p:spPr>
          <a:xfrm>
            <a:off x="1370748" y="263476"/>
            <a:ext cx="6629396" cy="1048400"/>
          </a:xfrm>
        </p:spPr>
        <p:txBody>
          <a:bodyPr>
            <a:normAutofit/>
          </a:bodyPr>
          <a:lstStyle/>
          <a:p>
            <a:r>
              <a:rPr lang="en-US" dirty="0">
                <a:latin typeface="Cambria" panose="02040503050406030204" pitchFamily="18" charset="0"/>
              </a:rPr>
              <a:t>Key Takeaways</a:t>
            </a:r>
          </a:p>
        </p:txBody>
      </p:sp>
      <p:sp>
        <p:nvSpPr>
          <p:cNvPr id="13" name="Slide Number Placeholder 12">
            <a:extLst>
              <a:ext uri="{FF2B5EF4-FFF2-40B4-BE49-F238E27FC236}">
                <a16:creationId xmlns:a16="http://schemas.microsoft.com/office/drawing/2014/main" id="{43283274-76DD-AECD-E6E3-23B22356E09F}"/>
              </a:ext>
            </a:extLst>
          </p:cNvPr>
          <p:cNvSpPr>
            <a:spLocks noGrp="1"/>
          </p:cNvSpPr>
          <p:nvPr>
            <p:ph type="sldNum" sz="quarter" idx="12"/>
          </p:nvPr>
        </p:nvSpPr>
        <p:spPr/>
        <p:txBody>
          <a:bodyPr/>
          <a:lstStyle/>
          <a:p>
            <a:fld id="{A370007B-399A-4F33-BA2D-3B94742954EE}" type="slidenum">
              <a:rPr lang="en-US" smtClean="0"/>
              <a:pPr/>
              <a:t>9</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5E0EB51B-8DD5-1747-0CC7-096266BD4E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7" name="TextBox 6">
            <a:extLst>
              <a:ext uri="{FF2B5EF4-FFF2-40B4-BE49-F238E27FC236}">
                <a16:creationId xmlns:a16="http://schemas.microsoft.com/office/drawing/2014/main" id="{A21EE59E-B509-CB9B-6B5D-BF689A0A49C0}"/>
              </a:ext>
            </a:extLst>
          </p:cNvPr>
          <p:cNvSpPr txBox="1"/>
          <p:nvPr/>
        </p:nvSpPr>
        <p:spPr>
          <a:xfrm>
            <a:off x="914400" y="1256763"/>
            <a:ext cx="82296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For adult individuals at risk of LTC institutionalization</a:t>
            </a:r>
            <a:r>
              <a:rPr lang="en-US" b="1" dirty="0">
                <a:latin typeface="Cambria" panose="02040503050406030204" pitchFamily="18" charset="0"/>
                <a:ea typeface="Cambria" panose="02040503050406030204" pitchFamily="18" charset="0"/>
              </a:rPr>
              <a:t>, San Diego, Los Angeles, Merced, Monterey,  and Santa Clara</a:t>
            </a:r>
            <a:r>
              <a:rPr lang="en-US" dirty="0">
                <a:latin typeface="Cambria" panose="02040503050406030204" pitchFamily="18" charset="0"/>
                <a:ea typeface="Cambria" panose="02040503050406030204" pitchFamily="18" charset="0"/>
              </a:rPr>
              <a:t> counties had the highest total number of ECM enrollees, accounting for </a:t>
            </a:r>
            <a:r>
              <a:rPr lang="en-US" b="1" dirty="0">
                <a:latin typeface="Cambria" panose="02040503050406030204" pitchFamily="18" charset="0"/>
                <a:ea typeface="Cambria" panose="02040503050406030204" pitchFamily="18" charset="0"/>
              </a:rPr>
              <a:t>58% </a:t>
            </a:r>
            <a:r>
              <a:rPr lang="en-US" dirty="0">
                <a:latin typeface="Cambria" panose="02040503050406030204" pitchFamily="18" charset="0"/>
                <a:ea typeface="Cambria" panose="02040503050406030204" pitchFamily="18" charset="0"/>
              </a:rPr>
              <a:t>of all ECM enrollments for </a:t>
            </a:r>
            <a:r>
              <a:rPr lang="en-US" dirty="0" err="1">
                <a:latin typeface="Cambria" panose="02040503050406030204" pitchFamily="18" charset="0"/>
                <a:ea typeface="Cambria" panose="02040503050406030204" pitchFamily="18" charset="0"/>
              </a:rPr>
              <a:t>PoF</a:t>
            </a:r>
            <a:r>
              <a:rPr lang="en-US" dirty="0">
                <a:latin typeface="Cambria" panose="02040503050406030204" pitchFamily="18" charset="0"/>
                <a:ea typeface="Cambria" panose="02040503050406030204" pitchFamily="18" charset="0"/>
              </a:rPr>
              <a:t> #5 in Q4 2024</a:t>
            </a:r>
          </a:p>
          <a:p>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Of the 7,076 </a:t>
            </a:r>
            <a:r>
              <a:rPr lang="en-US" i="1" dirty="0">
                <a:latin typeface="Cambria" panose="02040503050406030204" pitchFamily="18" charset="0"/>
                <a:ea typeface="Cambria" panose="02040503050406030204" pitchFamily="18" charset="0"/>
              </a:rPr>
              <a:t>new </a:t>
            </a:r>
            <a:r>
              <a:rPr lang="en-US" dirty="0">
                <a:latin typeface="Cambria" panose="02040503050406030204" pitchFamily="18" charset="0"/>
                <a:ea typeface="Cambria" panose="02040503050406030204" pitchFamily="18" charset="0"/>
              </a:rPr>
              <a:t>ECM enrollees gained in 2024, </a:t>
            </a:r>
            <a:r>
              <a:rPr lang="en-US" i="1" dirty="0">
                <a:latin typeface="Cambria" panose="02040503050406030204" pitchFamily="18" charset="0"/>
                <a:ea typeface="Cambria" panose="02040503050406030204" pitchFamily="18" charset="0"/>
              </a:rPr>
              <a:t>80% </a:t>
            </a:r>
            <a:r>
              <a:rPr lang="en-US" dirty="0">
                <a:latin typeface="Cambria" panose="02040503050406030204" pitchFamily="18" charset="0"/>
                <a:ea typeface="Cambria" panose="02040503050406030204" pitchFamily="18" charset="0"/>
              </a:rPr>
              <a:t>of the growth can be attributed to the following eight plans: </a:t>
            </a:r>
            <a:r>
              <a:rPr lang="en-US" b="1" dirty="0">
                <a:latin typeface="Cambria" panose="02040503050406030204" pitchFamily="18" charset="0"/>
                <a:ea typeface="Cambria" panose="02040503050406030204" pitchFamily="18" charset="0"/>
              </a:rPr>
              <a:t>Central California Alliance for Health, L.A. Care Health Plan, San Francisco Health Plan, CalOptima Health (Orange), Inland Empire Health Plan (Riverside), Partnership Health Plan of California, Community Health  Group (San Diego), and Alameda Alliance for Health</a:t>
            </a:r>
            <a:r>
              <a:rPr lang="en-US"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For Community Supports, Personal Homemaker Services saw a growth of </a:t>
            </a:r>
            <a:r>
              <a:rPr lang="en-US" b="1" dirty="0">
                <a:latin typeface="Cambria" panose="02040503050406030204" pitchFamily="18" charset="0"/>
                <a:ea typeface="Cambria" panose="02040503050406030204" pitchFamily="18" charset="0"/>
              </a:rPr>
              <a:t>57% </a:t>
            </a:r>
            <a:r>
              <a:rPr lang="en-US" dirty="0">
                <a:latin typeface="Cambria" panose="02040503050406030204" pitchFamily="18" charset="0"/>
                <a:ea typeface="Cambria" panose="02040503050406030204" pitchFamily="18" charset="0"/>
              </a:rPr>
              <a:t>and Respite Services saw a growth of </a:t>
            </a:r>
            <a:r>
              <a:rPr lang="en-US" b="1" dirty="0">
                <a:latin typeface="Cambria" panose="02040503050406030204" pitchFamily="18" charset="0"/>
                <a:ea typeface="Cambria" panose="02040503050406030204" pitchFamily="18" charset="0"/>
              </a:rPr>
              <a:t>77% </a:t>
            </a:r>
            <a:r>
              <a:rPr lang="en-US" dirty="0">
                <a:latin typeface="Cambria" panose="02040503050406030204" pitchFamily="18" charset="0"/>
                <a:ea typeface="Cambria" panose="02040503050406030204" pitchFamily="18" charset="0"/>
              </a:rPr>
              <a:t>by the end of Q4 2024.</a:t>
            </a:r>
          </a:p>
        </p:txBody>
      </p:sp>
    </p:spTree>
    <p:extLst>
      <p:ext uri="{BB962C8B-B14F-4D97-AF65-F5344CB8AC3E}">
        <p14:creationId xmlns:p14="http://schemas.microsoft.com/office/powerpoint/2010/main" val="3399160004"/>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13299-E072-53DE-BE23-50BA7BB9DC55}"/>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BD1ECDBD-48BD-DB24-5901-24EC087562C9}"/>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57228B2A-E45E-2F26-7E5E-1DB8188CE1FE}"/>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9FE279D0-2762-4F20-F2F7-B7D0B49DBB39}"/>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6FE20634-2621-598B-EADA-99700FE1A858}"/>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C4F9ABA4-3FB1-A00F-6443-9351567E0C39}"/>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BF12C20-0628-F673-1184-DE6CD0D0DA42}"/>
              </a:ext>
            </a:extLst>
          </p:cNvPr>
          <p:cNvSpPr>
            <a:spLocks noGrp="1"/>
          </p:cNvSpPr>
          <p:nvPr>
            <p:ph type="ctrTitle"/>
          </p:nvPr>
        </p:nvSpPr>
        <p:spPr>
          <a:xfrm>
            <a:off x="1370748" y="263476"/>
            <a:ext cx="6629396" cy="1048400"/>
          </a:xfrm>
        </p:spPr>
        <p:txBody>
          <a:bodyPr>
            <a:normAutofit/>
          </a:bodyPr>
          <a:lstStyle/>
          <a:p>
            <a:r>
              <a:rPr lang="en-US" dirty="0">
                <a:latin typeface="Cambria" panose="02040503050406030204" pitchFamily="18" charset="0"/>
              </a:rPr>
              <a:t>Our Goal</a:t>
            </a:r>
          </a:p>
        </p:txBody>
      </p:sp>
      <p:sp>
        <p:nvSpPr>
          <p:cNvPr id="13" name="Slide Number Placeholder 12">
            <a:extLst>
              <a:ext uri="{FF2B5EF4-FFF2-40B4-BE49-F238E27FC236}">
                <a16:creationId xmlns:a16="http://schemas.microsoft.com/office/drawing/2014/main" id="{7C55F332-2ED5-3D2E-B0E7-A25129D2B6FA}"/>
              </a:ext>
            </a:extLst>
          </p:cNvPr>
          <p:cNvSpPr>
            <a:spLocks noGrp="1"/>
          </p:cNvSpPr>
          <p:nvPr>
            <p:ph type="sldNum" sz="quarter" idx="12"/>
          </p:nvPr>
        </p:nvSpPr>
        <p:spPr/>
        <p:txBody>
          <a:bodyPr/>
          <a:lstStyle/>
          <a:p>
            <a:fld id="{A370007B-399A-4F33-BA2D-3B94742954EE}" type="slidenum">
              <a:rPr lang="en-US" smtClean="0"/>
              <a:pPr/>
              <a:t>10</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73F72607-A479-53DD-F47B-E690049B1B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7" name="TextBox 6">
            <a:extLst>
              <a:ext uri="{FF2B5EF4-FFF2-40B4-BE49-F238E27FC236}">
                <a16:creationId xmlns:a16="http://schemas.microsoft.com/office/drawing/2014/main" id="{D23B6814-A438-1151-E808-181BC6504E27}"/>
              </a:ext>
            </a:extLst>
          </p:cNvPr>
          <p:cNvSpPr txBox="1"/>
          <p:nvPr/>
        </p:nvSpPr>
        <p:spPr>
          <a:xfrm>
            <a:off x="533400" y="1209367"/>
            <a:ext cx="8305794" cy="4154984"/>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en-US" sz="2400" b="1" dirty="0">
                <a:latin typeface="Cambria" panose="02040503050406030204" pitchFamily="18" charset="0"/>
                <a:ea typeface="Cambria" panose="02040503050406030204" pitchFamily="18" charset="0"/>
              </a:rPr>
              <a:t>ECM Goal</a:t>
            </a:r>
            <a:r>
              <a:rPr lang="en-US" sz="2400" dirty="0">
                <a:latin typeface="Cambria" panose="02040503050406030204" pitchFamily="18" charset="0"/>
                <a:ea typeface="Cambria" panose="02040503050406030204" pitchFamily="18" charset="0"/>
              </a:rPr>
              <a:t>: As a Collaborative, our goal is to increase ECM enrollment for Population of Focus #5 (Adult Individuals at Risk of Long-Term Care) to </a:t>
            </a:r>
            <a:r>
              <a:rPr lang="en-US" sz="2400" b="1" dirty="0">
                <a:latin typeface="Cambria" panose="02040503050406030204" pitchFamily="18" charset="0"/>
                <a:ea typeface="Cambria" panose="02040503050406030204" pitchFamily="18" charset="0"/>
              </a:rPr>
              <a:t>75,000 individuals </a:t>
            </a:r>
            <a:r>
              <a:rPr lang="en-US" sz="2400" dirty="0">
                <a:latin typeface="Cambria" panose="02040503050406030204" pitchFamily="18" charset="0"/>
                <a:ea typeface="Cambria" panose="02040503050406030204" pitchFamily="18" charset="0"/>
              </a:rPr>
              <a:t>by the end of 2026.</a:t>
            </a:r>
          </a:p>
          <a:p>
            <a:endParaRPr lang="en-US" sz="2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400" b="1" dirty="0">
                <a:latin typeface="Cambria" panose="02040503050406030204" pitchFamily="18" charset="0"/>
                <a:ea typeface="Cambria" panose="02040503050406030204" pitchFamily="18" charset="0"/>
              </a:rPr>
              <a:t>CS Goal: </a:t>
            </a:r>
            <a:r>
              <a:rPr lang="en-US" sz="2400" dirty="0">
                <a:latin typeface="Cambria" panose="02040503050406030204" pitchFamily="18" charset="0"/>
                <a:ea typeface="Cambria" panose="02040503050406030204" pitchFamily="18" charset="0"/>
              </a:rPr>
              <a:t>Our goal is to increase Community Supports enrollment for Personal Homemaker and Respite Services to </a:t>
            </a:r>
            <a:r>
              <a:rPr lang="en-US" sz="2400" b="1" dirty="0">
                <a:latin typeface="Cambria" panose="02040503050406030204" pitchFamily="18" charset="0"/>
                <a:ea typeface="Cambria" panose="02040503050406030204" pitchFamily="18" charset="0"/>
              </a:rPr>
              <a:t>10,000</a:t>
            </a:r>
            <a:r>
              <a:rPr lang="en-US" sz="2400" dirty="0">
                <a:latin typeface="Cambria" panose="02040503050406030204" pitchFamily="18" charset="0"/>
                <a:ea typeface="Cambria" panose="02040503050406030204" pitchFamily="18" charset="0"/>
              </a:rPr>
              <a:t> and </a:t>
            </a:r>
            <a:r>
              <a:rPr lang="en-US" sz="2400" b="1" dirty="0">
                <a:latin typeface="Cambria" panose="02040503050406030204" pitchFamily="18" charset="0"/>
                <a:ea typeface="Cambria" panose="02040503050406030204" pitchFamily="18" charset="0"/>
              </a:rPr>
              <a:t>6,000</a:t>
            </a:r>
            <a:r>
              <a:rPr lang="en-US" sz="2400" dirty="0">
                <a:latin typeface="Cambria" panose="02040503050406030204" pitchFamily="18" charset="0"/>
                <a:ea typeface="Cambria" panose="02040503050406030204" pitchFamily="18" charset="0"/>
              </a:rPr>
              <a:t> individuals, respectively, by the end of 2026.</a:t>
            </a:r>
            <a:endParaRPr lang="en-US" sz="2400" b="1" dirty="0">
              <a:latin typeface="Cambria" panose="02040503050406030204" pitchFamily="18" charset="0"/>
              <a:ea typeface="Cambria" panose="02040503050406030204" pitchFamily="18" charset="0"/>
            </a:endParaRPr>
          </a:p>
          <a:p>
            <a:endParaRPr lang="en-US" sz="2400" b="1" dirty="0"/>
          </a:p>
        </p:txBody>
      </p:sp>
    </p:spTree>
    <p:extLst>
      <p:ext uri="{BB962C8B-B14F-4D97-AF65-F5344CB8AC3E}">
        <p14:creationId xmlns:p14="http://schemas.microsoft.com/office/powerpoint/2010/main" val="377939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5F326-3948-2573-BDE2-3B71E084754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6E07512-8672-B723-E82C-09D8C113C9A9}"/>
              </a:ext>
            </a:extLst>
          </p:cNvPr>
          <p:cNvPicPr>
            <a:picLocks noChangeAspect="1"/>
          </p:cNvPicPr>
          <p:nvPr/>
        </p:nvPicPr>
        <p:blipFill>
          <a:blip r:embed="rId2"/>
          <a:stretch>
            <a:fillRect/>
          </a:stretch>
        </p:blipFill>
        <p:spPr>
          <a:xfrm>
            <a:off x="6280810" y="4419600"/>
            <a:ext cx="2863188" cy="2438400"/>
          </a:xfrm>
          <a:prstGeom prst="rect">
            <a:avLst/>
          </a:prstGeom>
        </p:spPr>
      </p:pic>
      <p:sp>
        <p:nvSpPr>
          <p:cNvPr id="6" name="Rectangle 5">
            <a:extLst>
              <a:ext uri="{FF2B5EF4-FFF2-40B4-BE49-F238E27FC236}">
                <a16:creationId xmlns:a16="http://schemas.microsoft.com/office/drawing/2014/main" id="{0ACBBD06-B257-E379-DA1B-595BB6E0701F}"/>
              </a:ext>
            </a:extLst>
          </p:cNvPr>
          <p:cNvSpPr/>
          <p:nvPr/>
        </p:nvSpPr>
        <p:spPr>
          <a:xfrm>
            <a:off x="914687" y="2315138"/>
            <a:ext cx="5638800" cy="34594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1">
            <a:extLst>
              <a:ext uri="{FF2B5EF4-FFF2-40B4-BE49-F238E27FC236}">
                <a16:creationId xmlns:a16="http://schemas.microsoft.com/office/drawing/2014/main" id="{C61C2937-181D-F796-EFCF-662238C5CB08}"/>
              </a:ext>
            </a:extLst>
          </p:cNvPr>
          <p:cNvSpPr txBox="1"/>
          <p:nvPr/>
        </p:nvSpPr>
        <p:spPr>
          <a:xfrm>
            <a:off x="778192" y="728715"/>
            <a:ext cx="7781370" cy="6632328"/>
          </a:xfrm>
          <a:prstGeom prst="rect">
            <a:avLst/>
          </a:prstGeom>
          <a:noFill/>
        </p:spPr>
        <p:txBody>
          <a:bodyPr wrap="square" lIns="0" tIns="0" rIns="0" bIns="0" rtlCol="0">
            <a:spAutoFit/>
          </a:bodyPr>
          <a:lstStyle/>
          <a:p>
            <a:pPr marL="0" hangingPunct="0">
              <a:lnSpc>
                <a:spcPct val="100000"/>
              </a:lnSpc>
            </a:pPr>
            <a:r>
              <a:rPr lang="en-US" altLang="zh-CN" sz="4200" b="1" dirty="0">
                <a:solidFill>
                  <a:srgbClr val="1E477B"/>
                </a:solidFill>
                <a:latin typeface="Cambria"/>
                <a:ea typeface="Cambria"/>
              </a:rPr>
              <a:t>Project Updates</a:t>
            </a: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100"/>
              </a:lnSpc>
            </a:pPr>
            <a:r>
              <a:rPr lang="en-US" sz="3500" dirty="0">
                <a:latin typeface="Cambria" panose="02040503050406030204" pitchFamily="18" charset="0"/>
              </a:rPr>
              <a:t>October 8, 2025</a:t>
            </a: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gn="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dirty="0">
              <a:latin typeface="Cambria" panose="02040503050406030204" pitchFamily="18" charset="0"/>
            </a:endParaRPr>
          </a:p>
          <a:p>
            <a:pPr>
              <a:lnSpc>
                <a:spcPts val="1100"/>
              </a:lnSpc>
            </a:pPr>
            <a:endParaRPr lang="en-US" dirty="0">
              <a:latin typeface="Cambria" panose="02040503050406030204" pitchFamily="18" charset="0"/>
            </a:endParaRPr>
          </a:p>
          <a:p>
            <a:pPr>
              <a:lnSpc>
                <a:spcPts val="1100"/>
              </a:lnSpc>
            </a:pPr>
            <a:r>
              <a:rPr lang="en-US" altLang="zh-CN" b="1" dirty="0">
                <a:solidFill>
                  <a:srgbClr val="16355C"/>
                </a:solidFill>
                <a:latin typeface="Cambria"/>
                <a:ea typeface="Cambria"/>
              </a:rPr>
              <a:t>	</a:t>
            </a:r>
          </a:p>
          <a:p>
            <a:pPr>
              <a:lnSpc>
                <a:spcPts val="1100"/>
              </a:lnSpc>
            </a:pPr>
            <a:r>
              <a:rPr lang="en-US" altLang="zh-CN" b="1" dirty="0">
                <a:solidFill>
                  <a:srgbClr val="16355C"/>
                </a:solidFill>
                <a:latin typeface="Cambria"/>
                <a:ea typeface="Cambria"/>
              </a:rPr>
              <a:t>	California</a:t>
            </a:r>
            <a:r>
              <a:rPr lang="en-US" altLang="zh-CN" b="1" dirty="0">
                <a:solidFill>
                  <a:srgbClr val="16355C"/>
                </a:solidFill>
                <a:latin typeface="Cambria"/>
                <a:cs typeface="Cambria"/>
              </a:rPr>
              <a:t> </a:t>
            </a:r>
            <a:r>
              <a:rPr lang="en-US" altLang="zh-CN" b="1" dirty="0">
                <a:solidFill>
                  <a:srgbClr val="16355C"/>
                </a:solidFill>
                <a:latin typeface="Cambria"/>
                <a:ea typeface="Cambria"/>
              </a:rPr>
              <a:t>Health</a:t>
            </a:r>
            <a:r>
              <a:rPr lang="en-US" altLang="zh-CN" b="1" dirty="0">
                <a:solidFill>
                  <a:srgbClr val="16355C"/>
                </a:solidFill>
                <a:latin typeface="Cambria"/>
                <a:cs typeface="Cambria"/>
              </a:rPr>
              <a:t> </a:t>
            </a:r>
            <a:r>
              <a:rPr lang="en-US" altLang="zh-CN" b="1" dirty="0">
                <a:solidFill>
                  <a:srgbClr val="16355C"/>
                </a:solidFill>
                <a:latin typeface="Cambria"/>
                <a:ea typeface="Cambria"/>
              </a:rPr>
              <a:t>Policy</a:t>
            </a:r>
            <a:r>
              <a:rPr lang="en-US" altLang="zh-CN" b="1" dirty="0">
                <a:solidFill>
                  <a:srgbClr val="16355C"/>
                </a:solidFill>
                <a:latin typeface="Cambria"/>
                <a:cs typeface="Cambria"/>
              </a:rPr>
              <a:t> </a:t>
            </a:r>
            <a:r>
              <a:rPr lang="en-US" altLang="zh-CN" b="1" dirty="0">
                <a:solidFill>
                  <a:srgbClr val="16355C"/>
                </a:solidFill>
                <a:latin typeface="Cambria"/>
                <a:ea typeface="Cambria"/>
              </a:rPr>
              <a:t>Strategies,</a:t>
            </a:r>
            <a:r>
              <a:rPr lang="en-US" altLang="zh-CN" b="1" spc="-94" dirty="0">
                <a:solidFill>
                  <a:srgbClr val="16355C"/>
                </a:solidFill>
                <a:latin typeface="Cambria"/>
                <a:cs typeface="Cambria"/>
              </a:rPr>
              <a:t> </a:t>
            </a:r>
            <a:r>
              <a:rPr lang="en-US" altLang="zh-CN" b="1" dirty="0">
                <a:solidFill>
                  <a:srgbClr val="16355C"/>
                </a:solidFill>
                <a:latin typeface="Cambria"/>
                <a:ea typeface="Cambria"/>
              </a:rPr>
              <a:t>LLC</a:t>
            </a:r>
          </a:p>
          <a:p>
            <a:pPr>
              <a:lnSpc>
                <a:spcPts val="1100"/>
              </a:lnSpc>
            </a:pPr>
            <a:endParaRPr lang="en-US" altLang="zh-CN" b="1" dirty="0">
              <a:solidFill>
                <a:srgbClr val="16355C"/>
              </a:solidFill>
              <a:latin typeface="Cambria"/>
              <a:ea typeface="Cambria"/>
            </a:endParaRPr>
          </a:p>
          <a:p>
            <a:pPr>
              <a:lnSpc>
                <a:spcPts val="1100"/>
              </a:lnSpc>
            </a:pPr>
            <a:endParaRPr lang="en-US" sz="3500" dirty="0">
              <a:latin typeface="Cambria" panose="02040503050406030204" pitchFamily="18" charset="0"/>
            </a:endParaRP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sz="2000" dirty="0">
              <a:solidFill>
                <a:srgbClr val="002060"/>
              </a:solidFill>
            </a:endParaRPr>
          </a:p>
          <a:p>
            <a:pPr>
              <a:lnSpc>
                <a:spcPts val="1000"/>
              </a:lnSpc>
            </a:pPr>
            <a:endParaRPr lang="en-US" sz="2000" b="1" dirty="0">
              <a:solidFill>
                <a:srgbClr val="002060"/>
              </a:solidFill>
            </a:endParaRPr>
          </a:p>
        </p:txBody>
      </p:sp>
      <p:sp>
        <p:nvSpPr>
          <p:cNvPr id="10" name="Flowchart: Decision 9">
            <a:extLst>
              <a:ext uri="{FF2B5EF4-FFF2-40B4-BE49-F238E27FC236}">
                <a16:creationId xmlns:a16="http://schemas.microsoft.com/office/drawing/2014/main" id="{A70C3F30-9783-34F8-638A-A53E38154C8C}"/>
              </a:ext>
            </a:extLst>
          </p:cNvPr>
          <p:cNvSpPr/>
          <p:nvPr/>
        </p:nvSpPr>
        <p:spPr>
          <a:xfrm>
            <a:off x="190787" y="6438962"/>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olleagues huddle">
            <a:extLst>
              <a:ext uri="{FF2B5EF4-FFF2-40B4-BE49-F238E27FC236}">
                <a16:creationId xmlns:a16="http://schemas.microsoft.com/office/drawing/2014/main" id="{5D1C96AA-2F67-3B8D-2BE6-3F4A49E4DA64}"/>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028987" y="2401768"/>
            <a:ext cx="5410200" cy="3286220"/>
          </a:xfrm>
          <a:prstGeom prst="rect">
            <a:avLst/>
          </a:prstGeom>
        </p:spPr>
      </p:pic>
    </p:spTree>
    <p:extLst>
      <p:ext uri="{BB962C8B-B14F-4D97-AF65-F5344CB8AC3E}">
        <p14:creationId xmlns:p14="http://schemas.microsoft.com/office/powerpoint/2010/main" val="1157739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78C76-7D59-9639-CCC2-E8FA0359CD0E}"/>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226ED78D-A4C1-D961-6880-D87B5533F663}"/>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C8D44E83-74AE-DC1C-CD10-1A29306B7ACA}"/>
              </a:ext>
            </a:extLst>
          </p:cNvPr>
          <p:cNvPicPr>
            <a:picLocks noChangeAspect="1" noChangeArrowheads="1"/>
          </p:cNvPicPr>
          <p:nvPr/>
        </p:nvPicPr>
        <p:blipFill>
          <a:blip r:embed="rId4"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8DC93B5C-C997-FD6E-B399-4A92EB3DDB49}"/>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3ADCC863-C7FC-5A70-3488-BDB61D9805C9}"/>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D9FA1E4D-6EA3-764E-8F00-A88E34367A1A}"/>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37C9DF1-4C44-9026-63CF-4652AD51F15C}"/>
              </a:ext>
            </a:extLst>
          </p:cNvPr>
          <p:cNvSpPr>
            <a:spLocks noGrp="1"/>
          </p:cNvSpPr>
          <p:nvPr>
            <p:ph type="ctrTitle"/>
          </p:nvPr>
        </p:nvSpPr>
        <p:spPr>
          <a:xfrm>
            <a:off x="1370748" y="263476"/>
            <a:ext cx="6629396" cy="1048400"/>
          </a:xfrm>
        </p:spPr>
        <p:txBody>
          <a:bodyPr>
            <a:normAutofit/>
          </a:bodyPr>
          <a:lstStyle/>
          <a:p>
            <a:r>
              <a:rPr lang="en-US" dirty="0">
                <a:latin typeface="Cambria" panose="02040503050406030204" pitchFamily="18" charset="0"/>
              </a:rPr>
              <a:t>Project Updates</a:t>
            </a:r>
          </a:p>
        </p:txBody>
      </p:sp>
      <p:sp>
        <p:nvSpPr>
          <p:cNvPr id="13" name="Slide Number Placeholder 12">
            <a:extLst>
              <a:ext uri="{FF2B5EF4-FFF2-40B4-BE49-F238E27FC236}">
                <a16:creationId xmlns:a16="http://schemas.microsoft.com/office/drawing/2014/main" id="{729F8F25-1CCA-0C5B-3E3E-26533C3B01E4}"/>
              </a:ext>
            </a:extLst>
          </p:cNvPr>
          <p:cNvSpPr>
            <a:spLocks noGrp="1"/>
          </p:cNvSpPr>
          <p:nvPr>
            <p:ph type="sldNum" sz="quarter" idx="12"/>
          </p:nvPr>
        </p:nvSpPr>
        <p:spPr/>
        <p:txBody>
          <a:bodyPr/>
          <a:lstStyle/>
          <a:p>
            <a:fld id="{A370007B-399A-4F33-BA2D-3B94742954EE}" type="slidenum">
              <a:rPr lang="en-US" smtClean="0"/>
              <a:pPr/>
              <a:t>12</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65A64BC0-7C4E-D6D0-1270-CE75D172D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64494992-7D51-FB94-5A0D-4FB81E4D78EF}"/>
              </a:ext>
            </a:extLst>
          </p:cNvPr>
          <p:cNvSpPr txBox="1"/>
          <p:nvPr/>
        </p:nvSpPr>
        <p:spPr>
          <a:xfrm>
            <a:off x="1257300" y="2055072"/>
            <a:ext cx="7429500"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ambria" panose="02040503050406030204" pitchFamily="18" charset="0"/>
                <a:ea typeface="Cambria" panose="02040503050406030204" pitchFamily="18" charset="0"/>
              </a:rPr>
              <a:t>CalAIM Older Adults Collaborative </a:t>
            </a:r>
          </a:p>
          <a:p>
            <a:pPr marL="800100" lvl="1" indent="-342900">
              <a:buFont typeface="Arial" panose="020B0604020202020204" pitchFamily="34" charset="0"/>
              <a:buChar char="•"/>
            </a:pPr>
            <a:r>
              <a:rPr lang="en-US" sz="2800" dirty="0">
                <a:latin typeface="Cambria" panose="02040503050406030204" pitchFamily="18" charset="0"/>
                <a:ea typeface="Cambria" panose="02040503050406030204" pitchFamily="18" charset="0"/>
              </a:rPr>
              <a:t>Name change</a:t>
            </a:r>
          </a:p>
          <a:p>
            <a:pPr marL="800100" lvl="1" indent="-342900">
              <a:buFont typeface="Arial" panose="020B0604020202020204" pitchFamily="34" charset="0"/>
              <a:buChar char="•"/>
            </a:pPr>
            <a:r>
              <a:rPr lang="en-US" sz="2800" dirty="0">
                <a:latin typeface="Cambria" panose="02040503050406030204" pitchFamily="18" charset="0"/>
                <a:ea typeface="Cambria" panose="02040503050406030204" pitchFamily="18" charset="0"/>
              </a:rPr>
              <a:t>Focus includes dementia</a:t>
            </a:r>
          </a:p>
          <a:p>
            <a:pPr lvl="1"/>
            <a:endParaRPr lang="en-US" sz="28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800" dirty="0">
                <a:latin typeface="Cambria" panose="02040503050406030204" pitchFamily="18" charset="0"/>
                <a:ea typeface="Cambria" panose="02040503050406030204" pitchFamily="18" charset="0"/>
              </a:rPr>
              <a:t>New Staff: Caroline Davis</a:t>
            </a:r>
          </a:p>
        </p:txBody>
      </p:sp>
    </p:spTree>
    <p:extLst>
      <p:ext uri="{BB962C8B-B14F-4D97-AF65-F5344CB8AC3E}">
        <p14:creationId xmlns:p14="http://schemas.microsoft.com/office/powerpoint/2010/main" val="3303512216"/>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7FA71-ED99-8A6D-A2E7-A834E85CD2B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41236DF-1781-E906-81D2-D5583E54F274}"/>
              </a:ext>
            </a:extLst>
          </p:cNvPr>
          <p:cNvPicPr>
            <a:picLocks noChangeAspect="1"/>
          </p:cNvPicPr>
          <p:nvPr/>
        </p:nvPicPr>
        <p:blipFill>
          <a:blip r:embed="rId2"/>
          <a:stretch>
            <a:fillRect/>
          </a:stretch>
        </p:blipFill>
        <p:spPr>
          <a:xfrm>
            <a:off x="6280810" y="4419600"/>
            <a:ext cx="2863188" cy="2438400"/>
          </a:xfrm>
          <a:prstGeom prst="rect">
            <a:avLst/>
          </a:prstGeom>
        </p:spPr>
      </p:pic>
      <p:sp>
        <p:nvSpPr>
          <p:cNvPr id="6" name="Rectangle 5">
            <a:extLst>
              <a:ext uri="{FF2B5EF4-FFF2-40B4-BE49-F238E27FC236}">
                <a16:creationId xmlns:a16="http://schemas.microsoft.com/office/drawing/2014/main" id="{C5618A50-105D-881D-4213-477992A4E873}"/>
              </a:ext>
            </a:extLst>
          </p:cNvPr>
          <p:cNvSpPr/>
          <p:nvPr/>
        </p:nvSpPr>
        <p:spPr>
          <a:xfrm>
            <a:off x="914687" y="2315138"/>
            <a:ext cx="5638800" cy="34594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1">
            <a:extLst>
              <a:ext uri="{FF2B5EF4-FFF2-40B4-BE49-F238E27FC236}">
                <a16:creationId xmlns:a16="http://schemas.microsoft.com/office/drawing/2014/main" id="{79EE731E-82E3-9224-6678-BA23727B9D08}"/>
              </a:ext>
            </a:extLst>
          </p:cNvPr>
          <p:cNvSpPr txBox="1"/>
          <p:nvPr/>
        </p:nvSpPr>
        <p:spPr>
          <a:xfrm>
            <a:off x="778192" y="728715"/>
            <a:ext cx="7781370" cy="6632328"/>
          </a:xfrm>
          <a:prstGeom prst="rect">
            <a:avLst/>
          </a:prstGeom>
          <a:noFill/>
        </p:spPr>
        <p:txBody>
          <a:bodyPr wrap="square" lIns="0" tIns="0" rIns="0" bIns="0" rtlCol="0">
            <a:spAutoFit/>
          </a:bodyPr>
          <a:lstStyle/>
          <a:p>
            <a:pPr marL="0" hangingPunct="0">
              <a:lnSpc>
                <a:spcPct val="100000"/>
              </a:lnSpc>
            </a:pPr>
            <a:r>
              <a:rPr lang="en-US" altLang="zh-CN" sz="4200" b="1" dirty="0">
                <a:solidFill>
                  <a:srgbClr val="1E477B"/>
                </a:solidFill>
                <a:latin typeface="Cambria"/>
                <a:ea typeface="Cambria"/>
              </a:rPr>
              <a:t>Project Plan Overview</a:t>
            </a: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100"/>
              </a:lnSpc>
            </a:pPr>
            <a:r>
              <a:rPr lang="en-US" sz="3500" dirty="0">
                <a:latin typeface="Cambria" panose="02040503050406030204" pitchFamily="18" charset="0"/>
              </a:rPr>
              <a:t>October 8, 2025</a:t>
            </a: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gn="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dirty="0">
              <a:latin typeface="Cambria" panose="02040503050406030204" pitchFamily="18" charset="0"/>
            </a:endParaRPr>
          </a:p>
          <a:p>
            <a:pPr>
              <a:lnSpc>
                <a:spcPts val="1100"/>
              </a:lnSpc>
            </a:pPr>
            <a:endParaRPr lang="en-US" dirty="0">
              <a:latin typeface="Cambria" panose="02040503050406030204" pitchFamily="18" charset="0"/>
            </a:endParaRPr>
          </a:p>
          <a:p>
            <a:pPr>
              <a:lnSpc>
                <a:spcPts val="1100"/>
              </a:lnSpc>
            </a:pPr>
            <a:r>
              <a:rPr lang="en-US" altLang="zh-CN" b="1" dirty="0">
                <a:solidFill>
                  <a:srgbClr val="16355C"/>
                </a:solidFill>
                <a:latin typeface="Cambria"/>
                <a:ea typeface="Cambria"/>
              </a:rPr>
              <a:t>	</a:t>
            </a:r>
          </a:p>
          <a:p>
            <a:pPr>
              <a:lnSpc>
                <a:spcPts val="1100"/>
              </a:lnSpc>
            </a:pPr>
            <a:r>
              <a:rPr lang="en-US" altLang="zh-CN" b="1" dirty="0">
                <a:solidFill>
                  <a:srgbClr val="16355C"/>
                </a:solidFill>
                <a:latin typeface="Cambria"/>
                <a:ea typeface="Cambria"/>
              </a:rPr>
              <a:t>	California</a:t>
            </a:r>
            <a:r>
              <a:rPr lang="en-US" altLang="zh-CN" b="1" dirty="0">
                <a:solidFill>
                  <a:srgbClr val="16355C"/>
                </a:solidFill>
                <a:latin typeface="Cambria"/>
                <a:cs typeface="Cambria"/>
              </a:rPr>
              <a:t> </a:t>
            </a:r>
            <a:r>
              <a:rPr lang="en-US" altLang="zh-CN" b="1" dirty="0">
                <a:solidFill>
                  <a:srgbClr val="16355C"/>
                </a:solidFill>
                <a:latin typeface="Cambria"/>
                <a:ea typeface="Cambria"/>
              </a:rPr>
              <a:t>Health</a:t>
            </a:r>
            <a:r>
              <a:rPr lang="en-US" altLang="zh-CN" b="1" dirty="0">
                <a:solidFill>
                  <a:srgbClr val="16355C"/>
                </a:solidFill>
                <a:latin typeface="Cambria"/>
                <a:cs typeface="Cambria"/>
              </a:rPr>
              <a:t> </a:t>
            </a:r>
            <a:r>
              <a:rPr lang="en-US" altLang="zh-CN" b="1" dirty="0">
                <a:solidFill>
                  <a:srgbClr val="16355C"/>
                </a:solidFill>
                <a:latin typeface="Cambria"/>
                <a:ea typeface="Cambria"/>
              </a:rPr>
              <a:t>Policy</a:t>
            </a:r>
            <a:r>
              <a:rPr lang="en-US" altLang="zh-CN" b="1" dirty="0">
                <a:solidFill>
                  <a:srgbClr val="16355C"/>
                </a:solidFill>
                <a:latin typeface="Cambria"/>
                <a:cs typeface="Cambria"/>
              </a:rPr>
              <a:t> </a:t>
            </a:r>
            <a:r>
              <a:rPr lang="en-US" altLang="zh-CN" b="1" dirty="0">
                <a:solidFill>
                  <a:srgbClr val="16355C"/>
                </a:solidFill>
                <a:latin typeface="Cambria"/>
                <a:ea typeface="Cambria"/>
              </a:rPr>
              <a:t>Strategies,</a:t>
            </a:r>
            <a:r>
              <a:rPr lang="en-US" altLang="zh-CN" b="1" spc="-94" dirty="0">
                <a:solidFill>
                  <a:srgbClr val="16355C"/>
                </a:solidFill>
                <a:latin typeface="Cambria"/>
                <a:cs typeface="Cambria"/>
              </a:rPr>
              <a:t> </a:t>
            </a:r>
            <a:r>
              <a:rPr lang="en-US" altLang="zh-CN" b="1" dirty="0">
                <a:solidFill>
                  <a:srgbClr val="16355C"/>
                </a:solidFill>
                <a:latin typeface="Cambria"/>
                <a:ea typeface="Cambria"/>
              </a:rPr>
              <a:t>LLC</a:t>
            </a:r>
          </a:p>
          <a:p>
            <a:pPr>
              <a:lnSpc>
                <a:spcPts val="1100"/>
              </a:lnSpc>
            </a:pPr>
            <a:endParaRPr lang="en-US" altLang="zh-CN" b="1" dirty="0">
              <a:solidFill>
                <a:srgbClr val="16355C"/>
              </a:solidFill>
              <a:latin typeface="Cambria"/>
              <a:ea typeface="Cambria"/>
            </a:endParaRPr>
          </a:p>
          <a:p>
            <a:pPr>
              <a:lnSpc>
                <a:spcPts val="1100"/>
              </a:lnSpc>
            </a:pPr>
            <a:endParaRPr lang="en-US" sz="3500" dirty="0">
              <a:latin typeface="Cambria" panose="02040503050406030204" pitchFamily="18" charset="0"/>
            </a:endParaRP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sz="2000" dirty="0">
              <a:solidFill>
                <a:srgbClr val="002060"/>
              </a:solidFill>
            </a:endParaRPr>
          </a:p>
          <a:p>
            <a:pPr>
              <a:lnSpc>
                <a:spcPts val="1000"/>
              </a:lnSpc>
            </a:pPr>
            <a:endParaRPr lang="en-US" sz="2000" b="1" dirty="0">
              <a:solidFill>
                <a:srgbClr val="002060"/>
              </a:solidFill>
            </a:endParaRPr>
          </a:p>
        </p:txBody>
      </p:sp>
      <p:sp>
        <p:nvSpPr>
          <p:cNvPr id="10" name="Flowchart: Decision 9">
            <a:extLst>
              <a:ext uri="{FF2B5EF4-FFF2-40B4-BE49-F238E27FC236}">
                <a16:creationId xmlns:a16="http://schemas.microsoft.com/office/drawing/2014/main" id="{AF007803-4D1E-B14B-813F-B8363EFB9AC4}"/>
              </a:ext>
            </a:extLst>
          </p:cNvPr>
          <p:cNvSpPr/>
          <p:nvPr/>
        </p:nvSpPr>
        <p:spPr>
          <a:xfrm>
            <a:off x="190787" y="6438962"/>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eople working on project">
            <a:extLst>
              <a:ext uri="{FF2B5EF4-FFF2-40B4-BE49-F238E27FC236}">
                <a16:creationId xmlns:a16="http://schemas.microsoft.com/office/drawing/2014/main" id="{BF7424BD-963B-1227-6B10-719C38D47BAC}"/>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90850" y="2438400"/>
            <a:ext cx="5486150" cy="3200400"/>
          </a:xfrm>
          <a:prstGeom prst="rect">
            <a:avLst/>
          </a:prstGeom>
        </p:spPr>
      </p:pic>
    </p:spTree>
    <p:extLst>
      <p:ext uri="{BB962C8B-B14F-4D97-AF65-F5344CB8AC3E}">
        <p14:creationId xmlns:p14="http://schemas.microsoft.com/office/powerpoint/2010/main" val="324547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1FDCD-8085-9627-38A3-754B2B8D8539}"/>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79CC2894-A27F-3AB8-2002-27DD6F183F1C}"/>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5588B029-91AF-D910-31EC-D207F086E651}"/>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049BF84D-6AF8-AC11-2804-9F643058673C}"/>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40DE8A49-3FD9-FC25-2189-4EABCCF3EE33}"/>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24AF2CE2-4519-7000-C913-EB1ADF0E8C8C}"/>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3B5F997-18A8-3F8F-9BD1-85BACD688BA5}"/>
              </a:ext>
            </a:extLst>
          </p:cNvPr>
          <p:cNvSpPr>
            <a:spLocks noGrp="1"/>
          </p:cNvSpPr>
          <p:nvPr>
            <p:ph type="ctrTitle"/>
          </p:nvPr>
        </p:nvSpPr>
        <p:spPr>
          <a:xfrm>
            <a:off x="1370748" y="263476"/>
            <a:ext cx="6629396" cy="1048400"/>
          </a:xfrm>
        </p:spPr>
        <p:txBody>
          <a:bodyPr>
            <a:normAutofit/>
          </a:bodyPr>
          <a:lstStyle/>
          <a:p>
            <a:r>
              <a:rPr lang="en-US" dirty="0">
                <a:latin typeface="Cambria" panose="02040503050406030204" pitchFamily="18" charset="0"/>
              </a:rPr>
              <a:t>Webinars</a:t>
            </a:r>
          </a:p>
        </p:txBody>
      </p:sp>
      <p:sp>
        <p:nvSpPr>
          <p:cNvPr id="13" name="Slide Number Placeholder 12">
            <a:extLst>
              <a:ext uri="{FF2B5EF4-FFF2-40B4-BE49-F238E27FC236}">
                <a16:creationId xmlns:a16="http://schemas.microsoft.com/office/drawing/2014/main" id="{170360C2-A60E-E66A-5DE1-36BC577D4DB9}"/>
              </a:ext>
            </a:extLst>
          </p:cNvPr>
          <p:cNvSpPr>
            <a:spLocks noGrp="1"/>
          </p:cNvSpPr>
          <p:nvPr>
            <p:ph type="sldNum" sz="quarter" idx="12"/>
          </p:nvPr>
        </p:nvSpPr>
        <p:spPr/>
        <p:txBody>
          <a:bodyPr/>
          <a:lstStyle/>
          <a:p>
            <a:fld id="{A370007B-399A-4F33-BA2D-3B94742954EE}" type="slidenum">
              <a:rPr lang="en-US" smtClean="0"/>
              <a:pPr/>
              <a:t>14</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F44E9904-0EBD-945B-0D2A-24FBC4390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7" name="TextBox 6">
            <a:extLst>
              <a:ext uri="{FF2B5EF4-FFF2-40B4-BE49-F238E27FC236}">
                <a16:creationId xmlns:a16="http://schemas.microsoft.com/office/drawing/2014/main" id="{CCB4CF4B-FABE-4892-4FFB-439E3B2D9D10}"/>
              </a:ext>
            </a:extLst>
          </p:cNvPr>
          <p:cNvSpPr txBox="1"/>
          <p:nvPr/>
        </p:nvSpPr>
        <p:spPr>
          <a:xfrm>
            <a:off x="919223" y="1192707"/>
            <a:ext cx="8001000" cy="5663089"/>
          </a:xfrm>
          <a:prstGeom prst="rect">
            <a:avLst/>
          </a:prstGeom>
          <a:noFill/>
        </p:spPr>
        <p:txBody>
          <a:bodyPr wrap="square" rtlCol="0">
            <a:spAutoFit/>
          </a:bodyPr>
          <a:lstStyle/>
          <a:p>
            <a:pPr marL="285750" indent="-285750">
              <a:buFont typeface="Arial" panose="020B0604020202020204" pitchFamily="34" charset="0"/>
              <a:buChar char="•"/>
            </a:pPr>
            <a:r>
              <a:rPr lang="en-US" sz="1700" b="1" dirty="0">
                <a:latin typeface="Cambria" panose="02040503050406030204" pitchFamily="18" charset="0"/>
                <a:ea typeface="Cambria" panose="02040503050406030204" pitchFamily="18" charset="0"/>
              </a:rPr>
              <a:t>Medi-Cal 101 Series (</a:t>
            </a:r>
            <a:r>
              <a:rPr lang="en-US" sz="1700" b="1" i="1" dirty="0">
                <a:latin typeface="Cambria" panose="02040503050406030204" pitchFamily="18" charset="0"/>
                <a:ea typeface="Cambria" panose="02040503050406030204" pitchFamily="18" charset="0"/>
              </a:rPr>
              <a:t>redux</a:t>
            </a:r>
            <a:r>
              <a:rPr lang="en-US" sz="1700" b="1" dirty="0">
                <a:latin typeface="Cambria" panose="02040503050406030204" pitchFamily="18" charset="0"/>
                <a:ea typeface="Cambria" panose="02040503050406030204" pitchFamily="18" charset="0"/>
              </a:rPr>
              <a:t>): </a:t>
            </a:r>
            <a:r>
              <a:rPr lang="en-US" sz="1700" dirty="0">
                <a:latin typeface="Cambria" panose="02040503050406030204" pitchFamily="18" charset="0"/>
                <a:ea typeface="Cambria" panose="02040503050406030204" pitchFamily="18" charset="0"/>
              </a:rPr>
              <a:t>This series will be a redux of the previous series from December 2024, but there will be additional valuable material added to help bolster the core understanding of Medicaid. (Lead Staff: Jane Ogle)</a:t>
            </a:r>
          </a:p>
          <a:p>
            <a:endParaRPr lang="en-US" sz="17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700" b="1" dirty="0">
                <a:latin typeface="Cambria" panose="02040503050406030204" pitchFamily="18" charset="0"/>
                <a:ea typeface="Cambria" panose="02040503050406030204" pitchFamily="18" charset="0"/>
              </a:rPr>
              <a:t>Social Services Aging 101: </a:t>
            </a:r>
            <a:r>
              <a:rPr lang="en-US" sz="1700" dirty="0">
                <a:latin typeface="Cambria" panose="02040503050406030204" pitchFamily="18" charset="0"/>
                <a:ea typeface="Cambria" panose="02040503050406030204" pitchFamily="18" charset="0"/>
              </a:rPr>
              <a:t>An informational webinar series that will cover IHSS, SSI, CalFresh, Older Americans Act, and other state and local aging services such as Meals on Wheels. (Lead Staff: Cathy Senderling-McDonald)</a:t>
            </a:r>
          </a:p>
          <a:p>
            <a:endParaRPr lang="en-US" sz="17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700" b="1" dirty="0">
                <a:latin typeface="Cambria" panose="02040503050406030204" pitchFamily="18" charset="0"/>
                <a:ea typeface="Cambria" panose="02040503050406030204" pitchFamily="18" charset="0"/>
              </a:rPr>
              <a:t>Federal Budget Updates: </a:t>
            </a:r>
            <a:r>
              <a:rPr lang="en-US" sz="1700" dirty="0">
                <a:latin typeface="Cambria" panose="02040503050406030204" pitchFamily="18" charset="0"/>
                <a:ea typeface="Cambria" panose="02040503050406030204" pitchFamily="18" charset="0"/>
              </a:rPr>
              <a:t>Pertinent updates as it relates to the ever-evolving landscape of federal budget and administrative updates will be covered in this webinar series. These webinars will be done on an ad hoc basis. (Lead Staff: Cathy Senderling-McDonald)</a:t>
            </a:r>
          </a:p>
          <a:p>
            <a:endParaRPr lang="en-US" sz="17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700" b="1" dirty="0">
                <a:latin typeface="Cambria" panose="02040503050406030204" pitchFamily="18" charset="0"/>
                <a:ea typeface="Cambria" panose="02040503050406030204" pitchFamily="18" charset="0"/>
              </a:rPr>
              <a:t>CalAIM and D-SNP Implementation 101: </a:t>
            </a:r>
            <a:r>
              <a:rPr lang="en-US" sz="1700" dirty="0">
                <a:latin typeface="Cambria" panose="02040503050406030204" pitchFamily="18" charset="0"/>
                <a:ea typeface="Cambria" panose="02040503050406030204" pitchFamily="18" charset="0"/>
              </a:rPr>
              <a:t>This webinar series will explore CalAIM’s alignment and new policies for </a:t>
            </a:r>
            <a:r>
              <a:rPr lang="en-US" sz="1700" b="1" dirty="0">
                <a:latin typeface="Cambria" panose="02040503050406030204" pitchFamily="18" charset="0"/>
                <a:ea typeface="Cambria" panose="02040503050406030204" pitchFamily="18" charset="0"/>
              </a:rPr>
              <a:t>Dual Eligible Special Needs Plan </a:t>
            </a:r>
            <a:r>
              <a:rPr lang="en-US" sz="1700" dirty="0">
                <a:latin typeface="Cambria" panose="02040503050406030204" pitchFamily="18" charset="0"/>
                <a:ea typeface="Cambria" panose="02040503050406030204" pitchFamily="18" charset="0"/>
              </a:rPr>
              <a:t>(D-SNPs). (Lead Staff: Jane Ogle and Caroline Davis)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59868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358AE-7041-1FEC-41AD-CBE3A0879076}"/>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42BBF925-8B65-21C1-BA49-445B99C8810A}"/>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51EFAE73-9672-0759-9D2D-E30E44DB09D6}"/>
              </a:ext>
            </a:extLst>
          </p:cNvPr>
          <p:cNvPicPr>
            <a:picLocks noChangeAspect="1" noChangeArrowheads="1"/>
          </p:cNvPicPr>
          <p:nvPr/>
        </p:nvPicPr>
        <p:blipFill>
          <a:blip r:embed="rId4"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BD623E0A-A7C1-8CED-2A53-866B51D3F237}"/>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EF8F63E9-555C-9D3A-74D6-39F44CA056CF}"/>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4623EBB3-B8E1-A59F-28C8-A594A3A73795}"/>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D1CEE07-0619-0A4A-7CDD-7A7A4AF1C93F}"/>
              </a:ext>
            </a:extLst>
          </p:cNvPr>
          <p:cNvSpPr>
            <a:spLocks noGrp="1"/>
          </p:cNvSpPr>
          <p:nvPr>
            <p:ph type="ctrTitle"/>
          </p:nvPr>
        </p:nvSpPr>
        <p:spPr>
          <a:xfrm>
            <a:off x="1370748" y="263476"/>
            <a:ext cx="6629396" cy="1048400"/>
          </a:xfrm>
        </p:spPr>
        <p:txBody>
          <a:bodyPr>
            <a:normAutofit/>
          </a:bodyPr>
          <a:lstStyle/>
          <a:p>
            <a:r>
              <a:rPr lang="en-US" dirty="0">
                <a:latin typeface="Cambria" panose="02040503050406030204" pitchFamily="18" charset="0"/>
              </a:rPr>
              <a:t>Bi-Monthly Collaboratives</a:t>
            </a:r>
          </a:p>
        </p:txBody>
      </p:sp>
      <p:sp>
        <p:nvSpPr>
          <p:cNvPr id="13" name="Slide Number Placeholder 12">
            <a:extLst>
              <a:ext uri="{FF2B5EF4-FFF2-40B4-BE49-F238E27FC236}">
                <a16:creationId xmlns:a16="http://schemas.microsoft.com/office/drawing/2014/main" id="{BD7CF72E-66DF-84CF-98D2-7768352067E8}"/>
              </a:ext>
            </a:extLst>
          </p:cNvPr>
          <p:cNvSpPr>
            <a:spLocks noGrp="1"/>
          </p:cNvSpPr>
          <p:nvPr>
            <p:ph type="sldNum" sz="quarter" idx="12"/>
          </p:nvPr>
        </p:nvSpPr>
        <p:spPr/>
        <p:txBody>
          <a:bodyPr/>
          <a:lstStyle/>
          <a:p>
            <a:fld id="{A370007B-399A-4F33-BA2D-3B94742954EE}" type="slidenum">
              <a:rPr lang="en-US" smtClean="0"/>
              <a:pPr/>
              <a:t>15</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D56CF833-9E67-BB2B-4AE8-7CDD890982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5F492D0C-1998-6156-EDB0-02040008286E}"/>
              </a:ext>
            </a:extLst>
          </p:cNvPr>
          <p:cNvSpPr txBox="1"/>
          <p:nvPr/>
        </p:nvSpPr>
        <p:spPr>
          <a:xfrm>
            <a:off x="533400" y="1689081"/>
            <a:ext cx="8153400" cy="5139869"/>
          </a:xfrm>
          <a:prstGeom prst="rect">
            <a:avLst/>
          </a:prstGeom>
          <a:noFill/>
        </p:spPr>
        <p:txBody>
          <a:bodyPr wrap="square" rtlCol="0">
            <a:spAutoFit/>
          </a:bodyPr>
          <a:lstStyle/>
          <a:p>
            <a:pPr lvl="1"/>
            <a:r>
              <a:rPr lang="en-US" sz="1600" dirty="0">
                <a:latin typeface="Cambria" panose="02040503050406030204" pitchFamily="18" charset="0"/>
                <a:ea typeface="Cambria" panose="02040503050406030204" pitchFamily="18" charset="0"/>
              </a:rPr>
              <a:t>We will continue our </a:t>
            </a:r>
            <a:r>
              <a:rPr lang="en-US" sz="1600" b="1" dirty="0">
                <a:latin typeface="Cambria" panose="02040503050406030204" pitchFamily="18" charset="0"/>
                <a:ea typeface="Cambria" panose="02040503050406030204" pitchFamily="18" charset="0"/>
              </a:rPr>
              <a:t>CalAIM Older Adult Collaboratives </a:t>
            </a:r>
            <a:r>
              <a:rPr lang="en-US" sz="1600" dirty="0">
                <a:latin typeface="Cambria" panose="02040503050406030204" pitchFamily="18" charset="0"/>
                <a:ea typeface="Cambria" panose="02040503050406030204" pitchFamily="18" charset="0"/>
              </a:rPr>
              <a:t>into the next fiscal year, but the cadence will officially be moved to </a:t>
            </a:r>
            <a:r>
              <a:rPr lang="en-US" sz="1600" i="1" dirty="0">
                <a:latin typeface="Cambria" panose="02040503050406030204" pitchFamily="18" charset="0"/>
                <a:ea typeface="Cambria" panose="02040503050406030204" pitchFamily="18" charset="0"/>
              </a:rPr>
              <a:t>bi-monthly </a:t>
            </a:r>
            <a:r>
              <a:rPr lang="en-US" sz="1600" dirty="0">
                <a:latin typeface="Cambria" panose="02040503050406030204" pitchFamily="18" charset="0"/>
                <a:ea typeface="Cambria" panose="02040503050406030204" pitchFamily="18" charset="0"/>
              </a:rPr>
              <a:t>in lieu of monthly convenings. </a:t>
            </a:r>
          </a:p>
          <a:p>
            <a:pPr lvl="1"/>
            <a:endParaRPr lang="en-US" sz="1600" dirty="0">
              <a:latin typeface="Cambria" panose="02040503050406030204" pitchFamily="18" charset="0"/>
              <a:ea typeface="Cambria" panose="02040503050406030204" pitchFamily="18" charset="0"/>
            </a:endParaRPr>
          </a:p>
          <a:p>
            <a:pPr lvl="1"/>
            <a:r>
              <a:rPr lang="en-US" sz="1600" dirty="0">
                <a:latin typeface="Cambria" panose="02040503050406030204" pitchFamily="18" charset="0"/>
                <a:ea typeface="Cambria" panose="02040503050406030204" pitchFamily="18" charset="0"/>
              </a:rPr>
              <a:t>We will continue to explore ways to address barriers by sharing data, bringing together key informants, and providing analysis to help better understand the landscape in California.</a:t>
            </a:r>
          </a:p>
          <a:p>
            <a:pPr lvl="1"/>
            <a:endParaRPr lang="en-US" sz="1600" dirty="0">
              <a:latin typeface="Cambria" panose="02040503050406030204" pitchFamily="18" charset="0"/>
              <a:ea typeface="Cambria" panose="02040503050406030204" pitchFamily="18" charset="0"/>
            </a:endParaRPr>
          </a:p>
          <a:p>
            <a:pPr lvl="1"/>
            <a:endParaRPr lang="en-US" sz="1600" dirty="0">
              <a:latin typeface="Cambria" panose="02040503050406030204" pitchFamily="18" charset="0"/>
              <a:ea typeface="Cambria" panose="02040503050406030204" pitchFamily="18" charset="0"/>
            </a:endParaRPr>
          </a:p>
          <a:p>
            <a:pPr lvl="1"/>
            <a:r>
              <a:rPr lang="en-US" sz="1600" b="1" u="sng" dirty="0">
                <a:latin typeface="Cambria" panose="02040503050406030204" pitchFamily="18" charset="0"/>
                <a:ea typeface="Cambria" panose="02040503050406030204" pitchFamily="18" charset="0"/>
              </a:rPr>
              <a:t>Our next </a:t>
            </a:r>
            <a:r>
              <a:rPr lang="en-US" sz="1600" b="1" u="sng" dirty="0" err="1">
                <a:latin typeface="Cambria" panose="02040503050406030204" pitchFamily="18" charset="0"/>
                <a:ea typeface="Cambria" panose="02040503050406030204" pitchFamily="18" charset="0"/>
              </a:rPr>
              <a:t>CalAIM</a:t>
            </a:r>
            <a:r>
              <a:rPr lang="en-US" sz="1600" b="1" u="sng" dirty="0">
                <a:latin typeface="Cambria" panose="02040503050406030204" pitchFamily="18" charset="0"/>
                <a:ea typeface="Cambria" panose="02040503050406030204" pitchFamily="18" charset="0"/>
              </a:rPr>
              <a:t> Older Adult Collaborative: </a:t>
            </a:r>
          </a:p>
          <a:p>
            <a:pPr lvl="1"/>
            <a:endParaRPr lang="en-US" sz="1600" b="1" dirty="0">
              <a:latin typeface="Cambria" panose="02040503050406030204" pitchFamily="18" charset="0"/>
              <a:ea typeface="Cambria" panose="02040503050406030204" pitchFamily="18" charset="0"/>
            </a:endParaRPr>
          </a:p>
          <a:p>
            <a:pPr lvl="1"/>
            <a:r>
              <a:rPr lang="en-US" sz="1600" i="1" dirty="0">
                <a:latin typeface="Cambria" panose="02040503050406030204" pitchFamily="18" charset="0"/>
                <a:ea typeface="Cambria" panose="02040503050406030204" pitchFamily="18" charset="0"/>
              </a:rPr>
              <a:t>Wednesday, December 10, 2025, at 12:00PM – link </a:t>
            </a:r>
            <a:r>
              <a:rPr lang="en-US" sz="1600" i="1" dirty="0">
                <a:latin typeface="Cambria" panose="02040503050406030204" pitchFamily="18" charset="0"/>
                <a:ea typeface="Cambria" panose="02040503050406030204" pitchFamily="18" charset="0"/>
                <a:hlinkClick r:id="rId6"/>
              </a:rPr>
              <a:t>here</a:t>
            </a:r>
            <a:r>
              <a:rPr lang="en-US" sz="1600" i="1" dirty="0">
                <a:latin typeface="Cambria" panose="02040503050406030204" pitchFamily="18" charset="0"/>
                <a:ea typeface="Cambria" panose="02040503050406030204" pitchFamily="18" charset="0"/>
              </a:rPr>
              <a:t>.</a:t>
            </a:r>
          </a:p>
          <a:p>
            <a:pPr lvl="1"/>
            <a:endParaRPr lang="en-US" sz="1600" i="1" dirty="0">
              <a:latin typeface="Cambria" panose="02040503050406030204" pitchFamily="18" charset="0"/>
              <a:ea typeface="Cambria" panose="02040503050406030204" pitchFamily="18" charset="0"/>
            </a:endParaRPr>
          </a:p>
          <a:p>
            <a:pPr lvl="1"/>
            <a:r>
              <a:rPr lang="en-US" sz="1600" dirty="0">
                <a:latin typeface="Cambria" panose="02040503050406030204" pitchFamily="18" charset="0"/>
                <a:ea typeface="Cambria" panose="02040503050406030204" pitchFamily="18" charset="0"/>
              </a:rPr>
              <a:t>Tentative topics:</a:t>
            </a:r>
          </a:p>
          <a:p>
            <a:pPr marL="742950" lvl="1"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Skilled Nursing Facilities </a:t>
            </a:r>
          </a:p>
          <a:p>
            <a:pPr marL="1200150" lvl="2"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Population of Focus: Adult Nursing Facility Residents Transitioning to the Community</a:t>
            </a:r>
          </a:p>
          <a:p>
            <a:pPr lvl="1"/>
            <a:endParaRPr lang="en-US" dirty="0"/>
          </a:p>
          <a:p>
            <a:pPr lvl="1"/>
            <a:endParaRPr lang="en-US" b="1" dirty="0"/>
          </a:p>
          <a:p>
            <a:pPr lvl="1"/>
            <a:endParaRPr lang="en-US" dirty="0"/>
          </a:p>
          <a:p>
            <a:pPr lvl="1"/>
            <a:endParaRPr lang="en-US" dirty="0"/>
          </a:p>
        </p:txBody>
      </p:sp>
    </p:spTree>
    <p:extLst>
      <p:ext uri="{BB962C8B-B14F-4D97-AF65-F5344CB8AC3E}">
        <p14:creationId xmlns:p14="http://schemas.microsoft.com/office/powerpoint/2010/main" val="162558430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E501E-40BF-1DBC-78F9-7FA97623E23E}"/>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CAD932AF-A2DE-3622-1316-3ED1FB153862}"/>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6FC4366F-C72E-0B48-2E08-7FA2BB85BB46}"/>
              </a:ext>
            </a:extLst>
          </p:cNvPr>
          <p:cNvPicPr>
            <a:picLocks noChangeAspect="1" noChangeArrowheads="1"/>
          </p:cNvPicPr>
          <p:nvPr/>
        </p:nvPicPr>
        <p:blipFill>
          <a:blip r:embed="rId4"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98102E53-BB1F-C627-F175-A2ADFC229531}"/>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A2BDB9D7-EBDB-E1B4-6E97-FE9F0DA6A6E5}"/>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7356EC6A-8479-B518-6133-783A1ACDCA96}"/>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BDEFB8E-1628-BCD9-EFAF-13C13B191BFB}"/>
              </a:ext>
            </a:extLst>
          </p:cNvPr>
          <p:cNvSpPr>
            <a:spLocks noGrp="1"/>
          </p:cNvSpPr>
          <p:nvPr>
            <p:ph type="ctrTitle"/>
          </p:nvPr>
        </p:nvSpPr>
        <p:spPr>
          <a:xfrm>
            <a:off x="1370748" y="263476"/>
            <a:ext cx="6629396" cy="1048400"/>
          </a:xfrm>
        </p:spPr>
        <p:txBody>
          <a:bodyPr>
            <a:normAutofit/>
          </a:bodyPr>
          <a:lstStyle/>
          <a:p>
            <a:r>
              <a:rPr lang="en-US" dirty="0">
                <a:latin typeface="Cambria" panose="02040503050406030204" pitchFamily="18" charset="0"/>
              </a:rPr>
              <a:t>ECM Enrollment Efforts</a:t>
            </a:r>
          </a:p>
        </p:txBody>
      </p:sp>
      <p:sp>
        <p:nvSpPr>
          <p:cNvPr id="13" name="Slide Number Placeholder 12">
            <a:extLst>
              <a:ext uri="{FF2B5EF4-FFF2-40B4-BE49-F238E27FC236}">
                <a16:creationId xmlns:a16="http://schemas.microsoft.com/office/drawing/2014/main" id="{83CD198A-9D79-10E6-1190-A4AAAF3752D7}"/>
              </a:ext>
            </a:extLst>
          </p:cNvPr>
          <p:cNvSpPr>
            <a:spLocks noGrp="1"/>
          </p:cNvSpPr>
          <p:nvPr>
            <p:ph type="sldNum" sz="quarter" idx="12"/>
          </p:nvPr>
        </p:nvSpPr>
        <p:spPr/>
        <p:txBody>
          <a:bodyPr/>
          <a:lstStyle/>
          <a:p>
            <a:fld id="{A370007B-399A-4F33-BA2D-3B94742954EE}" type="slidenum">
              <a:rPr lang="en-US" smtClean="0"/>
              <a:pPr/>
              <a:t>16</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E3849F45-7016-10D2-0856-22DD2DA958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3C6B1F1C-4BFE-55D4-BD1B-E0B46544CC6E}"/>
              </a:ext>
            </a:extLst>
          </p:cNvPr>
          <p:cNvSpPr txBox="1"/>
          <p:nvPr/>
        </p:nvSpPr>
        <p:spPr>
          <a:xfrm>
            <a:off x="1028700" y="1143000"/>
            <a:ext cx="8229600" cy="6786473"/>
          </a:xfrm>
          <a:prstGeom prst="rect">
            <a:avLst/>
          </a:prstGeom>
          <a:noFill/>
        </p:spPr>
        <p:txBody>
          <a:bodyPr wrap="square" rtlCol="0">
            <a:spAutoFit/>
          </a:bodyPr>
          <a:lstStyle/>
          <a:p>
            <a:pPr marL="285750" indent="-285750">
              <a:buFont typeface="Arial" panose="020B0604020202020204" pitchFamily="34" charset="0"/>
              <a:buChar char="•"/>
            </a:pPr>
            <a:r>
              <a:rPr lang="en-US" sz="1500" b="1" dirty="0">
                <a:latin typeface="Cambria" panose="02040503050406030204" pitchFamily="18" charset="0"/>
                <a:ea typeface="Cambria" panose="02040503050406030204" pitchFamily="18" charset="0"/>
              </a:rPr>
              <a:t>Ad Hoc Workgroups on ECM Opportunities: </a:t>
            </a:r>
            <a:r>
              <a:rPr lang="en-US" sz="1500" dirty="0">
                <a:latin typeface="Cambria" panose="02040503050406030204" pitchFamily="18" charset="0"/>
                <a:ea typeface="Cambria" panose="02040503050406030204" pitchFamily="18" charset="0"/>
              </a:rPr>
              <a:t>Our team will continue to convene focused work groups to brainstorm and work on addressing mutual barriers for the dementia / older adult population. </a:t>
            </a:r>
          </a:p>
          <a:p>
            <a:endParaRPr lang="en-US" sz="15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500" b="1" dirty="0">
                <a:latin typeface="Cambria" panose="02040503050406030204" pitchFamily="18" charset="0"/>
                <a:ea typeface="Cambria" panose="02040503050406030204" pitchFamily="18" charset="0"/>
              </a:rPr>
              <a:t>IHSS Enrollees: </a:t>
            </a:r>
            <a:r>
              <a:rPr lang="en-US" sz="1500" dirty="0">
                <a:latin typeface="Cambria" panose="02040503050406030204" pitchFamily="18" charset="0"/>
                <a:ea typeface="Cambria" panose="02040503050406030204" pitchFamily="18" charset="0"/>
              </a:rPr>
              <a:t>Convene work</a:t>
            </a:r>
            <a:r>
              <a:rPr lang="en-US" sz="1500" b="1" dirty="0">
                <a:latin typeface="Cambria" panose="02040503050406030204" pitchFamily="18" charset="0"/>
                <a:ea typeface="Cambria" panose="02040503050406030204" pitchFamily="18" charset="0"/>
              </a:rPr>
              <a:t> </a:t>
            </a:r>
            <a:r>
              <a:rPr lang="en-US" sz="1500" dirty="0">
                <a:latin typeface="Cambria" panose="02040503050406030204" pitchFamily="18" charset="0"/>
                <a:ea typeface="Cambria" panose="02040503050406030204" pitchFamily="18" charset="0"/>
              </a:rPr>
              <a:t>groups whose goal is to identify pathways that can be used to assist high-need, likely eligible IHSS clients in enrolling in ECM. (Lead Staff: Cathy Senderling-McDonald)</a:t>
            </a:r>
          </a:p>
          <a:p>
            <a:endParaRPr lang="en-US" sz="15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500" b="1" dirty="0">
                <a:latin typeface="Cambria" panose="02040503050406030204" pitchFamily="18" charset="0"/>
                <a:ea typeface="Cambria" panose="02040503050406030204" pitchFamily="18" charset="0"/>
              </a:rPr>
              <a:t>Skilled Nursing Facilities: </a:t>
            </a:r>
            <a:r>
              <a:rPr lang="en-US" sz="1500" dirty="0">
                <a:latin typeface="Cambria" panose="02040503050406030204" pitchFamily="18" charset="0"/>
                <a:ea typeface="Cambria" panose="02040503050406030204" pitchFamily="18" charset="0"/>
              </a:rPr>
              <a:t>This body of work will focus on building a comprehensive, easy-to-digest toolkit that will detail the ECM enrollment process for individuals who are interested in being part of the SNF to community transition population of focus. (Lead Staff: David </a:t>
            </a:r>
            <a:r>
              <a:rPr lang="en-US" sz="1500" dirty="0" err="1">
                <a:latin typeface="Cambria" panose="02040503050406030204" pitchFamily="18" charset="0"/>
                <a:ea typeface="Cambria" panose="02040503050406030204" pitchFamily="18" charset="0"/>
              </a:rPr>
              <a:t>Panush</a:t>
            </a:r>
            <a:r>
              <a:rPr lang="en-US" sz="1500" dirty="0">
                <a:latin typeface="Cambria" panose="02040503050406030204" pitchFamily="18" charset="0"/>
                <a:ea typeface="Cambria" panose="02040503050406030204" pitchFamily="18" charset="0"/>
              </a:rPr>
              <a:t>)</a:t>
            </a:r>
          </a:p>
          <a:p>
            <a:endParaRPr lang="en-US" sz="15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500" b="1" dirty="0">
                <a:latin typeface="Cambria" panose="02040503050406030204" pitchFamily="18" charset="0"/>
                <a:ea typeface="Cambria" panose="02040503050406030204" pitchFamily="18" charset="0"/>
              </a:rPr>
              <a:t>Adult Day Health Care Programs / CBAS: </a:t>
            </a:r>
            <a:r>
              <a:rPr lang="en-US" sz="1500" dirty="0">
                <a:latin typeface="Cambria" panose="02040503050406030204" pitchFamily="18" charset="0"/>
                <a:ea typeface="Cambria" panose="02040503050406030204" pitchFamily="18" charset="0"/>
              </a:rPr>
              <a:t>Over 40,000 individuals participate in ADHC / CBAS programs, many of whom are likely eligible for ECM and/or Community Supports. This workgroup will identify barriers to entry and suggest options to better streamline efforts. (Lead Staff: Cathy Senderling-McDonald)</a:t>
            </a:r>
          </a:p>
          <a:p>
            <a:pPr marL="285750" indent="-285750">
              <a:buFont typeface="Arial" panose="020B0604020202020204" pitchFamily="34" charset="0"/>
              <a:buChar char="•"/>
            </a:pPr>
            <a:endParaRPr lang="en-US" sz="15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500" b="1" dirty="0">
                <a:latin typeface="Cambria" panose="02040503050406030204" pitchFamily="18" charset="0"/>
                <a:ea typeface="Cambria" panose="02040503050406030204" pitchFamily="18" charset="0"/>
              </a:rPr>
              <a:t>Home and Community-Based Services (HCBS) Waiver Waitlists: </a:t>
            </a:r>
            <a:r>
              <a:rPr lang="en-US" sz="1500" dirty="0">
                <a:latin typeface="Cambria" panose="02040503050406030204" pitchFamily="18" charset="0"/>
                <a:ea typeface="Cambria" panose="02040503050406030204" pitchFamily="18" charset="0"/>
              </a:rPr>
              <a:t>While awaiting HCBS access, individual who are likely good candidates for ECM could be receiving services. This workgroup seeks to identify best practices for identifying candidates and, subsequently, approaching them to ask if they would like to receive ECM services. (Lead Staff: David </a:t>
            </a:r>
            <a:r>
              <a:rPr lang="en-US" sz="1500" dirty="0" err="1">
                <a:latin typeface="Cambria" panose="02040503050406030204" pitchFamily="18" charset="0"/>
                <a:ea typeface="Cambria" panose="02040503050406030204" pitchFamily="18" charset="0"/>
              </a:rPr>
              <a:t>Panush</a:t>
            </a:r>
            <a:r>
              <a:rPr lang="en-US" sz="1500"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endParaRPr lang="en-US" sz="1500" dirty="0"/>
          </a:p>
          <a:p>
            <a:endParaRPr lang="en-US" sz="1500"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26187189"/>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9C586-CEAE-2EB7-2F55-D063397A3EB7}"/>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35805703-4355-CBA5-6BA5-99F6EE5AE9C3}"/>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B9BFA115-BA1A-82DA-77CC-5D0C532655D5}"/>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24AB7FD6-1289-F0A1-D384-9FEDAC32E1A8}"/>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669F7632-9374-37BD-303C-3252A20F30B7}"/>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7470F0EC-7DAF-74DA-9233-1F491B0A538F}"/>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1C6DA6C-A54B-D791-828E-CC96DD181036}"/>
              </a:ext>
            </a:extLst>
          </p:cNvPr>
          <p:cNvSpPr>
            <a:spLocks noGrp="1"/>
          </p:cNvSpPr>
          <p:nvPr>
            <p:ph type="ctrTitle"/>
          </p:nvPr>
        </p:nvSpPr>
        <p:spPr>
          <a:xfrm>
            <a:off x="1370748" y="263476"/>
            <a:ext cx="6629396" cy="1048400"/>
          </a:xfrm>
        </p:spPr>
        <p:txBody>
          <a:bodyPr>
            <a:normAutofit fontScale="90000"/>
          </a:bodyPr>
          <a:lstStyle/>
          <a:p>
            <a:r>
              <a:rPr lang="en-US" dirty="0">
                <a:latin typeface="Cambria" panose="02040503050406030204" pitchFamily="18" charset="0"/>
              </a:rPr>
              <a:t>Additional Ad Hoc Workgroups</a:t>
            </a:r>
          </a:p>
        </p:txBody>
      </p:sp>
      <p:sp>
        <p:nvSpPr>
          <p:cNvPr id="13" name="Slide Number Placeholder 12">
            <a:extLst>
              <a:ext uri="{FF2B5EF4-FFF2-40B4-BE49-F238E27FC236}">
                <a16:creationId xmlns:a16="http://schemas.microsoft.com/office/drawing/2014/main" id="{0D2EF6E2-2A55-7D61-C89E-895063546D0C}"/>
              </a:ext>
            </a:extLst>
          </p:cNvPr>
          <p:cNvSpPr>
            <a:spLocks noGrp="1"/>
          </p:cNvSpPr>
          <p:nvPr>
            <p:ph type="sldNum" sz="quarter" idx="12"/>
          </p:nvPr>
        </p:nvSpPr>
        <p:spPr/>
        <p:txBody>
          <a:bodyPr/>
          <a:lstStyle/>
          <a:p>
            <a:fld id="{A370007B-399A-4F33-BA2D-3B94742954EE}" type="slidenum">
              <a:rPr lang="en-US" smtClean="0"/>
              <a:pPr/>
              <a:t>17</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8B8ED104-C7C6-FFC8-473F-A432ACF97D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06A4DD6F-C049-B5C4-E91F-9D7D96475BBE}"/>
              </a:ext>
            </a:extLst>
          </p:cNvPr>
          <p:cNvSpPr txBox="1"/>
          <p:nvPr/>
        </p:nvSpPr>
        <p:spPr>
          <a:xfrm>
            <a:off x="838199" y="1328072"/>
            <a:ext cx="8076481" cy="5940088"/>
          </a:xfrm>
          <a:prstGeom prst="rect">
            <a:avLst/>
          </a:prstGeom>
          <a:noFill/>
        </p:spPr>
        <p:txBody>
          <a:bodyPr wrap="square" rtlCol="0">
            <a:spAutoFit/>
          </a:bodyPr>
          <a:lstStyle/>
          <a:p>
            <a:pPr marL="285750" indent="-285750">
              <a:buFont typeface="Arial" panose="020B0604020202020204" pitchFamily="34" charset="0"/>
              <a:buChar char="•"/>
            </a:pPr>
            <a:r>
              <a:rPr lang="en-US" sz="1700" b="1" dirty="0">
                <a:latin typeface="Cambria" panose="02040503050406030204" pitchFamily="18" charset="0"/>
                <a:ea typeface="Cambria" panose="02040503050406030204" pitchFamily="18" charset="0"/>
              </a:rPr>
              <a:t>D-SNPs: </a:t>
            </a:r>
            <a:r>
              <a:rPr lang="en-US" sz="1700" u="sng" dirty="0">
                <a:latin typeface="Cambria" panose="02040503050406030204" pitchFamily="18" charset="0"/>
                <a:ea typeface="Cambria" panose="02040503050406030204" pitchFamily="18" charset="0"/>
                <a:hlinkClick r:id="rId5"/>
              </a:rPr>
              <a:t>DHCS’s CalAIM D-SNP Policy Guide</a:t>
            </a:r>
            <a:r>
              <a:rPr lang="en-US" sz="1700" dirty="0">
                <a:latin typeface="Cambria" panose="02040503050406030204" pitchFamily="18" charset="0"/>
                <a:ea typeface="Cambria" panose="02040503050406030204" pitchFamily="18" charset="0"/>
                <a:hlinkClick r:id="rId5"/>
              </a:rPr>
              <a:t> </a:t>
            </a:r>
            <a:r>
              <a:rPr lang="en-US" sz="1700" dirty="0">
                <a:latin typeface="Cambria" panose="02040503050406030204" pitchFamily="18" charset="0"/>
                <a:ea typeface="Cambria" panose="02040503050406030204" pitchFamily="18" charset="0"/>
              </a:rPr>
              <a:t>for contract year 2026 provides an opportunity to integrate care for individuals with dementia and other complex medical conditions into D-SNP plans serving dual eligibles. We will work to address the new state requirements by encouraging heavy involvement from MCPs, CBOs, providers, advocates, and others participating in our Collaborative. (Lead Staff: Jane Ogle and Caroline Davis)</a:t>
            </a:r>
          </a:p>
          <a:p>
            <a:endParaRPr lang="en-US" sz="17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700" b="1" dirty="0">
                <a:latin typeface="Cambria" panose="02040503050406030204" pitchFamily="18" charset="0"/>
                <a:ea typeface="Cambria" panose="02040503050406030204" pitchFamily="18" charset="0"/>
              </a:rPr>
              <a:t>MCP Workgroup: </a:t>
            </a:r>
            <a:r>
              <a:rPr lang="en-US" sz="1700" dirty="0">
                <a:latin typeface="Cambria" panose="02040503050406030204" pitchFamily="18" charset="0"/>
                <a:ea typeface="Cambria" panose="02040503050406030204" pitchFamily="18" charset="0"/>
              </a:rPr>
              <a:t>We will continue our work from 2025 by leading workgroups with health plan staff centered around CalAIM implementation challenges and perspectives shared during our Collaborative meetings, barriers to accessing ECM and Community Supports, and other options for improvement and streamlining of efforts (Lead staff: Jane Ogle)</a:t>
            </a:r>
          </a:p>
          <a:p>
            <a:endParaRPr lang="en-US" sz="17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700" b="1" dirty="0">
                <a:latin typeface="Cambria" panose="02040503050406030204" pitchFamily="18" charset="0"/>
                <a:ea typeface="Cambria" panose="02040503050406030204" pitchFamily="18" charset="0"/>
              </a:rPr>
              <a:t>San Diego County Workgroup: </a:t>
            </a:r>
            <a:r>
              <a:rPr lang="en-US" sz="1700" dirty="0">
                <a:latin typeface="Cambria" panose="02040503050406030204" pitchFamily="18" charset="0"/>
                <a:ea typeface="Cambria" panose="02040503050406030204" pitchFamily="18" charset="0"/>
              </a:rPr>
              <a:t>Collaborating with county staff and other stakeholders to identify barriers and strategies for increased ECM enrollment and Community Supports utilization. (Lead Staff: David </a:t>
            </a:r>
            <a:r>
              <a:rPr lang="en-US" sz="1700" dirty="0" err="1">
                <a:latin typeface="Cambria" panose="02040503050406030204" pitchFamily="18" charset="0"/>
                <a:ea typeface="Cambria" panose="02040503050406030204" pitchFamily="18" charset="0"/>
              </a:rPr>
              <a:t>Panush</a:t>
            </a:r>
            <a:r>
              <a:rPr lang="en-US" sz="1700"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78400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F87CD-FDE3-C0C2-34EE-3A53EBE9A5E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147607F-EAE9-D62A-AC47-D9E2511F0EC4}"/>
              </a:ext>
            </a:extLst>
          </p:cNvPr>
          <p:cNvPicPr>
            <a:picLocks noChangeAspect="1"/>
          </p:cNvPicPr>
          <p:nvPr/>
        </p:nvPicPr>
        <p:blipFill>
          <a:blip r:embed="rId2"/>
          <a:stretch>
            <a:fillRect/>
          </a:stretch>
        </p:blipFill>
        <p:spPr>
          <a:xfrm>
            <a:off x="6280810" y="4419600"/>
            <a:ext cx="2863188" cy="2438400"/>
          </a:xfrm>
          <a:prstGeom prst="rect">
            <a:avLst/>
          </a:prstGeom>
        </p:spPr>
      </p:pic>
      <p:sp>
        <p:nvSpPr>
          <p:cNvPr id="6" name="Rectangle 5">
            <a:extLst>
              <a:ext uri="{FF2B5EF4-FFF2-40B4-BE49-F238E27FC236}">
                <a16:creationId xmlns:a16="http://schemas.microsoft.com/office/drawing/2014/main" id="{617C4983-BCAC-38F4-ADF2-7A5D0491FF02}"/>
              </a:ext>
            </a:extLst>
          </p:cNvPr>
          <p:cNvSpPr/>
          <p:nvPr/>
        </p:nvSpPr>
        <p:spPr>
          <a:xfrm>
            <a:off x="914687" y="2315138"/>
            <a:ext cx="5638800" cy="34594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1">
            <a:extLst>
              <a:ext uri="{FF2B5EF4-FFF2-40B4-BE49-F238E27FC236}">
                <a16:creationId xmlns:a16="http://schemas.microsoft.com/office/drawing/2014/main" id="{DA1B35EC-311D-B48D-84BB-48268F40F2D9}"/>
              </a:ext>
            </a:extLst>
          </p:cNvPr>
          <p:cNvSpPr txBox="1"/>
          <p:nvPr/>
        </p:nvSpPr>
        <p:spPr>
          <a:xfrm>
            <a:off x="778192" y="728715"/>
            <a:ext cx="7781370" cy="6632328"/>
          </a:xfrm>
          <a:prstGeom prst="rect">
            <a:avLst/>
          </a:prstGeom>
          <a:noFill/>
        </p:spPr>
        <p:txBody>
          <a:bodyPr wrap="square" lIns="0" tIns="0" rIns="0" bIns="0" rtlCol="0">
            <a:spAutoFit/>
          </a:bodyPr>
          <a:lstStyle/>
          <a:p>
            <a:pPr marL="0" hangingPunct="0">
              <a:lnSpc>
                <a:spcPct val="100000"/>
              </a:lnSpc>
            </a:pPr>
            <a:r>
              <a:rPr lang="en-US" altLang="zh-CN" sz="4200" b="1" dirty="0">
                <a:solidFill>
                  <a:srgbClr val="1E477B"/>
                </a:solidFill>
                <a:latin typeface="Cambria"/>
                <a:ea typeface="Cambria"/>
              </a:rPr>
              <a:t>Wrap-Up and Next Steps</a:t>
            </a: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100"/>
              </a:lnSpc>
            </a:pPr>
            <a:r>
              <a:rPr lang="en-US" sz="3500" dirty="0">
                <a:latin typeface="Cambria" panose="02040503050406030204" pitchFamily="18" charset="0"/>
              </a:rPr>
              <a:t>October 8, 2025</a:t>
            </a: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gn="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dirty="0">
              <a:latin typeface="Cambria" panose="02040503050406030204" pitchFamily="18" charset="0"/>
            </a:endParaRPr>
          </a:p>
          <a:p>
            <a:pPr>
              <a:lnSpc>
                <a:spcPts val="1100"/>
              </a:lnSpc>
            </a:pPr>
            <a:endParaRPr lang="en-US" dirty="0">
              <a:latin typeface="Cambria" panose="02040503050406030204" pitchFamily="18" charset="0"/>
            </a:endParaRPr>
          </a:p>
          <a:p>
            <a:pPr>
              <a:lnSpc>
                <a:spcPts val="1100"/>
              </a:lnSpc>
            </a:pPr>
            <a:r>
              <a:rPr lang="en-US" altLang="zh-CN" b="1" dirty="0">
                <a:solidFill>
                  <a:srgbClr val="16355C"/>
                </a:solidFill>
                <a:latin typeface="Cambria"/>
                <a:ea typeface="Cambria"/>
              </a:rPr>
              <a:t>	</a:t>
            </a:r>
          </a:p>
          <a:p>
            <a:pPr>
              <a:lnSpc>
                <a:spcPts val="1100"/>
              </a:lnSpc>
            </a:pPr>
            <a:r>
              <a:rPr lang="en-US" altLang="zh-CN" b="1" dirty="0">
                <a:solidFill>
                  <a:srgbClr val="16355C"/>
                </a:solidFill>
                <a:latin typeface="Cambria"/>
                <a:ea typeface="Cambria"/>
              </a:rPr>
              <a:t>	California</a:t>
            </a:r>
            <a:r>
              <a:rPr lang="en-US" altLang="zh-CN" b="1" dirty="0">
                <a:solidFill>
                  <a:srgbClr val="16355C"/>
                </a:solidFill>
                <a:latin typeface="Cambria"/>
                <a:cs typeface="Cambria"/>
              </a:rPr>
              <a:t> </a:t>
            </a:r>
            <a:r>
              <a:rPr lang="en-US" altLang="zh-CN" b="1" dirty="0">
                <a:solidFill>
                  <a:srgbClr val="16355C"/>
                </a:solidFill>
                <a:latin typeface="Cambria"/>
                <a:ea typeface="Cambria"/>
              </a:rPr>
              <a:t>Health</a:t>
            </a:r>
            <a:r>
              <a:rPr lang="en-US" altLang="zh-CN" b="1" dirty="0">
                <a:solidFill>
                  <a:srgbClr val="16355C"/>
                </a:solidFill>
                <a:latin typeface="Cambria"/>
                <a:cs typeface="Cambria"/>
              </a:rPr>
              <a:t> </a:t>
            </a:r>
            <a:r>
              <a:rPr lang="en-US" altLang="zh-CN" b="1" dirty="0">
                <a:solidFill>
                  <a:srgbClr val="16355C"/>
                </a:solidFill>
                <a:latin typeface="Cambria"/>
                <a:ea typeface="Cambria"/>
              </a:rPr>
              <a:t>Policy</a:t>
            </a:r>
            <a:r>
              <a:rPr lang="en-US" altLang="zh-CN" b="1" dirty="0">
                <a:solidFill>
                  <a:srgbClr val="16355C"/>
                </a:solidFill>
                <a:latin typeface="Cambria"/>
                <a:cs typeface="Cambria"/>
              </a:rPr>
              <a:t> </a:t>
            </a:r>
            <a:r>
              <a:rPr lang="en-US" altLang="zh-CN" b="1" dirty="0">
                <a:solidFill>
                  <a:srgbClr val="16355C"/>
                </a:solidFill>
                <a:latin typeface="Cambria"/>
                <a:ea typeface="Cambria"/>
              </a:rPr>
              <a:t>Strategies,</a:t>
            </a:r>
            <a:r>
              <a:rPr lang="en-US" altLang="zh-CN" b="1" spc="-94" dirty="0">
                <a:solidFill>
                  <a:srgbClr val="16355C"/>
                </a:solidFill>
                <a:latin typeface="Cambria"/>
                <a:cs typeface="Cambria"/>
              </a:rPr>
              <a:t> </a:t>
            </a:r>
            <a:r>
              <a:rPr lang="en-US" altLang="zh-CN" b="1" dirty="0">
                <a:solidFill>
                  <a:srgbClr val="16355C"/>
                </a:solidFill>
                <a:latin typeface="Cambria"/>
                <a:ea typeface="Cambria"/>
              </a:rPr>
              <a:t>LLC</a:t>
            </a:r>
          </a:p>
          <a:p>
            <a:pPr>
              <a:lnSpc>
                <a:spcPts val="1100"/>
              </a:lnSpc>
            </a:pPr>
            <a:endParaRPr lang="en-US" altLang="zh-CN" b="1" dirty="0">
              <a:solidFill>
                <a:srgbClr val="16355C"/>
              </a:solidFill>
              <a:latin typeface="Cambria"/>
              <a:ea typeface="Cambria"/>
            </a:endParaRPr>
          </a:p>
          <a:p>
            <a:pPr>
              <a:lnSpc>
                <a:spcPts val="1100"/>
              </a:lnSpc>
            </a:pPr>
            <a:endParaRPr lang="en-US" sz="3500" dirty="0">
              <a:latin typeface="Cambria" panose="02040503050406030204" pitchFamily="18" charset="0"/>
            </a:endParaRP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sz="2000" dirty="0">
              <a:solidFill>
                <a:srgbClr val="002060"/>
              </a:solidFill>
            </a:endParaRPr>
          </a:p>
          <a:p>
            <a:pPr>
              <a:lnSpc>
                <a:spcPts val="1000"/>
              </a:lnSpc>
            </a:pPr>
            <a:endParaRPr lang="en-US" sz="2000" b="1" dirty="0">
              <a:solidFill>
                <a:srgbClr val="002060"/>
              </a:solidFill>
            </a:endParaRPr>
          </a:p>
        </p:txBody>
      </p:sp>
      <p:sp>
        <p:nvSpPr>
          <p:cNvPr id="10" name="Flowchart: Decision 9">
            <a:extLst>
              <a:ext uri="{FF2B5EF4-FFF2-40B4-BE49-F238E27FC236}">
                <a16:creationId xmlns:a16="http://schemas.microsoft.com/office/drawing/2014/main" id="{85E8DD0A-0448-CD21-139E-9D076E0E456B}"/>
              </a:ext>
            </a:extLst>
          </p:cNvPr>
          <p:cNvSpPr/>
          <p:nvPr/>
        </p:nvSpPr>
        <p:spPr>
          <a:xfrm>
            <a:off x="190787" y="6438962"/>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Vintage movie ending frame">
            <a:extLst>
              <a:ext uri="{FF2B5EF4-FFF2-40B4-BE49-F238E27FC236}">
                <a16:creationId xmlns:a16="http://schemas.microsoft.com/office/drawing/2014/main" id="{3B8C11FB-B589-8714-AF64-51F89CF2BB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438407"/>
            <a:ext cx="5334000" cy="3200393"/>
          </a:xfrm>
          <a:prstGeom prst="rect">
            <a:avLst/>
          </a:prstGeom>
        </p:spPr>
      </p:pic>
      <p:pic>
        <p:nvPicPr>
          <p:cNvPr id="9" name="Picture 8" descr="Black and white film board">
            <a:extLst>
              <a:ext uri="{FF2B5EF4-FFF2-40B4-BE49-F238E27FC236}">
                <a16:creationId xmlns:a16="http://schemas.microsoft.com/office/drawing/2014/main" id="{BF636F11-CE1E-B272-B73E-7728C9BFD806}"/>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1089737" y="2463147"/>
            <a:ext cx="5311063" cy="3175653"/>
          </a:xfrm>
          <a:prstGeom prst="rect">
            <a:avLst/>
          </a:prstGeom>
        </p:spPr>
      </p:pic>
    </p:spTree>
    <p:extLst>
      <p:ext uri="{BB962C8B-B14F-4D97-AF65-F5344CB8AC3E}">
        <p14:creationId xmlns:p14="http://schemas.microsoft.com/office/powerpoint/2010/main" val="240811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6A9D0-8A81-040B-95DD-2957D2355FC0}"/>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3B928EAA-0BC6-2B37-7147-01A33E6C155B}"/>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E8DA9FB4-4517-1D1E-3DF2-2CDB2441B63B}"/>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2E5F17F6-B7F4-BB38-484A-042E3BC1AF5A}"/>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6E4228EE-77B6-F676-AC4F-67CAA2BBD8DF}"/>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E3E9899B-BE60-933A-6862-111C4D3C6EEC}"/>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0EED755-D279-9EB2-3235-AF63D6305989}"/>
              </a:ext>
            </a:extLst>
          </p:cNvPr>
          <p:cNvSpPr txBox="1"/>
          <p:nvPr/>
        </p:nvSpPr>
        <p:spPr>
          <a:xfrm>
            <a:off x="570837" y="464677"/>
            <a:ext cx="7924800" cy="1015663"/>
          </a:xfrm>
          <a:prstGeom prst="rect">
            <a:avLst/>
          </a:prstGeom>
          <a:noFill/>
        </p:spPr>
        <p:txBody>
          <a:bodyPr wrap="square" rtlCol="0">
            <a:spAutoFit/>
          </a:bodyPr>
          <a:lstStyle/>
          <a:p>
            <a:endParaRPr lang="en-US" sz="3000" dirty="0">
              <a:latin typeface="Cambria" pitchFamily="18" charset="0"/>
            </a:endParaRPr>
          </a:p>
          <a:p>
            <a:endParaRPr lang="en-US" sz="3000" dirty="0">
              <a:latin typeface="Cambria" pitchFamily="18" charset="0"/>
            </a:endParaRPr>
          </a:p>
        </p:txBody>
      </p:sp>
      <p:sp>
        <p:nvSpPr>
          <p:cNvPr id="2" name="Title 1">
            <a:extLst>
              <a:ext uri="{FF2B5EF4-FFF2-40B4-BE49-F238E27FC236}">
                <a16:creationId xmlns:a16="http://schemas.microsoft.com/office/drawing/2014/main" id="{E327847E-C43F-C8A9-8951-BEF2DB4F1491}"/>
              </a:ext>
            </a:extLst>
          </p:cNvPr>
          <p:cNvSpPr>
            <a:spLocks noGrp="1"/>
          </p:cNvSpPr>
          <p:nvPr>
            <p:ph type="title"/>
          </p:nvPr>
        </p:nvSpPr>
        <p:spPr>
          <a:xfrm>
            <a:off x="591047" y="495355"/>
            <a:ext cx="7239000" cy="516577"/>
          </a:xfrm>
        </p:spPr>
        <p:txBody>
          <a:bodyPr>
            <a:noAutofit/>
          </a:bodyPr>
          <a:lstStyle/>
          <a:p>
            <a:r>
              <a:rPr lang="en-US" sz="3600" b="1" dirty="0">
                <a:latin typeface="Cambria" pitchFamily="18" charset="0"/>
              </a:rPr>
              <a:t>Agenda</a:t>
            </a:r>
          </a:p>
        </p:txBody>
      </p:sp>
      <p:sp>
        <p:nvSpPr>
          <p:cNvPr id="13" name="Slide Number Placeholder 12">
            <a:extLst>
              <a:ext uri="{FF2B5EF4-FFF2-40B4-BE49-F238E27FC236}">
                <a16:creationId xmlns:a16="http://schemas.microsoft.com/office/drawing/2014/main" id="{EE73E29D-52B9-2824-7C4C-6ADA412A1BAA}"/>
              </a:ext>
            </a:extLst>
          </p:cNvPr>
          <p:cNvSpPr>
            <a:spLocks noGrp="1"/>
          </p:cNvSpPr>
          <p:nvPr>
            <p:ph type="sldNum" sz="quarter" idx="12"/>
          </p:nvPr>
        </p:nvSpPr>
        <p:spPr/>
        <p:txBody>
          <a:bodyPr/>
          <a:lstStyle/>
          <a:p>
            <a:fld id="{A370007B-399A-4F33-BA2D-3B94742954EE}" type="slidenum">
              <a:rPr lang="en-US" smtClean="0"/>
              <a:pPr/>
              <a:t>1</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86333C1A-D540-B965-AB39-B12CBA2C7F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0" y="2204"/>
            <a:ext cx="1524004" cy="1524004"/>
          </a:xfrm>
          <a:prstGeom prst="rect">
            <a:avLst/>
          </a:prstGeom>
        </p:spPr>
      </p:pic>
      <p:graphicFrame>
        <p:nvGraphicFramePr>
          <p:cNvPr id="15" name="Content Placeholder 14">
            <a:extLst>
              <a:ext uri="{FF2B5EF4-FFF2-40B4-BE49-F238E27FC236}">
                <a16:creationId xmlns:a16="http://schemas.microsoft.com/office/drawing/2014/main" id="{F6190CCC-5651-37DD-3CE4-A4C183407A0D}"/>
              </a:ext>
            </a:extLst>
          </p:cNvPr>
          <p:cNvGraphicFramePr>
            <a:graphicFrameLocks noGrp="1"/>
          </p:cNvGraphicFramePr>
          <p:nvPr>
            <p:ph idx="1"/>
            <p:extLst>
              <p:ext uri="{D42A27DB-BD31-4B8C-83A1-F6EECF244321}">
                <p14:modId xmlns:p14="http://schemas.microsoft.com/office/powerpoint/2010/main" val="2865252057"/>
              </p:ext>
            </p:extLst>
          </p:nvPr>
        </p:nvGraphicFramePr>
        <p:xfrm>
          <a:off x="1607867" y="1042611"/>
          <a:ext cx="7078933" cy="4964465"/>
        </p:xfrm>
        <a:graphic>
          <a:graphicData uri="http://schemas.openxmlformats.org/drawingml/2006/table">
            <a:tbl>
              <a:tblPr firstRow="1" bandRow="1">
                <a:tableStyleId>{5C22544A-7EE6-4342-B048-85BDC9FD1C3A}</a:tableStyleId>
              </a:tblPr>
              <a:tblGrid>
                <a:gridCol w="2372349">
                  <a:extLst>
                    <a:ext uri="{9D8B030D-6E8A-4147-A177-3AD203B41FA5}">
                      <a16:colId xmlns:a16="http://schemas.microsoft.com/office/drawing/2014/main" val="3070349612"/>
                    </a:ext>
                  </a:extLst>
                </a:gridCol>
                <a:gridCol w="3395670">
                  <a:extLst>
                    <a:ext uri="{9D8B030D-6E8A-4147-A177-3AD203B41FA5}">
                      <a16:colId xmlns:a16="http://schemas.microsoft.com/office/drawing/2014/main" val="3906069836"/>
                    </a:ext>
                  </a:extLst>
                </a:gridCol>
                <a:gridCol w="1310914">
                  <a:extLst>
                    <a:ext uri="{9D8B030D-6E8A-4147-A177-3AD203B41FA5}">
                      <a16:colId xmlns:a16="http://schemas.microsoft.com/office/drawing/2014/main" val="2605087215"/>
                    </a:ext>
                  </a:extLst>
                </a:gridCol>
              </a:tblGrid>
              <a:tr h="355169">
                <a:tc>
                  <a:txBody>
                    <a:bodyPr/>
                    <a:lstStyle/>
                    <a:p>
                      <a:pPr algn="ctr"/>
                      <a:r>
                        <a:rPr lang="en-US" dirty="0"/>
                        <a:t>Agenda Item</a:t>
                      </a:r>
                    </a:p>
                  </a:txBody>
                  <a:tcPr/>
                </a:tc>
                <a:tc>
                  <a:txBody>
                    <a:bodyPr/>
                    <a:lstStyle/>
                    <a:p>
                      <a:pPr algn="ctr"/>
                      <a:r>
                        <a:rPr lang="en-US" dirty="0"/>
                        <a:t>Speaker</a:t>
                      </a:r>
                    </a:p>
                  </a:txBody>
                  <a:tcPr/>
                </a:tc>
                <a:tc>
                  <a:txBody>
                    <a:bodyPr/>
                    <a:lstStyle/>
                    <a:p>
                      <a:pPr algn="ctr"/>
                      <a:r>
                        <a:rPr lang="en-US" dirty="0"/>
                        <a:t>Time</a:t>
                      </a:r>
                    </a:p>
                  </a:txBody>
                  <a:tcPr/>
                </a:tc>
                <a:extLst>
                  <a:ext uri="{0D108BD9-81ED-4DB2-BD59-A6C34878D82A}">
                    <a16:rowId xmlns:a16="http://schemas.microsoft.com/office/drawing/2014/main" val="2764287801"/>
                  </a:ext>
                </a:extLst>
              </a:tr>
              <a:tr h="887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latin typeface="Cambria" panose="02040503050406030204" pitchFamily="18" charset="0"/>
                          <a:ea typeface="Cambria" panose="02040503050406030204" pitchFamily="18" charset="0"/>
                        </a:rPr>
                        <a:t>Welcome and Introductions</a:t>
                      </a:r>
                    </a:p>
                    <a:p>
                      <a:endParaRPr lang="en-US"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David Panush</a:t>
                      </a:r>
                    </a:p>
                  </a:txBody>
                  <a:tcPr/>
                </a:tc>
                <a:tc>
                  <a:txBody>
                    <a:bodyPr/>
                    <a:lstStyle/>
                    <a:p>
                      <a:r>
                        <a:rPr lang="en-US" dirty="0">
                          <a:latin typeface="Cambria" panose="02040503050406030204" pitchFamily="18" charset="0"/>
                          <a:ea typeface="Cambria" panose="02040503050406030204" pitchFamily="18" charset="0"/>
                        </a:rPr>
                        <a:t>3 min</a:t>
                      </a:r>
                    </a:p>
                  </a:txBody>
                  <a:tcPr/>
                </a:tc>
                <a:extLst>
                  <a:ext uri="{0D108BD9-81ED-4DB2-BD59-A6C34878D82A}">
                    <a16:rowId xmlns:a16="http://schemas.microsoft.com/office/drawing/2014/main" val="2743128413"/>
                  </a:ext>
                </a:extLst>
              </a:tr>
              <a:tr h="1154298">
                <a:tc>
                  <a:txBody>
                    <a:bodyPr/>
                    <a:lstStyle/>
                    <a:p>
                      <a:pPr lvl="0"/>
                      <a:r>
                        <a:rPr lang="en-US" sz="1800" b="0" kern="1200" dirty="0">
                          <a:solidFill>
                            <a:schemeClr val="dk1"/>
                          </a:solidFill>
                          <a:effectLst/>
                          <a:latin typeface="Cambria" panose="02040503050406030204" pitchFamily="18" charset="0"/>
                          <a:ea typeface="Cambria" panose="02040503050406030204" pitchFamily="18" charset="0"/>
                          <a:cs typeface="+mn-cs"/>
                        </a:rPr>
                        <a:t>Data Level-Set: Enhanced Care Management (ECM) Q4 2024 </a:t>
                      </a:r>
                    </a:p>
                  </a:txBody>
                  <a:tcPr/>
                </a:tc>
                <a:tc>
                  <a:txBody>
                    <a:bodyPr/>
                    <a:lstStyle/>
                    <a:p>
                      <a:r>
                        <a:rPr lang="en-US" dirty="0">
                          <a:latin typeface="Cambria" panose="02040503050406030204" pitchFamily="18" charset="0"/>
                          <a:ea typeface="Cambria" panose="02040503050406030204" pitchFamily="18" charset="0"/>
                        </a:rPr>
                        <a:t>David Panush</a:t>
                      </a:r>
                    </a:p>
                  </a:txBody>
                  <a:tcPr/>
                </a:tc>
                <a:tc>
                  <a:txBody>
                    <a:bodyPr/>
                    <a:lstStyle/>
                    <a:p>
                      <a:r>
                        <a:rPr lang="en-US" dirty="0">
                          <a:latin typeface="Cambria" panose="02040503050406030204" pitchFamily="18" charset="0"/>
                          <a:ea typeface="Cambria" panose="02040503050406030204" pitchFamily="18" charset="0"/>
                        </a:rPr>
                        <a:t>10 min</a:t>
                      </a:r>
                    </a:p>
                  </a:txBody>
                  <a:tcPr/>
                </a:tc>
                <a:extLst>
                  <a:ext uri="{0D108BD9-81ED-4DB2-BD59-A6C34878D82A}">
                    <a16:rowId xmlns:a16="http://schemas.microsoft.com/office/drawing/2014/main" val="3062129530"/>
                  </a:ext>
                </a:extLst>
              </a:tr>
              <a:tr h="86988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latin typeface="Cambria" panose="02040503050406030204" pitchFamily="18" charset="0"/>
                          <a:ea typeface="Cambria" panose="02040503050406030204" pitchFamily="18" charset="0"/>
                        </a:rPr>
                        <a:t>Project Updates</a:t>
                      </a:r>
                    </a:p>
                    <a:p>
                      <a:endParaRPr lang="en-US"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David Panush; </a:t>
                      </a:r>
                    </a:p>
                    <a:p>
                      <a:r>
                        <a:rPr lang="en-US" dirty="0">
                          <a:latin typeface="Cambria" panose="02040503050406030204" pitchFamily="18" charset="0"/>
                          <a:ea typeface="Cambria" panose="02040503050406030204" pitchFamily="18" charset="0"/>
                        </a:rPr>
                        <a:t>Jasmine DeGuzman Lacsamana</a:t>
                      </a:r>
                    </a:p>
                  </a:txBody>
                  <a:tcPr/>
                </a:tc>
                <a:tc>
                  <a:txBody>
                    <a:bodyPr/>
                    <a:lstStyle/>
                    <a:p>
                      <a:r>
                        <a:rPr lang="en-US" dirty="0">
                          <a:latin typeface="Cambria" panose="02040503050406030204" pitchFamily="18" charset="0"/>
                          <a:ea typeface="Cambria" panose="02040503050406030204" pitchFamily="18" charset="0"/>
                        </a:rPr>
                        <a:t>7 min</a:t>
                      </a:r>
                    </a:p>
                  </a:txBody>
                  <a:tcPr/>
                </a:tc>
                <a:extLst>
                  <a:ext uri="{0D108BD9-81ED-4DB2-BD59-A6C34878D82A}">
                    <a16:rowId xmlns:a16="http://schemas.microsoft.com/office/drawing/2014/main" val="3288356610"/>
                  </a:ext>
                </a:extLst>
              </a:tr>
              <a:tr h="71129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latin typeface="Cambria" panose="02040503050406030204" pitchFamily="18" charset="0"/>
                          <a:ea typeface="Cambria" panose="02040503050406030204" pitchFamily="18" charset="0"/>
                        </a:rPr>
                        <a:t>Project Plan Overview</a:t>
                      </a:r>
                    </a:p>
                    <a:p>
                      <a:endParaRPr lang="en-US" dirty="0">
                        <a:latin typeface="Cambria" panose="02040503050406030204" pitchFamily="18" charset="0"/>
                        <a:ea typeface="Cambria" panose="02040503050406030204" pitchFamily="18" charset="0"/>
                      </a:endParaRPr>
                    </a:p>
                  </a:txBody>
                  <a:tcPr/>
                </a:tc>
                <a:tc>
                  <a:txBody>
                    <a:bodyPr/>
                    <a:lstStyle/>
                    <a:p>
                      <a:r>
                        <a:rPr lang="en-US" dirty="0">
                          <a:latin typeface="Cambria" panose="02040503050406030204" pitchFamily="18" charset="0"/>
                          <a:ea typeface="Cambria" panose="02040503050406030204" pitchFamily="18" charset="0"/>
                        </a:rPr>
                        <a:t>Archstone Foundation;</a:t>
                      </a:r>
                    </a:p>
                    <a:p>
                      <a:r>
                        <a:rPr lang="en-US" dirty="0">
                          <a:latin typeface="Cambria" panose="02040503050406030204" pitchFamily="18" charset="0"/>
                          <a:ea typeface="Cambria" panose="02040503050406030204" pitchFamily="18" charset="0"/>
                        </a:rPr>
                        <a:t>CalHPS</a:t>
                      </a:r>
                    </a:p>
                  </a:txBody>
                  <a:tcPr/>
                </a:tc>
                <a:tc>
                  <a:txBody>
                    <a:bodyPr/>
                    <a:lstStyle/>
                    <a:p>
                      <a:r>
                        <a:rPr lang="en-US" dirty="0">
                          <a:latin typeface="Cambria" panose="02040503050406030204" pitchFamily="18" charset="0"/>
                          <a:ea typeface="Cambria" panose="02040503050406030204" pitchFamily="18" charset="0"/>
                        </a:rPr>
                        <a:t>35 min</a:t>
                      </a:r>
                    </a:p>
                  </a:txBody>
                  <a:tcPr/>
                </a:tc>
                <a:extLst>
                  <a:ext uri="{0D108BD9-81ED-4DB2-BD59-A6C34878D82A}">
                    <a16:rowId xmlns:a16="http://schemas.microsoft.com/office/drawing/2014/main" val="3932852958"/>
                  </a:ext>
                </a:extLst>
              </a:tr>
              <a:tr h="887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latin typeface="Cambria" panose="02040503050406030204" pitchFamily="18" charset="0"/>
                          <a:ea typeface="Cambria" panose="02040503050406030204" pitchFamily="18" charset="0"/>
                        </a:rPr>
                        <a:t>Announcements and Upcoming Meetings</a:t>
                      </a:r>
                    </a:p>
                    <a:p>
                      <a:endParaRPr lang="en-US" dirty="0">
                        <a:latin typeface="Cambria" panose="02040503050406030204" pitchFamily="18" charset="0"/>
                        <a:ea typeface="Cambria" panose="02040503050406030204" pitchFamily="18"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rPr>
                        <a:t>David Panush</a:t>
                      </a:r>
                    </a:p>
                  </a:txBody>
                  <a:tcPr/>
                </a:tc>
                <a:tc>
                  <a:txBody>
                    <a:bodyPr/>
                    <a:lstStyle/>
                    <a:p>
                      <a:r>
                        <a:rPr lang="en-US" dirty="0">
                          <a:latin typeface="Cambria" panose="02040503050406030204" pitchFamily="18" charset="0"/>
                          <a:ea typeface="Cambria" panose="02040503050406030204" pitchFamily="18" charset="0"/>
                        </a:rPr>
                        <a:t>5 min</a:t>
                      </a:r>
                    </a:p>
                  </a:txBody>
                  <a:tcPr/>
                </a:tc>
                <a:extLst>
                  <a:ext uri="{0D108BD9-81ED-4DB2-BD59-A6C34878D82A}">
                    <a16:rowId xmlns:a16="http://schemas.microsoft.com/office/drawing/2014/main" val="2405826002"/>
                  </a:ext>
                </a:extLst>
              </a:tr>
            </a:tbl>
          </a:graphicData>
        </a:graphic>
      </p:graphicFrame>
    </p:spTree>
    <p:extLst>
      <p:ext uri="{BB962C8B-B14F-4D97-AF65-F5344CB8AC3E}">
        <p14:creationId xmlns:p14="http://schemas.microsoft.com/office/powerpoint/2010/main" val="3401617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BC3DF-A435-4E85-A34D-E825FBB36DD3}"/>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FF988310-B3C3-CD45-A294-F79E36FFB578}"/>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62DFDFC4-DE9F-4394-BA23-07EFB6750267}"/>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4FCE4AB2-17F9-436C-E980-FC5ECD663AA1}"/>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461CC607-D904-5DA9-CE66-B6992A926C07}"/>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F63C10A8-43F7-F93F-6DFC-03B63CD1FA97}"/>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2F31FFC-6680-920E-C809-91386153CB37}"/>
              </a:ext>
            </a:extLst>
          </p:cNvPr>
          <p:cNvSpPr>
            <a:spLocks noGrp="1"/>
          </p:cNvSpPr>
          <p:nvPr>
            <p:ph type="ctrTitle"/>
          </p:nvPr>
        </p:nvSpPr>
        <p:spPr>
          <a:xfrm>
            <a:off x="1370748" y="263476"/>
            <a:ext cx="6629396" cy="1048400"/>
          </a:xfrm>
        </p:spPr>
        <p:txBody>
          <a:bodyPr>
            <a:normAutofit fontScale="90000"/>
          </a:bodyPr>
          <a:lstStyle/>
          <a:p>
            <a:r>
              <a:rPr lang="en-US" dirty="0">
                <a:latin typeface="Cambria" panose="02040503050406030204" pitchFamily="18" charset="0"/>
              </a:rPr>
              <a:t>Announcements and </a:t>
            </a:r>
            <a:br>
              <a:rPr lang="en-US" dirty="0">
                <a:latin typeface="Cambria" panose="02040503050406030204" pitchFamily="18" charset="0"/>
              </a:rPr>
            </a:br>
            <a:r>
              <a:rPr lang="en-US" dirty="0">
                <a:latin typeface="Cambria" panose="02040503050406030204" pitchFamily="18" charset="0"/>
              </a:rPr>
              <a:t>Upcoming Meetings</a:t>
            </a:r>
          </a:p>
        </p:txBody>
      </p:sp>
      <p:sp>
        <p:nvSpPr>
          <p:cNvPr id="13" name="Slide Number Placeholder 12">
            <a:extLst>
              <a:ext uri="{FF2B5EF4-FFF2-40B4-BE49-F238E27FC236}">
                <a16:creationId xmlns:a16="http://schemas.microsoft.com/office/drawing/2014/main" id="{C30287B9-B84C-16A6-DE42-13BFEB940BAE}"/>
              </a:ext>
            </a:extLst>
          </p:cNvPr>
          <p:cNvSpPr>
            <a:spLocks noGrp="1"/>
          </p:cNvSpPr>
          <p:nvPr>
            <p:ph type="sldNum" sz="quarter" idx="12"/>
          </p:nvPr>
        </p:nvSpPr>
        <p:spPr/>
        <p:txBody>
          <a:bodyPr/>
          <a:lstStyle/>
          <a:p>
            <a:fld id="{A370007B-399A-4F33-BA2D-3B94742954EE}" type="slidenum">
              <a:rPr lang="en-US" smtClean="0"/>
              <a:pPr/>
              <a:t>19</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91A3357D-59AA-E53E-9A8A-A92B21323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95EA9ED0-6315-EDEB-DF5D-95C146932372}"/>
              </a:ext>
            </a:extLst>
          </p:cNvPr>
          <p:cNvSpPr txBox="1"/>
          <p:nvPr/>
        </p:nvSpPr>
        <p:spPr>
          <a:xfrm>
            <a:off x="1370748" y="1689592"/>
            <a:ext cx="7429500" cy="4370427"/>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Upcoming Meetings – Zoom registration link </a:t>
            </a:r>
            <a:r>
              <a:rPr lang="en-US" sz="2000" u="sng" dirty="0">
                <a:latin typeface="Cambria" panose="02040503050406030204" pitchFamily="18" charset="0"/>
                <a:ea typeface="Cambria" panose="02040503050406030204" pitchFamily="18" charset="0"/>
                <a:hlinkClick r:id="rId5"/>
              </a:rPr>
              <a:t>here</a:t>
            </a:r>
            <a:r>
              <a:rPr lang="en-US" sz="2000" dirty="0">
                <a:latin typeface="Cambria" panose="02040503050406030204" pitchFamily="18" charset="0"/>
                <a:ea typeface="Cambria" panose="02040503050406030204" pitchFamily="18" charset="0"/>
              </a:rPr>
              <a:t>.</a:t>
            </a:r>
          </a:p>
          <a:p>
            <a:pPr marL="1714500" lvl="3"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Wednesday, December 10</a:t>
            </a:r>
            <a:r>
              <a:rPr lang="en-US" sz="2000" baseline="30000" dirty="0">
                <a:latin typeface="Cambria" panose="02040503050406030204" pitchFamily="18" charset="0"/>
                <a:ea typeface="Cambria" panose="02040503050406030204" pitchFamily="18" charset="0"/>
              </a:rPr>
              <a:t>th</a:t>
            </a:r>
            <a:r>
              <a:rPr lang="en-US" sz="2000" dirty="0">
                <a:latin typeface="Cambria" panose="02040503050406030204" pitchFamily="18" charset="0"/>
                <a:ea typeface="Cambria" panose="02040503050406030204" pitchFamily="18" charset="0"/>
              </a:rPr>
              <a:t>, 12:00 PM</a:t>
            </a:r>
          </a:p>
          <a:p>
            <a:pPr marL="1714500" lvl="3"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Wednesday, February 11</a:t>
            </a:r>
            <a:r>
              <a:rPr lang="en-US" sz="2000" baseline="30000" dirty="0">
                <a:latin typeface="Cambria" panose="02040503050406030204" pitchFamily="18" charset="0"/>
                <a:ea typeface="Cambria" panose="02040503050406030204" pitchFamily="18" charset="0"/>
              </a:rPr>
              <a:t>th</a:t>
            </a:r>
            <a:r>
              <a:rPr lang="en-US" sz="2000" dirty="0">
                <a:latin typeface="Cambria" panose="02040503050406030204" pitchFamily="18" charset="0"/>
                <a:ea typeface="Cambria" panose="02040503050406030204" pitchFamily="18" charset="0"/>
              </a:rPr>
              <a:t>, 12:00 PM</a:t>
            </a:r>
          </a:p>
          <a:p>
            <a:pPr marL="1714500" lvl="3"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Wednesday, April 15, 12:00 PM</a:t>
            </a:r>
          </a:p>
          <a:p>
            <a:pPr marL="1714500" lvl="3"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Wednesday, June 10, 12:00 PM</a:t>
            </a:r>
          </a:p>
          <a:p>
            <a:endParaRPr lang="en-US" sz="2000" dirty="0">
              <a:latin typeface="Cambria" panose="02040503050406030204" pitchFamily="18" charset="0"/>
              <a:ea typeface="Cambria" panose="02040503050406030204" pitchFamily="18" charset="0"/>
            </a:endParaRPr>
          </a:p>
          <a:p>
            <a:pPr marL="342900" lvl="0"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Ad-Hoc Meetings</a:t>
            </a:r>
          </a:p>
          <a:p>
            <a:pPr marL="1714500" lvl="3"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To Be Announced</a:t>
            </a:r>
          </a:p>
          <a:p>
            <a:pPr marL="2171700" lvl="4"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ECM Managers/Directors Ad-Hoc Meeting</a:t>
            </a:r>
          </a:p>
          <a:p>
            <a:pPr marL="2628900" lvl="5"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For MCP Staff</a:t>
            </a:r>
          </a:p>
          <a:p>
            <a:pPr marL="2171700" lvl="4"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IHSS Toolkit Presentation and Orientation</a:t>
            </a:r>
          </a:p>
          <a:p>
            <a:pPr marL="2628900" lvl="5"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November 13, 2025, at 11:00AM, </a:t>
            </a:r>
            <a:r>
              <a:rPr lang="en-US" sz="2000" b="1" dirty="0">
                <a:latin typeface="Cambria" panose="02040503050406030204" pitchFamily="18" charset="0"/>
                <a:ea typeface="Cambria" panose="02040503050406030204" pitchFamily="18" charset="0"/>
              </a:rPr>
              <a:t>Zoom link forthcoming</a:t>
            </a:r>
          </a:p>
          <a:p>
            <a:pPr marL="0" indent="0">
              <a:buNone/>
            </a:pPr>
            <a:endParaRPr lang="en-US" dirty="0"/>
          </a:p>
        </p:txBody>
      </p:sp>
    </p:spTree>
    <p:extLst>
      <p:ext uri="{BB962C8B-B14F-4D97-AF65-F5344CB8AC3E}">
        <p14:creationId xmlns:p14="http://schemas.microsoft.com/office/powerpoint/2010/main" val="1630298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8DCE0-CAFC-A44D-D200-F6531DAB8C23}"/>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9952551B-1C26-8F30-665E-55A34DD33540}"/>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EAC15587-254F-581D-2E08-909A71E5DB2F}"/>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7F490673-E23D-26DB-E26D-036030539139}"/>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6B1B02ED-4FA8-008B-2766-874B8662E59B}"/>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1E52AB05-7F91-06EE-3ED1-6675AC48EB25}"/>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12">
            <a:extLst>
              <a:ext uri="{FF2B5EF4-FFF2-40B4-BE49-F238E27FC236}">
                <a16:creationId xmlns:a16="http://schemas.microsoft.com/office/drawing/2014/main" id="{52F45E6B-7A8B-DFFF-A5BF-9DB85446AA55}"/>
              </a:ext>
            </a:extLst>
          </p:cNvPr>
          <p:cNvSpPr>
            <a:spLocks noGrp="1"/>
          </p:cNvSpPr>
          <p:nvPr>
            <p:ph type="sldNum" sz="quarter" idx="12"/>
          </p:nvPr>
        </p:nvSpPr>
        <p:spPr/>
        <p:txBody>
          <a:bodyPr/>
          <a:lstStyle/>
          <a:p>
            <a:fld id="{A370007B-399A-4F33-BA2D-3B94742954EE}" type="slidenum">
              <a:rPr lang="en-US" smtClean="0"/>
              <a:pPr/>
              <a:t>20</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58D0E358-3E5C-ED53-BBDA-90F907148B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BA801AD0-7DE6-E47B-1869-3BF96D243E93}"/>
              </a:ext>
            </a:extLst>
          </p:cNvPr>
          <p:cNvSpPr txBox="1"/>
          <p:nvPr/>
        </p:nvSpPr>
        <p:spPr>
          <a:xfrm>
            <a:off x="857250" y="2471297"/>
            <a:ext cx="7429500" cy="1477328"/>
          </a:xfrm>
          <a:prstGeom prst="rect">
            <a:avLst/>
          </a:prstGeom>
          <a:noFill/>
        </p:spPr>
        <p:txBody>
          <a:bodyPr wrap="square" rtlCol="0">
            <a:spAutoFit/>
          </a:bodyPr>
          <a:lstStyle/>
          <a:p>
            <a:pPr algn="ctr"/>
            <a:r>
              <a:rPr lang="en-US" sz="7200" b="1" dirty="0">
                <a:latin typeface="Cambria" panose="02040503050406030204" pitchFamily="18" charset="0"/>
                <a:ea typeface="Cambria" panose="02040503050406030204" pitchFamily="18" charset="0"/>
              </a:rPr>
              <a:t>Appendix</a:t>
            </a:r>
          </a:p>
          <a:p>
            <a:pPr marL="0" indent="0">
              <a:buNone/>
            </a:pPr>
            <a:endParaRPr lang="en-US" dirty="0"/>
          </a:p>
        </p:txBody>
      </p:sp>
    </p:spTree>
    <p:extLst>
      <p:ext uri="{BB962C8B-B14F-4D97-AF65-F5344CB8AC3E}">
        <p14:creationId xmlns:p14="http://schemas.microsoft.com/office/powerpoint/2010/main" val="3814371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3ECBA-6D9F-2AFB-C103-70EC0F7E4B6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A5AF82F-BA20-54B6-F85D-04DABFBC1025}"/>
              </a:ext>
            </a:extLst>
          </p:cNvPr>
          <p:cNvPicPr>
            <a:picLocks noChangeAspect="1"/>
          </p:cNvPicPr>
          <p:nvPr/>
        </p:nvPicPr>
        <p:blipFill>
          <a:blip r:embed="rId2"/>
          <a:stretch>
            <a:fillRect/>
          </a:stretch>
        </p:blipFill>
        <p:spPr>
          <a:xfrm>
            <a:off x="5189220" y="3489960"/>
            <a:ext cx="3954779" cy="3368040"/>
          </a:xfrm>
          <a:prstGeom prst="rect">
            <a:avLst/>
          </a:prstGeom>
        </p:spPr>
      </p:pic>
      <p:sp>
        <p:nvSpPr>
          <p:cNvPr id="3" name="TextBox 1">
            <a:extLst>
              <a:ext uri="{FF2B5EF4-FFF2-40B4-BE49-F238E27FC236}">
                <a16:creationId xmlns:a16="http://schemas.microsoft.com/office/drawing/2014/main" id="{515E5D38-83B6-AB99-638D-466B869C689E}"/>
              </a:ext>
            </a:extLst>
          </p:cNvPr>
          <p:cNvSpPr txBox="1"/>
          <p:nvPr/>
        </p:nvSpPr>
        <p:spPr>
          <a:xfrm>
            <a:off x="681315" y="685800"/>
            <a:ext cx="7781370" cy="5570756"/>
          </a:xfrm>
          <a:prstGeom prst="rect">
            <a:avLst/>
          </a:prstGeom>
          <a:noFill/>
        </p:spPr>
        <p:txBody>
          <a:bodyPr wrap="square" lIns="0" tIns="0" rIns="0" bIns="0" rtlCol="0">
            <a:spAutoFit/>
          </a:bodyPr>
          <a:lstStyle/>
          <a:p>
            <a:pPr hangingPunct="0"/>
            <a:r>
              <a:rPr lang="en-US" altLang="zh-CN" sz="4400" b="1" dirty="0">
                <a:solidFill>
                  <a:srgbClr val="1E477B"/>
                </a:solidFill>
                <a:latin typeface="Cambria"/>
                <a:ea typeface="Cambria"/>
              </a:rPr>
              <a:t>Adult Individuals At Risk of Long-Term Care Institutionalization</a:t>
            </a:r>
          </a:p>
          <a:p>
            <a:pPr hangingPunct="0"/>
            <a:endParaRPr lang="en-US" altLang="zh-CN" sz="4400" b="1" dirty="0">
              <a:solidFill>
                <a:srgbClr val="1E477B"/>
              </a:solidFill>
              <a:latin typeface="Cambria"/>
              <a:ea typeface="Cambria"/>
            </a:endParaRPr>
          </a:p>
          <a:p>
            <a:pPr hangingPunct="0"/>
            <a:endParaRPr lang="en-US" altLang="zh-CN" sz="4400" b="1" dirty="0">
              <a:solidFill>
                <a:srgbClr val="1E477B"/>
              </a:solidFill>
              <a:latin typeface="Cambria"/>
              <a:ea typeface="Cambria"/>
            </a:endParaRPr>
          </a:p>
          <a:p>
            <a:pPr hangingPunct="0"/>
            <a:endParaRPr lang="en-US" altLang="zh-CN" sz="4400" b="1" dirty="0">
              <a:solidFill>
                <a:srgbClr val="1E477B"/>
              </a:solidFill>
              <a:latin typeface="Cambria"/>
              <a:ea typeface="Cambria"/>
            </a:endParaRPr>
          </a:p>
          <a:p>
            <a:pPr marL="0" hangingPunct="0">
              <a:lnSpc>
                <a:spcPct val="100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230"/>
              </a:lnSpc>
            </a:pPr>
            <a:endParaRPr lang="en-US" dirty="0"/>
          </a:p>
          <a:p>
            <a:pPr marL="0">
              <a:lnSpc>
                <a:spcPct val="100000"/>
              </a:lnSpc>
            </a:pPr>
            <a:r>
              <a:rPr lang="en-US" altLang="zh-CN" sz="2000" b="1" dirty="0">
                <a:solidFill>
                  <a:srgbClr val="16355C"/>
                </a:solidFill>
                <a:latin typeface="Cambria"/>
                <a:ea typeface="Cambria"/>
              </a:rPr>
              <a:t>California</a:t>
            </a:r>
            <a:r>
              <a:rPr lang="en-US" altLang="zh-CN" sz="2000" b="1" dirty="0">
                <a:solidFill>
                  <a:srgbClr val="16355C"/>
                </a:solidFill>
                <a:latin typeface="Cambria"/>
                <a:cs typeface="Cambria"/>
              </a:rPr>
              <a:t> </a:t>
            </a:r>
            <a:r>
              <a:rPr lang="en-US" altLang="zh-CN" sz="2000" b="1" dirty="0">
                <a:solidFill>
                  <a:srgbClr val="16355C"/>
                </a:solidFill>
                <a:latin typeface="Cambria"/>
                <a:ea typeface="Cambria"/>
              </a:rPr>
              <a:t>Health</a:t>
            </a:r>
            <a:r>
              <a:rPr lang="en-US" altLang="zh-CN" sz="2000" b="1" dirty="0">
                <a:solidFill>
                  <a:srgbClr val="16355C"/>
                </a:solidFill>
                <a:latin typeface="Cambria"/>
                <a:cs typeface="Cambria"/>
              </a:rPr>
              <a:t> </a:t>
            </a:r>
            <a:r>
              <a:rPr lang="en-US" altLang="zh-CN" sz="2000" b="1" dirty="0">
                <a:solidFill>
                  <a:srgbClr val="16355C"/>
                </a:solidFill>
                <a:latin typeface="Cambria"/>
                <a:ea typeface="Cambria"/>
              </a:rPr>
              <a:t>Policy</a:t>
            </a:r>
            <a:r>
              <a:rPr lang="en-US" altLang="zh-CN" sz="2000" b="1" dirty="0">
                <a:solidFill>
                  <a:srgbClr val="16355C"/>
                </a:solidFill>
                <a:latin typeface="Cambria"/>
                <a:cs typeface="Cambria"/>
              </a:rPr>
              <a:t> </a:t>
            </a:r>
            <a:r>
              <a:rPr lang="en-US" altLang="zh-CN" sz="2000" b="1" dirty="0">
                <a:solidFill>
                  <a:srgbClr val="16355C"/>
                </a:solidFill>
                <a:latin typeface="Cambria"/>
                <a:ea typeface="Cambria"/>
              </a:rPr>
              <a:t>Strategies,</a:t>
            </a:r>
            <a:r>
              <a:rPr lang="en-US" altLang="zh-CN" sz="2000" b="1" spc="-94" dirty="0">
                <a:solidFill>
                  <a:srgbClr val="16355C"/>
                </a:solidFill>
                <a:latin typeface="Cambria"/>
                <a:cs typeface="Cambria"/>
              </a:rPr>
              <a:t> </a:t>
            </a:r>
            <a:r>
              <a:rPr lang="en-US" altLang="zh-CN" sz="2000" b="1" dirty="0">
                <a:solidFill>
                  <a:srgbClr val="16355C"/>
                </a:solidFill>
                <a:latin typeface="Cambria"/>
                <a:ea typeface="Cambria"/>
              </a:rPr>
              <a:t>LLC</a:t>
            </a:r>
          </a:p>
        </p:txBody>
      </p:sp>
    </p:spTree>
    <p:extLst>
      <p:ext uri="{BB962C8B-B14F-4D97-AF65-F5344CB8AC3E}">
        <p14:creationId xmlns:p14="http://schemas.microsoft.com/office/powerpoint/2010/main" val="1492745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3C9AC-2578-25F6-5CA3-A721512AFB44}"/>
            </a:ext>
          </a:extLst>
        </p:cNvPr>
        <p:cNvGrpSpPr/>
        <p:nvPr/>
      </p:nvGrpSpPr>
      <p:grpSpPr>
        <a:xfrm>
          <a:off x="0" y="0"/>
          <a:ext cx="0" cy="0"/>
          <a:chOff x="0" y="0"/>
          <a:chExt cx="0" cy="0"/>
        </a:xfrm>
      </p:grpSpPr>
      <p:sp>
        <p:nvSpPr>
          <p:cNvPr id="171" name="Freeform 171">
            <a:extLst>
              <a:ext uri="{FF2B5EF4-FFF2-40B4-BE49-F238E27FC236}">
                <a16:creationId xmlns:a16="http://schemas.microsoft.com/office/drawing/2014/main" id="{21095646-3BB9-4756-7A03-D119326F6ED4}"/>
              </a:ext>
            </a:extLst>
          </p:cNvPr>
          <p:cNvSpPr/>
          <p:nvPr/>
        </p:nvSpPr>
        <p:spPr>
          <a:xfrm>
            <a:off x="6972300" y="0"/>
            <a:ext cx="2171700" cy="175260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2" name="Freeform 172">
            <a:extLst>
              <a:ext uri="{FF2B5EF4-FFF2-40B4-BE49-F238E27FC236}">
                <a16:creationId xmlns:a16="http://schemas.microsoft.com/office/drawing/2014/main" id="{C17D933F-E460-3B54-8B82-112C3ADA5619}"/>
              </a:ext>
            </a:extLst>
          </p:cNvPr>
          <p:cNvSpPr/>
          <p:nvPr/>
        </p:nvSpPr>
        <p:spPr>
          <a:xfrm>
            <a:off x="7848600" y="0"/>
            <a:ext cx="1295400" cy="10668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5" name="TextBox 175">
            <a:extLst>
              <a:ext uri="{FF2B5EF4-FFF2-40B4-BE49-F238E27FC236}">
                <a16:creationId xmlns:a16="http://schemas.microsoft.com/office/drawing/2014/main" id="{1302028F-E9D4-9890-9E93-8C79448931FE}"/>
              </a:ext>
            </a:extLst>
          </p:cNvPr>
          <p:cNvSpPr txBox="1"/>
          <p:nvPr/>
        </p:nvSpPr>
        <p:spPr>
          <a:xfrm>
            <a:off x="1150620" y="6460940"/>
            <a:ext cx="6419088" cy="301752"/>
          </a:xfrm>
          <a:prstGeom prst="rect">
            <a:avLst/>
          </a:prstGeom>
          <a:noFill/>
        </p:spPr>
        <p:txBody>
          <a:bodyPr wrap="square" lIns="0" tIns="0" rIns="0" bIns="0" rtlCol="0">
            <a:spAutoFit/>
          </a:bodyPr>
          <a:lstStyle/>
          <a:p>
            <a:pPr marL="0" indent="784097">
              <a:lnSpc>
                <a:spcPct val="100000"/>
              </a:lnSpc>
            </a:pPr>
            <a:r>
              <a:rPr lang="en-US" altLang="zh-CN" sz="2000" b="1" dirty="0">
                <a:solidFill>
                  <a:srgbClr val="000000"/>
                </a:solidFill>
                <a:latin typeface="Cambria"/>
                <a:ea typeface="Cambria"/>
              </a:rPr>
              <a:t>Cal</a:t>
            </a:r>
            <a:r>
              <a:rPr lang="en-US" altLang="zh-CN" sz="2000" dirty="0">
                <a:solidFill>
                  <a:srgbClr val="16355C"/>
                </a:solidFill>
                <a:latin typeface="Cambria"/>
                <a:ea typeface="Cambria"/>
              </a:rPr>
              <a:t>ifornia</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H</a:t>
            </a:r>
            <a:r>
              <a:rPr lang="en-US" altLang="zh-CN" sz="2000" dirty="0">
                <a:solidFill>
                  <a:srgbClr val="16355C"/>
                </a:solidFill>
                <a:latin typeface="Cambria"/>
                <a:ea typeface="Cambria"/>
              </a:rPr>
              <a:t>ealth</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P</a:t>
            </a:r>
            <a:r>
              <a:rPr lang="en-US" altLang="zh-CN" sz="2000" dirty="0">
                <a:solidFill>
                  <a:srgbClr val="16355C"/>
                </a:solidFill>
                <a:latin typeface="Cambria"/>
                <a:ea typeface="Cambria"/>
              </a:rPr>
              <a:t>olicy</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S</a:t>
            </a:r>
            <a:r>
              <a:rPr lang="en-US" altLang="zh-CN" sz="2000" dirty="0">
                <a:solidFill>
                  <a:srgbClr val="16355C"/>
                </a:solidFill>
                <a:latin typeface="Cambria"/>
                <a:ea typeface="Cambria"/>
              </a:rPr>
              <a:t>trategies,</a:t>
            </a:r>
            <a:r>
              <a:rPr lang="en-US" altLang="zh-CN" sz="2000" spc="-30" dirty="0">
                <a:solidFill>
                  <a:srgbClr val="16355C"/>
                </a:solidFill>
                <a:latin typeface="Cambria"/>
                <a:cs typeface="Cambria"/>
              </a:rPr>
              <a:t> </a:t>
            </a:r>
            <a:r>
              <a:rPr lang="en-US" altLang="zh-CN" sz="2000" dirty="0">
                <a:solidFill>
                  <a:srgbClr val="16355C"/>
                </a:solidFill>
                <a:latin typeface="Cambria"/>
                <a:ea typeface="Cambria"/>
              </a:rPr>
              <a:t>LLC</a:t>
            </a:r>
          </a:p>
          <a:p>
            <a:pPr marL="0" indent="784097">
              <a:lnSpc>
                <a:spcPct val="100000"/>
              </a:lnSpc>
            </a:pPr>
            <a:endParaRPr lang="en-US" altLang="zh-CN" sz="2000" dirty="0">
              <a:solidFill>
                <a:srgbClr val="16355C"/>
              </a:solidFill>
              <a:latin typeface="Cambria"/>
              <a:ea typeface="Cambria"/>
            </a:endParaRPr>
          </a:p>
        </p:txBody>
      </p:sp>
      <p:sp>
        <p:nvSpPr>
          <p:cNvPr id="176" name="TextBox 176">
            <a:extLst>
              <a:ext uri="{FF2B5EF4-FFF2-40B4-BE49-F238E27FC236}">
                <a16:creationId xmlns:a16="http://schemas.microsoft.com/office/drawing/2014/main" id="{7E7C36A4-1CD6-2CEF-BD50-4784003F8D6C}"/>
              </a:ext>
            </a:extLst>
          </p:cNvPr>
          <p:cNvSpPr txBox="1"/>
          <p:nvPr/>
        </p:nvSpPr>
        <p:spPr>
          <a:xfrm>
            <a:off x="8447151" y="6470015"/>
            <a:ext cx="166459" cy="184666"/>
          </a:xfrm>
          <a:prstGeom prst="rect">
            <a:avLst/>
          </a:prstGeom>
          <a:noFill/>
        </p:spPr>
        <p:txBody>
          <a:bodyPr wrap="square" lIns="0" tIns="0" rIns="0" bIns="0" rtlCol="0">
            <a:spAutoFit/>
          </a:bodyPr>
          <a:lstStyle/>
          <a:p>
            <a:pPr marL="0">
              <a:lnSpc>
                <a:spcPct val="100000"/>
              </a:lnSpc>
            </a:pPr>
            <a:r>
              <a:rPr lang="en-US" altLang="zh-CN" sz="1200" spc="-10" dirty="0">
                <a:solidFill>
                  <a:srgbClr val="868686"/>
                </a:solidFill>
                <a:latin typeface="Calibri"/>
                <a:ea typeface="Calibri"/>
              </a:rPr>
              <a:t>4</a:t>
            </a:r>
          </a:p>
        </p:txBody>
      </p:sp>
      <p:pic>
        <p:nvPicPr>
          <p:cNvPr id="4" name="Picture 182">
            <a:extLst>
              <a:ext uri="{FF2B5EF4-FFF2-40B4-BE49-F238E27FC236}">
                <a16:creationId xmlns:a16="http://schemas.microsoft.com/office/drawing/2014/main" id="{A8A76C07-2768-9647-BB46-E79C2F1A5642}"/>
              </a:ext>
            </a:extLst>
          </p:cNvPr>
          <p:cNvPicPr>
            <a:picLocks noChangeAspect="1"/>
          </p:cNvPicPr>
          <p:nvPr/>
        </p:nvPicPr>
        <p:blipFill>
          <a:blip r:embed="rId3"/>
          <a:stretch>
            <a:fillRect/>
          </a:stretch>
        </p:blipFill>
        <p:spPr>
          <a:xfrm>
            <a:off x="137160" y="5897880"/>
            <a:ext cx="1013460" cy="960119"/>
          </a:xfrm>
          <a:prstGeom prst="rect">
            <a:avLst/>
          </a:prstGeom>
        </p:spPr>
      </p:pic>
      <p:sp>
        <p:nvSpPr>
          <p:cNvPr id="3" name="Freeform 137">
            <a:extLst>
              <a:ext uri="{FF2B5EF4-FFF2-40B4-BE49-F238E27FC236}">
                <a16:creationId xmlns:a16="http://schemas.microsoft.com/office/drawing/2014/main" id="{F713599F-DF44-A6D1-113D-99D8BF92A89F}"/>
              </a:ext>
            </a:extLst>
          </p:cNvPr>
          <p:cNvSpPr/>
          <p:nvPr/>
        </p:nvSpPr>
        <p:spPr>
          <a:xfrm>
            <a:off x="1403350" y="6762750"/>
            <a:ext cx="7092950" cy="57150"/>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5122" name="Picture 2">
            <a:extLst>
              <a:ext uri="{FF2B5EF4-FFF2-40B4-BE49-F238E27FC236}">
                <a16:creationId xmlns:a16="http://schemas.microsoft.com/office/drawing/2014/main" id="{EF9CABE1-0D20-EED4-99E1-402BFAF0D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3147"/>
            <a:ext cx="9144000" cy="565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373822"/>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D7236-3ABB-4C01-67A1-DDE9850DD934}"/>
            </a:ext>
          </a:extLst>
        </p:cNvPr>
        <p:cNvGrpSpPr/>
        <p:nvPr/>
      </p:nvGrpSpPr>
      <p:grpSpPr>
        <a:xfrm>
          <a:off x="0" y="0"/>
          <a:ext cx="0" cy="0"/>
          <a:chOff x="0" y="0"/>
          <a:chExt cx="0" cy="0"/>
        </a:xfrm>
      </p:grpSpPr>
      <p:sp>
        <p:nvSpPr>
          <p:cNvPr id="171" name="Freeform 171">
            <a:extLst>
              <a:ext uri="{FF2B5EF4-FFF2-40B4-BE49-F238E27FC236}">
                <a16:creationId xmlns:a16="http://schemas.microsoft.com/office/drawing/2014/main" id="{7EDF8EAB-EE5D-C4F9-C3F2-AC99D75BF6CC}"/>
              </a:ext>
            </a:extLst>
          </p:cNvPr>
          <p:cNvSpPr/>
          <p:nvPr/>
        </p:nvSpPr>
        <p:spPr>
          <a:xfrm>
            <a:off x="6972300" y="0"/>
            <a:ext cx="2171700" cy="175260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2" name="Freeform 172">
            <a:extLst>
              <a:ext uri="{FF2B5EF4-FFF2-40B4-BE49-F238E27FC236}">
                <a16:creationId xmlns:a16="http://schemas.microsoft.com/office/drawing/2014/main" id="{88EA7913-7D62-5A23-492B-EFB9F4CB4291}"/>
              </a:ext>
            </a:extLst>
          </p:cNvPr>
          <p:cNvSpPr/>
          <p:nvPr/>
        </p:nvSpPr>
        <p:spPr>
          <a:xfrm>
            <a:off x="7848600" y="0"/>
            <a:ext cx="1295400" cy="10668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5" name="TextBox 175">
            <a:extLst>
              <a:ext uri="{FF2B5EF4-FFF2-40B4-BE49-F238E27FC236}">
                <a16:creationId xmlns:a16="http://schemas.microsoft.com/office/drawing/2014/main" id="{FE873138-B000-3F6E-6DC0-A3868EBF2F03}"/>
              </a:ext>
            </a:extLst>
          </p:cNvPr>
          <p:cNvSpPr txBox="1"/>
          <p:nvPr/>
        </p:nvSpPr>
        <p:spPr>
          <a:xfrm>
            <a:off x="1150620" y="6460940"/>
            <a:ext cx="6419088" cy="301752"/>
          </a:xfrm>
          <a:prstGeom prst="rect">
            <a:avLst/>
          </a:prstGeom>
          <a:noFill/>
        </p:spPr>
        <p:txBody>
          <a:bodyPr wrap="square" lIns="0" tIns="0" rIns="0" bIns="0" rtlCol="0">
            <a:spAutoFit/>
          </a:bodyPr>
          <a:lstStyle/>
          <a:p>
            <a:pPr marL="0" indent="784097">
              <a:lnSpc>
                <a:spcPct val="100000"/>
              </a:lnSpc>
            </a:pPr>
            <a:r>
              <a:rPr lang="en-US" altLang="zh-CN" sz="2000" b="1" dirty="0">
                <a:solidFill>
                  <a:srgbClr val="000000"/>
                </a:solidFill>
                <a:latin typeface="Cambria"/>
                <a:ea typeface="Cambria"/>
              </a:rPr>
              <a:t>Cal</a:t>
            </a:r>
            <a:r>
              <a:rPr lang="en-US" altLang="zh-CN" sz="2000" dirty="0">
                <a:solidFill>
                  <a:srgbClr val="16355C"/>
                </a:solidFill>
                <a:latin typeface="Cambria"/>
                <a:ea typeface="Cambria"/>
              </a:rPr>
              <a:t>ifornia</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H</a:t>
            </a:r>
            <a:r>
              <a:rPr lang="en-US" altLang="zh-CN" sz="2000" dirty="0">
                <a:solidFill>
                  <a:srgbClr val="16355C"/>
                </a:solidFill>
                <a:latin typeface="Cambria"/>
                <a:ea typeface="Cambria"/>
              </a:rPr>
              <a:t>ealth</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P</a:t>
            </a:r>
            <a:r>
              <a:rPr lang="en-US" altLang="zh-CN" sz="2000" dirty="0">
                <a:solidFill>
                  <a:srgbClr val="16355C"/>
                </a:solidFill>
                <a:latin typeface="Cambria"/>
                <a:ea typeface="Cambria"/>
              </a:rPr>
              <a:t>olicy</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S</a:t>
            </a:r>
            <a:r>
              <a:rPr lang="en-US" altLang="zh-CN" sz="2000" dirty="0">
                <a:solidFill>
                  <a:srgbClr val="16355C"/>
                </a:solidFill>
                <a:latin typeface="Cambria"/>
                <a:ea typeface="Cambria"/>
              </a:rPr>
              <a:t>trategies,</a:t>
            </a:r>
            <a:r>
              <a:rPr lang="en-US" altLang="zh-CN" sz="2000" spc="-30" dirty="0">
                <a:solidFill>
                  <a:srgbClr val="16355C"/>
                </a:solidFill>
                <a:latin typeface="Cambria"/>
                <a:cs typeface="Cambria"/>
              </a:rPr>
              <a:t> </a:t>
            </a:r>
            <a:r>
              <a:rPr lang="en-US" altLang="zh-CN" sz="2000" dirty="0">
                <a:solidFill>
                  <a:srgbClr val="16355C"/>
                </a:solidFill>
                <a:latin typeface="Cambria"/>
                <a:ea typeface="Cambria"/>
              </a:rPr>
              <a:t>LLC</a:t>
            </a:r>
          </a:p>
          <a:p>
            <a:pPr marL="0" indent="784097">
              <a:lnSpc>
                <a:spcPct val="100000"/>
              </a:lnSpc>
            </a:pPr>
            <a:endParaRPr lang="en-US" altLang="zh-CN" sz="2000" dirty="0">
              <a:solidFill>
                <a:srgbClr val="16355C"/>
              </a:solidFill>
              <a:latin typeface="Cambria"/>
              <a:ea typeface="Cambria"/>
            </a:endParaRPr>
          </a:p>
        </p:txBody>
      </p:sp>
      <p:sp>
        <p:nvSpPr>
          <p:cNvPr id="176" name="TextBox 176">
            <a:extLst>
              <a:ext uri="{FF2B5EF4-FFF2-40B4-BE49-F238E27FC236}">
                <a16:creationId xmlns:a16="http://schemas.microsoft.com/office/drawing/2014/main" id="{8AC46680-598A-273C-92FF-B9196E551E4A}"/>
              </a:ext>
            </a:extLst>
          </p:cNvPr>
          <p:cNvSpPr txBox="1"/>
          <p:nvPr/>
        </p:nvSpPr>
        <p:spPr>
          <a:xfrm>
            <a:off x="8447151" y="6470015"/>
            <a:ext cx="166459" cy="184666"/>
          </a:xfrm>
          <a:prstGeom prst="rect">
            <a:avLst/>
          </a:prstGeom>
          <a:noFill/>
        </p:spPr>
        <p:txBody>
          <a:bodyPr wrap="square" lIns="0" tIns="0" rIns="0" bIns="0" rtlCol="0">
            <a:spAutoFit/>
          </a:bodyPr>
          <a:lstStyle/>
          <a:p>
            <a:pPr marL="0">
              <a:lnSpc>
                <a:spcPct val="100000"/>
              </a:lnSpc>
            </a:pPr>
            <a:r>
              <a:rPr lang="en-US" altLang="zh-CN" sz="1200" spc="-10" dirty="0">
                <a:solidFill>
                  <a:srgbClr val="868686"/>
                </a:solidFill>
                <a:latin typeface="Calibri"/>
                <a:ea typeface="Calibri"/>
              </a:rPr>
              <a:t>5</a:t>
            </a:r>
          </a:p>
        </p:txBody>
      </p:sp>
      <p:pic>
        <p:nvPicPr>
          <p:cNvPr id="4" name="Picture 182">
            <a:extLst>
              <a:ext uri="{FF2B5EF4-FFF2-40B4-BE49-F238E27FC236}">
                <a16:creationId xmlns:a16="http://schemas.microsoft.com/office/drawing/2014/main" id="{152CDC3E-6BBA-3B80-5756-72FA34E86AD3}"/>
              </a:ext>
            </a:extLst>
          </p:cNvPr>
          <p:cNvPicPr>
            <a:picLocks noChangeAspect="1"/>
          </p:cNvPicPr>
          <p:nvPr/>
        </p:nvPicPr>
        <p:blipFill>
          <a:blip r:embed="rId2"/>
          <a:stretch>
            <a:fillRect/>
          </a:stretch>
        </p:blipFill>
        <p:spPr>
          <a:xfrm>
            <a:off x="137160" y="5897880"/>
            <a:ext cx="1013460" cy="960119"/>
          </a:xfrm>
          <a:prstGeom prst="rect">
            <a:avLst/>
          </a:prstGeom>
        </p:spPr>
      </p:pic>
      <p:sp>
        <p:nvSpPr>
          <p:cNvPr id="3" name="Freeform 137">
            <a:extLst>
              <a:ext uri="{FF2B5EF4-FFF2-40B4-BE49-F238E27FC236}">
                <a16:creationId xmlns:a16="http://schemas.microsoft.com/office/drawing/2014/main" id="{0654DBC8-7DE3-D156-758A-D9292BCD730D}"/>
              </a:ext>
            </a:extLst>
          </p:cNvPr>
          <p:cNvSpPr/>
          <p:nvPr/>
        </p:nvSpPr>
        <p:spPr>
          <a:xfrm>
            <a:off x="1403350" y="6762750"/>
            <a:ext cx="7092950" cy="57150"/>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30722" name="Picture 2">
            <a:extLst>
              <a:ext uri="{FF2B5EF4-FFF2-40B4-BE49-F238E27FC236}">
                <a16:creationId xmlns:a16="http://schemas.microsoft.com/office/drawing/2014/main" id="{66C5580E-7C24-E42C-40FF-420F94731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319"/>
            <a:ext cx="9144000" cy="5651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0F2B3A-F351-F6B5-DDD9-4D7714F654E5}"/>
              </a:ext>
            </a:extLst>
          </p:cNvPr>
          <p:cNvSpPr txBox="1"/>
          <p:nvPr/>
        </p:nvSpPr>
        <p:spPr>
          <a:xfrm>
            <a:off x="1322213" y="2731816"/>
            <a:ext cx="239499" cy="246221"/>
          </a:xfrm>
          <a:prstGeom prst="rect">
            <a:avLst/>
          </a:prstGeom>
          <a:noFill/>
        </p:spPr>
        <p:txBody>
          <a:bodyPr wrap="square" rtlCol="0">
            <a:spAutoFit/>
          </a:bodyPr>
          <a:lstStyle/>
          <a:p>
            <a:r>
              <a:rPr lang="en-US" sz="1000" dirty="0"/>
              <a:t>*</a:t>
            </a:r>
          </a:p>
        </p:txBody>
      </p:sp>
      <p:sp>
        <p:nvSpPr>
          <p:cNvPr id="5" name="TextBox 4">
            <a:extLst>
              <a:ext uri="{FF2B5EF4-FFF2-40B4-BE49-F238E27FC236}">
                <a16:creationId xmlns:a16="http://schemas.microsoft.com/office/drawing/2014/main" id="{E4B5639C-E713-E494-54C8-3B58E9C3C3A2}"/>
              </a:ext>
            </a:extLst>
          </p:cNvPr>
          <p:cNvSpPr txBox="1"/>
          <p:nvPr/>
        </p:nvSpPr>
        <p:spPr>
          <a:xfrm>
            <a:off x="1322212" y="2867108"/>
            <a:ext cx="239499" cy="246221"/>
          </a:xfrm>
          <a:prstGeom prst="rect">
            <a:avLst/>
          </a:prstGeom>
          <a:noFill/>
        </p:spPr>
        <p:txBody>
          <a:bodyPr wrap="square" rtlCol="0">
            <a:spAutoFit/>
          </a:bodyPr>
          <a:lstStyle/>
          <a:p>
            <a:r>
              <a:rPr lang="en-US" sz="1000" dirty="0"/>
              <a:t>*</a:t>
            </a:r>
          </a:p>
        </p:txBody>
      </p:sp>
      <p:sp>
        <p:nvSpPr>
          <p:cNvPr id="6" name="TextBox 5">
            <a:extLst>
              <a:ext uri="{FF2B5EF4-FFF2-40B4-BE49-F238E27FC236}">
                <a16:creationId xmlns:a16="http://schemas.microsoft.com/office/drawing/2014/main" id="{533EB3EE-5A9B-5F33-F572-76BC0ADADD7D}"/>
              </a:ext>
            </a:extLst>
          </p:cNvPr>
          <p:cNvSpPr txBox="1"/>
          <p:nvPr/>
        </p:nvSpPr>
        <p:spPr>
          <a:xfrm>
            <a:off x="1322212" y="2990218"/>
            <a:ext cx="239499" cy="246221"/>
          </a:xfrm>
          <a:prstGeom prst="rect">
            <a:avLst/>
          </a:prstGeom>
          <a:noFill/>
        </p:spPr>
        <p:txBody>
          <a:bodyPr wrap="square" rtlCol="0">
            <a:spAutoFit/>
          </a:bodyPr>
          <a:lstStyle/>
          <a:p>
            <a:r>
              <a:rPr lang="en-US" sz="1000" dirty="0"/>
              <a:t>*</a:t>
            </a:r>
          </a:p>
        </p:txBody>
      </p:sp>
      <p:sp>
        <p:nvSpPr>
          <p:cNvPr id="7" name="TextBox 6">
            <a:extLst>
              <a:ext uri="{FF2B5EF4-FFF2-40B4-BE49-F238E27FC236}">
                <a16:creationId xmlns:a16="http://schemas.microsoft.com/office/drawing/2014/main" id="{5B48B37E-5BF6-29B4-2A0C-E675489A2784}"/>
              </a:ext>
            </a:extLst>
          </p:cNvPr>
          <p:cNvSpPr txBox="1"/>
          <p:nvPr/>
        </p:nvSpPr>
        <p:spPr>
          <a:xfrm>
            <a:off x="1322211" y="3130824"/>
            <a:ext cx="239499" cy="246221"/>
          </a:xfrm>
          <a:prstGeom prst="rect">
            <a:avLst/>
          </a:prstGeom>
          <a:noFill/>
        </p:spPr>
        <p:txBody>
          <a:bodyPr wrap="square" rtlCol="0">
            <a:spAutoFit/>
          </a:bodyPr>
          <a:lstStyle/>
          <a:p>
            <a:r>
              <a:rPr lang="en-US" sz="1000" dirty="0"/>
              <a:t>*</a:t>
            </a:r>
          </a:p>
        </p:txBody>
      </p:sp>
      <p:sp>
        <p:nvSpPr>
          <p:cNvPr id="8" name="TextBox 7">
            <a:extLst>
              <a:ext uri="{FF2B5EF4-FFF2-40B4-BE49-F238E27FC236}">
                <a16:creationId xmlns:a16="http://schemas.microsoft.com/office/drawing/2014/main" id="{F617AAF0-EF5A-AFE3-5FF8-86E7510C2B67}"/>
              </a:ext>
            </a:extLst>
          </p:cNvPr>
          <p:cNvSpPr txBox="1"/>
          <p:nvPr/>
        </p:nvSpPr>
        <p:spPr>
          <a:xfrm>
            <a:off x="1322210" y="3266116"/>
            <a:ext cx="239499" cy="246221"/>
          </a:xfrm>
          <a:prstGeom prst="rect">
            <a:avLst/>
          </a:prstGeom>
          <a:noFill/>
        </p:spPr>
        <p:txBody>
          <a:bodyPr wrap="square" rtlCol="0">
            <a:spAutoFit/>
          </a:bodyPr>
          <a:lstStyle/>
          <a:p>
            <a:r>
              <a:rPr lang="en-US" sz="1000" dirty="0"/>
              <a:t>*</a:t>
            </a:r>
          </a:p>
        </p:txBody>
      </p:sp>
      <p:sp>
        <p:nvSpPr>
          <p:cNvPr id="9" name="TextBox 8">
            <a:extLst>
              <a:ext uri="{FF2B5EF4-FFF2-40B4-BE49-F238E27FC236}">
                <a16:creationId xmlns:a16="http://schemas.microsoft.com/office/drawing/2014/main" id="{8C2F3364-5BF8-6C75-9787-B1291DDB7821}"/>
              </a:ext>
            </a:extLst>
          </p:cNvPr>
          <p:cNvSpPr txBox="1"/>
          <p:nvPr/>
        </p:nvSpPr>
        <p:spPr>
          <a:xfrm>
            <a:off x="1322209" y="3401407"/>
            <a:ext cx="239499" cy="246221"/>
          </a:xfrm>
          <a:prstGeom prst="rect">
            <a:avLst/>
          </a:prstGeom>
          <a:noFill/>
        </p:spPr>
        <p:txBody>
          <a:bodyPr wrap="square" rtlCol="0">
            <a:spAutoFit/>
          </a:bodyPr>
          <a:lstStyle/>
          <a:p>
            <a:r>
              <a:rPr lang="en-US" sz="1000" dirty="0"/>
              <a:t>*</a:t>
            </a:r>
          </a:p>
        </p:txBody>
      </p:sp>
      <p:sp>
        <p:nvSpPr>
          <p:cNvPr id="10" name="TextBox 9">
            <a:extLst>
              <a:ext uri="{FF2B5EF4-FFF2-40B4-BE49-F238E27FC236}">
                <a16:creationId xmlns:a16="http://schemas.microsoft.com/office/drawing/2014/main" id="{C99A8A6D-F1D3-8082-802B-8B24D9D114B5}"/>
              </a:ext>
            </a:extLst>
          </p:cNvPr>
          <p:cNvSpPr txBox="1"/>
          <p:nvPr/>
        </p:nvSpPr>
        <p:spPr>
          <a:xfrm>
            <a:off x="1322209" y="3531045"/>
            <a:ext cx="239499" cy="246221"/>
          </a:xfrm>
          <a:prstGeom prst="rect">
            <a:avLst/>
          </a:prstGeom>
          <a:noFill/>
        </p:spPr>
        <p:txBody>
          <a:bodyPr wrap="square" rtlCol="0">
            <a:spAutoFit/>
          </a:bodyPr>
          <a:lstStyle/>
          <a:p>
            <a:r>
              <a:rPr lang="en-US" sz="1000" dirty="0"/>
              <a:t>*</a:t>
            </a:r>
          </a:p>
        </p:txBody>
      </p:sp>
      <p:sp>
        <p:nvSpPr>
          <p:cNvPr id="11" name="TextBox 10">
            <a:extLst>
              <a:ext uri="{FF2B5EF4-FFF2-40B4-BE49-F238E27FC236}">
                <a16:creationId xmlns:a16="http://schemas.microsoft.com/office/drawing/2014/main" id="{E8916E5B-57B2-C244-4BD4-2C9D09F356B8}"/>
              </a:ext>
            </a:extLst>
          </p:cNvPr>
          <p:cNvSpPr txBox="1"/>
          <p:nvPr/>
        </p:nvSpPr>
        <p:spPr>
          <a:xfrm>
            <a:off x="1322208" y="3671990"/>
            <a:ext cx="239499" cy="246221"/>
          </a:xfrm>
          <a:prstGeom prst="rect">
            <a:avLst/>
          </a:prstGeom>
          <a:noFill/>
        </p:spPr>
        <p:txBody>
          <a:bodyPr wrap="square" rtlCol="0">
            <a:spAutoFit/>
          </a:bodyPr>
          <a:lstStyle/>
          <a:p>
            <a:r>
              <a:rPr lang="en-US" sz="1000" dirty="0"/>
              <a:t>*</a:t>
            </a:r>
          </a:p>
        </p:txBody>
      </p:sp>
      <p:sp>
        <p:nvSpPr>
          <p:cNvPr id="12" name="TextBox 11">
            <a:extLst>
              <a:ext uri="{FF2B5EF4-FFF2-40B4-BE49-F238E27FC236}">
                <a16:creationId xmlns:a16="http://schemas.microsoft.com/office/drawing/2014/main" id="{1038FFD0-3C33-800F-7D57-0FFFA72C2403}"/>
              </a:ext>
            </a:extLst>
          </p:cNvPr>
          <p:cNvSpPr txBox="1"/>
          <p:nvPr/>
        </p:nvSpPr>
        <p:spPr>
          <a:xfrm>
            <a:off x="1322208" y="3801628"/>
            <a:ext cx="239499" cy="246221"/>
          </a:xfrm>
          <a:prstGeom prst="rect">
            <a:avLst/>
          </a:prstGeom>
          <a:noFill/>
        </p:spPr>
        <p:txBody>
          <a:bodyPr wrap="square" rtlCol="0">
            <a:spAutoFit/>
          </a:bodyPr>
          <a:lstStyle/>
          <a:p>
            <a:r>
              <a:rPr lang="en-US" sz="1000" dirty="0"/>
              <a:t>*</a:t>
            </a:r>
          </a:p>
        </p:txBody>
      </p:sp>
      <p:sp>
        <p:nvSpPr>
          <p:cNvPr id="13" name="TextBox 12">
            <a:extLst>
              <a:ext uri="{FF2B5EF4-FFF2-40B4-BE49-F238E27FC236}">
                <a16:creationId xmlns:a16="http://schemas.microsoft.com/office/drawing/2014/main" id="{5A4FB2BE-3C03-961E-41A5-C295CD49937E}"/>
              </a:ext>
            </a:extLst>
          </p:cNvPr>
          <p:cNvSpPr txBox="1"/>
          <p:nvPr/>
        </p:nvSpPr>
        <p:spPr>
          <a:xfrm>
            <a:off x="1322208" y="3931266"/>
            <a:ext cx="239499" cy="246221"/>
          </a:xfrm>
          <a:prstGeom prst="rect">
            <a:avLst/>
          </a:prstGeom>
          <a:noFill/>
        </p:spPr>
        <p:txBody>
          <a:bodyPr wrap="square" rtlCol="0">
            <a:spAutoFit/>
          </a:bodyPr>
          <a:lstStyle/>
          <a:p>
            <a:r>
              <a:rPr lang="en-US" sz="1000" dirty="0"/>
              <a:t>*</a:t>
            </a:r>
          </a:p>
        </p:txBody>
      </p:sp>
      <p:sp>
        <p:nvSpPr>
          <p:cNvPr id="14" name="TextBox 13">
            <a:extLst>
              <a:ext uri="{FF2B5EF4-FFF2-40B4-BE49-F238E27FC236}">
                <a16:creationId xmlns:a16="http://schemas.microsoft.com/office/drawing/2014/main" id="{28A8048B-EA80-20A7-463C-AF8E678DE51E}"/>
              </a:ext>
            </a:extLst>
          </p:cNvPr>
          <p:cNvSpPr txBox="1"/>
          <p:nvPr/>
        </p:nvSpPr>
        <p:spPr>
          <a:xfrm>
            <a:off x="1322207" y="4060904"/>
            <a:ext cx="239499" cy="246221"/>
          </a:xfrm>
          <a:prstGeom prst="rect">
            <a:avLst/>
          </a:prstGeom>
          <a:noFill/>
        </p:spPr>
        <p:txBody>
          <a:bodyPr wrap="square" rtlCol="0">
            <a:spAutoFit/>
          </a:bodyPr>
          <a:lstStyle/>
          <a:p>
            <a:r>
              <a:rPr lang="en-US" sz="1000" dirty="0"/>
              <a:t>*</a:t>
            </a:r>
          </a:p>
        </p:txBody>
      </p:sp>
      <p:sp>
        <p:nvSpPr>
          <p:cNvPr id="15" name="TextBox 14">
            <a:extLst>
              <a:ext uri="{FF2B5EF4-FFF2-40B4-BE49-F238E27FC236}">
                <a16:creationId xmlns:a16="http://schemas.microsoft.com/office/drawing/2014/main" id="{AADE1E6C-E177-024A-2666-ED5ED92FAF90}"/>
              </a:ext>
            </a:extLst>
          </p:cNvPr>
          <p:cNvSpPr txBox="1"/>
          <p:nvPr/>
        </p:nvSpPr>
        <p:spPr>
          <a:xfrm>
            <a:off x="1322207" y="4208615"/>
            <a:ext cx="239499" cy="246221"/>
          </a:xfrm>
          <a:prstGeom prst="rect">
            <a:avLst/>
          </a:prstGeom>
          <a:noFill/>
        </p:spPr>
        <p:txBody>
          <a:bodyPr wrap="square" rtlCol="0">
            <a:spAutoFit/>
          </a:bodyPr>
          <a:lstStyle/>
          <a:p>
            <a:r>
              <a:rPr lang="en-US" sz="1000" dirty="0"/>
              <a:t>*</a:t>
            </a:r>
          </a:p>
        </p:txBody>
      </p:sp>
      <p:sp>
        <p:nvSpPr>
          <p:cNvPr id="16" name="TextBox 15">
            <a:extLst>
              <a:ext uri="{FF2B5EF4-FFF2-40B4-BE49-F238E27FC236}">
                <a16:creationId xmlns:a16="http://schemas.microsoft.com/office/drawing/2014/main" id="{BB2E98BB-0F2F-25A5-0825-2AB104368FDF}"/>
              </a:ext>
            </a:extLst>
          </p:cNvPr>
          <p:cNvSpPr txBox="1"/>
          <p:nvPr/>
        </p:nvSpPr>
        <p:spPr>
          <a:xfrm>
            <a:off x="1325277" y="4338830"/>
            <a:ext cx="239499" cy="246221"/>
          </a:xfrm>
          <a:prstGeom prst="rect">
            <a:avLst/>
          </a:prstGeom>
          <a:noFill/>
        </p:spPr>
        <p:txBody>
          <a:bodyPr wrap="square" rtlCol="0">
            <a:spAutoFit/>
          </a:bodyPr>
          <a:lstStyle/>
          <a:p>
            <a:r>
              <a:rPr lang="en-US" sz="1000" dirty="0"/>
              <a:t>*</a:t>
            </a:r>
          </a:p>
        </p:txBody>
      </p:sp>
      <p:sp>
        <p:nvSpPr>
          <p:cNvPr id="17" name="TextBox 16">
            <a:extLst>
              <a:ext uri="{FF2B5EF4-FFF2-40B4-BE49-F238E27FC236}">
                <a16:creationId xmlns:a16="http://schemas.microsoft.com/office/drawing/2014/main" id="{7A444B64-2B87-E6A8-4C7A-8C886B8F86B8}"/>
              </a:ext>
            </a:extLst>
          </p:cNvPr>
          <p:cNvSpPr txBox="1"/>
          <p:nvPr/>
        </p:nvSpPr>
        <p:spPr>
          <a:xfrm>
            <a:off x="1322207" y="4469045"/>
            <a:ext cx="239499" cy="246221"/>
          </a:xfrm>
          <a:prstGeom prst="rect">
            <a:avLst/>
          </a:prstGeom>
          <a:noFill/>
        </p:spPr>
        <p:txBody>
          <a:bodyPr wrap="square" rtlCol="0">
            <a:spAutoFit/>
          </a:bodyPr>
          <a:lstStyle/>
          <a:p>
            <a:r>
              <a:rPr lang="en-US" sz="1000" dirty="0"/>
              <a:t>*</a:t>
            </a:r>
          </a:p>
        </p:txBody>
      </p:sp>
      <p:sp>
        <p:nvSpPr>
          <p:cNvPr id="18" name="TextBox 17">
            <a:extLst>
              <a:ext uri="{FF2B5EF4-FFF2-40B4-BE49-F238E27FC236}">
                <a16:creationId xmlns:a16="http://schemas.microsoft.com/office/drawing/2014/main" id="{1D80B3CF-342C-4F75-545E-F64DF49C2492}"/>
              </a:ext>
            </a:extLst>
          </p:cNvPr>
          <p:cNvSpPr txBox="1"/>
          <p:nvPr/>
        </p:nvSpPr>
        <p:spPr>
          <a:xfrm>
            <a:off x="1319137" y="4609413"/>
            <a:ext cx="239499" cy="246221"/>
          </a:xfrm>
          <a:prstGeom prst="rect">
            <a:avLst/>
          </a:prstGeom>
          <a:noFill/>
        </p:spPr>
        <p:txBody>
          <a:bodyPr wrap="square" rtlCol="0">
            <a:spAutoFit/>
          </a:bodyPr>
          <a:lstStyle/>
          <a:p>
            <a:r>
              <a:rPr lang="en-US" sz="1000" dirty="0"/>
              <a:t>*</a:t>
            </a:r>
          </a:p>
        </p:txBody>
      </p:sp>
      <p:sp>
        <p:nvSpPr>
          <p:cNvPr id="19" name="TextBox 18">
            <a:extLst>
              <a:ext uri="{FF2B5EF4-FFF2-40B4-BE49-F238E27FC236}">
                <a16:creationId xmlns:a16="http://schemas.microsoft.com/office/drawing/2014/main" id="{528E9A45-9320-02B3-7C1B-312E74E2F257}"/>
              </a:ext>
            </a:extLst>
          </p:cNvPr>
          <p:cNvSpPr txBox="1"/>
          <p:nvPr/>
        </p:nvSpPr>
        <p:spPr>
          <a:xfrm>
            <a:off x="1316066" y="4748920"/>
            <a:ext cx="239499" cy="246221"/>
          </a:xfrm>
          <a:prstGeom prst="rect">
            <a:avLst/>
          </a:prstGeom>
          <a:noFill/>
        </p:spPr>
        <p:txBody>
          <a:bodyPr wrap="square" rtlCol="0">
            <a:spAutoFit/>
          </a:bodyPr>
          <a:lstStyle/>
          <a:p>
            <a:r>
              <a:rPr lang="en-US" sz="1000" dirty="0"/>
              <a:t>*</a:t>
            </a:r>
          </a:p>
        </p:txBody>
      </p:sp>
      <p:sp>
        <p:nvSpPr>
          <p:cNvPr id="20" name="TextBox 19">
            <a:extLst>
              <a:ext uri="{FF2B5EF4-FFF2-40B4-BE49-F238E27FC236}">
                <a16:creationId xmlns:a16="http://schemas.microsoft.com/office/drawing/2014/main" id="{7CC351BC-A243-4719-FA4A-027B8828945D}"/>
              </a:ext>
            </a:extLst>
          </p:cNvPr>
          <p:cNvSpPr txBox="1"/>
          <p:nvPr/>
        </p:nvSpPr>
        <p:spPr>
          <a:xfrm>
            <a:off x="2584372" y="6018312"/>
            <a:ext cx="3975255" cy="307777"/>
          </a:xfrm>
          <a:prstGeom prst="rect">
            <a:avLst/>
          </a:prstGeom>
          <a:noFill/>
        </p:spPr>
        <p:txBody>
          <a:bodyPr wrap="none" rtlCol="0">
            <a:spAutoFit/>
          </a:bodyPr>
          <a:lstStyle/>
          <a:p>
            <a:r>
              <a:rPr lang="en-US" sz="1400" dirty="0">
                <a:latin typeface="Cambria" panose="02040503050406030204" pitchFamily="18" charset="0"/>
              </a:rPr>
              <a:t>* denotes enrollment of between 0-10 individuals</a:t>
            </a:r>
          </a:p>
        </p:txBody>
      </p:sp>
      <p:sp>
        <p:nvSpPr>
          <p:cNvPr id="21" name="TextBox 20">
            <a:extLst>
              <a:ext uri="{FF2B5EF4-FFF2-40B4-BE49-F238E27FC236}">
                <a16:creationId xmlns:a16="http://schemas.microsoft.com/office/drawing/2014/main" id="{19FFC70D-B0E9-6606-247E-60F4D25E8344}"/>
              </a:ext>
            </a:extLst>
          </p:cNvPr>
          <p:cNvSpPr txBox="1"/>
          <p:nvPr/>
        </p:nvSpPr>
        <p:spPr>
          <a:xfrm>
            <a:off x="1319136" y="4879791"/>
            <a:ext cx="239499" cy="246221"/>
          </a:xfrm>
          <a:prstGeom prst="rect">
            <a:avLst/>
          </a:prstGeom>
          <a:noFill/>
        </p:spPr>
        <p:txBody>
          <a:bodyPr wrap="square" rtlCol="0">
            <a:spAutoFit/>
          </a:bodyPr>
          <a:lstStyle/>
          <a:p>
            <a:r>
              <a:rPr lang="en-US" sz="1000" dirty="0"/>
              <a:t>*</a:t>
            </a:r>
          </a:p>
        </p:txBody>
      </p:sp>
    </p:spTree>
    <p:extLst>
      <p:ext uri="{BB962C8B-B14F-4D97-AF65-F5344CB8AC3E}">
        <p14:creationId xmlns:p14="http://schemas.microsoft.com/office/powerpoint/2010/main" val="2030059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B4149-485A-5EEA-9419-470CFB82090B}"/>
            </a:ext>
          </a:extLst>
        </p:cNvPr>
        <p:cNvGrpSpPr/>
        <p:nvPr/>
      </p:nvGrpSpPr>
      <p:grpSpPr>
        <a:xfrm>
          <a:off x="0" y="0"/>
          <a:ext cx="0" cy="0"/>
          <a:chOff x="0" y="0"/>
          <a:chExt cx="0" cy="0"/>
        </a:xfrm>
      </p:grpSpPr>
      <p:sp>
        <p:nvSpPr>
          <p:cNvPr id="131" name="Freeform 131">
            <a:extLst>
              <a:ext uri="{FF2B5EF4-FFF2-40B4-BE49-F238E27FC236}">
                <a16:creationId xmlns:a16="http://schemas.microsoft.com/office/drawing/2014/main" id="{59EA609C-404D-34E3-B9A3-D37FD0594C66}"/>
              </a:ext>
            </a:extLst>
          </p:cNvPr>
          <p:cNvSpPr/>
          <p:nvPr/>
        </p:nvSpPr>
        <p:spPr>
          <a:xfrm>
            <a:off x="6972300" y="0"/>
            <a:ext cx="2171700" cy="175260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2" name="Freeform 132">
            <a:extLst>
              <a:ext uri="{FF2B5EF4-FFF2-40B4-BE49-F238E27FC236}">
                <a16:creationId xmlns:a16="http://schemas.microsoft.com/office/drawing/2014/main" id="{23DEC22C-E1AC-07C3-20DD-9329B2A49622}"/>
              </a:ext>
            </a:extLst>
          </p:cNvPr>
          <p:cNvSpPr/>
          <p:nvPr/>
        </p:nvSpPr>
        <p:spPr>
          <a:xfrm>
            <a:off x="7848600" y="0"/>
            <a:ext cx="1295400" cy="10668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5" name="TextBox 135">
            <a:extLst>
              <a:ext uri="{FF2B5EF4-FFF2-40B4-BE49-F238E27FC236}">
                <a16:creationId xmlns:a16="http://schemas.microsoft.com/office/drawing/2014/main" id="{ED43A209-C452-9F8A-9849-47399E2061B8}"/>
              </a:ext>
            </a:extLst>
          </p:cNvPr>
          <p:cNvSpPr txBox="1"/>
          <p:nvPr/>
        </p:nvSpPr>
        <p:spPr>
          <a:xfrm>
            <a:off x="2313432" y="6446520"/>
            <a:ext cx="6419088" cy="615553"/>
          </a:xfrm>
          <a:prstGeom prst="rect">
            <a:avLst/>
          </a:prstGeom>
          <a:noFill/>
        </p:spPr>
        <p:txBody>
          <a:bodyPr wrap="square" lIns="0" tIns="0" rIns="0" bIns="0" rtlCol="0">
            <a:spAutoFit/>
          </a:bodyPr>
          <a:lstStyle/>
          <a:p>
            <a:pPr marL="0">
              <a:lnSpc>
                <a:spcPct val="100000"/>
              </a:lnSpc>
              <a:tabLst>
                <a:tab pos="6238240" algn="l"/>
              </a:tabLst>
            </a:pPr>
            <a:r>
              <a:rPr lang="en-US" altLang="zh-CN" sz="2000" b="1" dirty="0">
                <a:solidFill>
                  <a:srgbClr val="000000"/>
                </a:solidFill>
                <a:latin typeface="Cambria"/>
                <a:ea typeface="Cambria"/>
              </a:rPr>
              <a:t>Cal</a:t>
            </a:r>
            <a:r>
              <a:rPr lang="en-US" altLang="zh-CN" sz="2000" dirty="0">
                <a:solidFill>
                  <a:srgbClr val="16355C"/>
                </a:solidFill>
                <a:latin typeface="Cambria"/>
                <a:ea typeface="Cambria"/>
              </a:rPr>
              <a:t>ifornia</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H</a:t>
            </a:r>
            <a:r>
              <a:rPr lang="en-US" altLang="zh-CN" sz="2000" dirty="0">
                <a:solidFill>
                  <a:srgbClr val="16355C"/>
                </a:solidFill>
                <a:latin typeface="Cambria"/>
                <a:ea typeface="Cambria"/>
              </a:rPr>
              <a:t>ealth</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P</a:t>
            </a:r>
            <a:r>
              <a:rPr lang="en-US" altLang="zh-CN" sz="2000" dirty="0">
                <a:solidFill>
                  <a:srgbClr val="16355C"/>
                </a:solidFill>
                <a:latin typeface="Cambria"/>
                <a:ea typeface="Cambria"/>
              </a:rPr>
              <a:t>olicy</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S</a:t>
            </a:r>
            <a:r>
              <a:rPr lang="en-US" altLang="zh-CN" sz="2000" dirty="0">
                <a:solidFill>
                  <a:srgbClr val="16355C"/>
                </a:solidFill>
                <a:latin typeface="Cambria"/>
                <a:ea typeface="Cambria"/>
              </a:rPr>
              <a:t>trategies,</a:t>
            </a:r>
            <a:r>
              <a:rPr lang="en-US" altLang="zh-CN" sz="2000" spc="-25" dirty="0">
                <a:solidFill>
                  <a:srgbClr val="16355C"/>
                </a:solidFill>
                <a:latin typeface="Cambria"/>
                <a:cs typeface="Cambria"/>
              </a:rPr>
              <a:t> </a:t>
            </a:r>
            <a:r>
              <a:rPr lang="en-US" altLang="zh-CN" sz="2000" dirty="0">
                <a:solidFill>
                  <a:srgbClr val="16355C"/>
                </a:solidFill>
                <a:latin typeface="Cambria"/>
                <a:ea typeface="Cambria"/>
              </a:rPr>
              <a:t>LLC 	</a:t>
            </a:r>
            <a:r>
              <a:rPr lang="en-US" altLang="zh-CN" sz="1200" spc="-45" dirty="0">
                <a:solidFill>
                  <a:srgbClr val="868686"/>
                </a:solidFill>
                <a:latin typeface="Calibri"/>
                <a:ea typeface="Cambria"/>
              </a:rPr>
              <a:t>6</a:t>
            </a:r>
            <a:endParaRPr lang="en-US" altLang="zh-CN" sz="1200" dirty="0">
              <a:solidFill>
                <a:srgbClr val="16355C"/>
              </a:solidFill>
              <a:latin typeface="Cambria"/>
              <a:ea typeface="Cambria"/>
            </a:endParaRPr>
          </a:p>
          <a:p>
            <a:pPr marL="0">
              <a:lnSpc>
                <a:spcPct val="100000"/>
              </a:lnSpc>
              <a:tabLst>
                <a:tab pos="6238240" algn="l"/>
              </a:tabLst>
            </a:pPr>
            <a:r>
              <a:rPr lang="en-US" altLang="zh-CN" sz="2000" dirty="0">
                <a:solidFill>
                  <a:srgbClr val="16355C"/>
                </a:solidFill>
                <a:latin typeface="Cambria"/>
                <a:ea typeface="Cambria"/>
              </a:rPr>
              <a:t>	</a:t>
            </a:r>
            <a:endParaRPr lang="en-US" altLang="zh-CN" sz="1200" spc="-45" dirty="0">
              <a:solidFill>
                <a:srgbClr val="868686"/>
              </a:solidFill>
              <a:latin typeface="Calibri"/>
              <a:ea typeface="Calibri"/>
            </a:endParaRPr>
          </a:p>
        </p:txBody>
      </p:sp>
      <p:pic>
        <p:nvPicPr>
          <p:cNvPr id="6" name="Picture 128">
            <a:extLst>
              <a:ext uri="{FF2B5EF4-FFF2-40B4-BE49-F238E27FC236}">
                <a16:creationId xmlns:a16="http://schemas.microsoft.com/office/drawing/2014/main" id="{A9B3A42B-5298-6C00-13DF-4808B6B98648}"/>
              </a:ext>
            </a:extLst>
          </p:cNvPr>
          <p:cNvPicPr>
            <a:picLocks noChangeAspect="1"/>
          </p:cNvPicPr>
          <p:nvPr/>
        </p:nvPicPr>
        <p:blipFill>
          <a:blip r:embed="rId2"/>
          <a:stretch>
            <a:fillRect/>
          </a:stretch>
        </p:blipFill>
        <p:spPr>
          <a:xfrm>
            <a:off x="137160" y="5897881"/>
            <a:ext cx="1013460" cy="960119"/>
          </a:xfrm>
          <a:prstGeom prst="rect">
            <a:avLst/>
          </a:prstGeom>
        </p:spPr>
      </p:pic>
      <p:sp>
        <p:nvSpPr>
          <p:cNvPr id="3" name="Freeform 137">
            <a:extLst>
              <a:ext uri="{FF2B5EF4-FFF2-40B4-BE49-F238E27FC236}">
                <a16:creationId xmlns:a16="http://schemas.microsoft.com/office/drawing/2014/main" id="{DF7875CC-0493-A6B2-091D-55E8C294C9C1}"/>
              </a:ext>
            </a:extLst>
          </p:cNvPr>
          <p:cNvSpPr/>
          <p:nvPr/>
        </p:nvSpPr>
        <p:spPr>
          <a:xfrm>
            <a:off x="1403350" y="6762750"/>
            <a:ext cx="7092950" cy="57150"/>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6386" name="Picture 2">
            <a:extLst>
              <a:ext uri="{FF2B5EF4-FFF2-40B4-BE49-F238E27FC236}">
                <a16:creationId xmlns:a16="http://schemas.microsoft.com/office/drawing/2014/main" id="{3CA19874-A371-33DA-67F0-3E5C3C682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2094"/>
            <a:ext cx="9144000" cy="566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780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5C608-B767-F8CD-84E9-C158C715C174}"/>
            </a:ext>
          </a:extLst>
        </p:cNvPr>
        <p:cNvGrpSpPr/>
        <p:nvPr/>
      </p:nvGrpSpPr>
      <p:grpSpPr>
        <a:xfrm>
          <a:off x="0" y="0"/>
          <a:ext cx="0" cy="0"/>
          <a:chOff x="0" y="0"/>
          <a:chExt cx="0" cy="0"/>
        </a:xfrm>
      </p:grpSpPr>
      <p:sp>
        <p:nvSpPr>
          <p:cNvPr id="131" name="Freeform 131">
            <a:extLst>
              <a:ext uri="{FF2B5EF4-FFF2-40B4-BE49-F238E27FC236}">
                <a16:creationId xmlns:a16="http://schemas.microsoft.com/office/drawing/2014/main" id="{3F7B04BF-D0D7-C943-3930-C86097B739F8}"/>
              </a:ext>
            </a:extLst>
          </p:cNvPr>
          <p:cNvSpPr/>
          <p:nvPr/>
        </p:nvSpPr>
        <p:spPr>
          <a:xfrm>
            <a:off x="6972300" y="0"/>
            <a:ext cx="2171700" cy="175260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2" name="Freeform 132">
            <a:extLst>
              <a:ext uri="{FF2B5EF4-FFF2-40B4-BE49-F238E27FC236}">
                <a16:creationId xmlns:a16="http://schemas.microsoft.com/office/drawing/2014/main" id="{C2A85D1D-C86C-9579-B76D-6F299578A84A}"/>
              </a:ext>
            </a:extLst>
          </p:cNvPr>
          <p:cNvSpPr/>
          <p:nvPr/>
        </p:nvSpPr>
        <p:spPr>
          <a:xfrm>
            <a:off x="7848600" y="0"/>
            <a:ext cx="1295400" cy="10668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5" name="TextBox 135">
            <a:extLst>
              <a:ext uri="{FF2B5EF4-FFF2-40B4-BE49-F238E27FC236}">
                <a16:creationId xmlns:a16="http://schemas.microsoft.com/office/drawing/2014/main" id="{46943C3D-376B-30B1-50D7-8790BCA30B25}"/>
              </a:ext>
            </a:extLst>
          </p:cNvPr>
          <p:cNvSpPr txBox="1"/>
          <p:nvPr/>
        </p:nvSpPr>
        <p:spPr>
          <a:xfrm>
            <a:off x="2313432" y="6446520"/>
            <a:ext cx="6419088" cy="615553"/>
          </a:xfrm>
          <a:prstGeom prst="rect">
            <a:avLst/>
          </a:prstGeom>
          <a:noFill/>
        </p:spPr>
        <p:txBody>
          <a:bodyPr wrap="square" lIns="0" tIns="0" rIns="0" bIns="0" rtlCol="0">
            <a:spAutoFit/>
          </a:bodyPr>
          <a:lstStyle/>
          <a:p>
            <a:pPr marL="0">
              <a:lnSpc>
                <a:spcPct val="100000"/>
              </a:lnSpc>
              <a:tabLst>
                <a:tab pos="6238240" algn="l"/>
              </a:tabLst>
            </a:pPr>
            <a:r>
              <a:rPr lang="en-US" altLang="zh-CN" sz="2000" b="1" dirty="0">
                <a:solidFill>
                  <a:srgbClr val="000000"/>
                </a:solidFill>
                <a:latin typeface="Cambria"/>
                <a:ea typeface="Cambria"/>
              </a:rPr>
              <a:t>Cal</a:t>
            </a:r>
            <a:r>
              <a:rPr lang="en-US" altLang="zh-CN" sz="2000" dirty="0">
                <a:solidFill>
                  <a:srgbClr val="16355C"/>
                </a:solidFill>
                <a:latin typeface="Cambria"/>
                <a:ea typeface="Cambria"/>
              </a:rPr>
              <a:t>ifornia</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H</a:t>
            </a:r>
            <a:r>
              <a:rPr lang="en-US" altLang="zh-CN" sz="2000" dirty="0">
                <a:solidFill>
                  <a:srgbClr val="16355C"/>
                </a:solidFill>
                <a:latin typeface="Cambria"/>
                <a:ea typeface="Cambria"/>
              </a:rPr>
              <a:t>ealth</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P</a:t>
            </a:r>
            <a:r>
              <a:rPr lang="en-US" altLang="zh-CN" sz="2000" dirty="0">
                <a:solidFill>
                  <a:srgbClr val="16355C"/>
                </a:solidFill>
                <a:latin typeface="Cambria"/>
                <a:ea typeface="Cambria"/>
              </a:rPr>
              <a:t>olicy</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S</a:t>
            </a:r>
            <a:r>
              <a:rPr lang="en-US" altLang="zh-CN" sz="2000" dirty="0">
                <a:solidFill>
                  <a:srgbClr val="16355C"/>
                </a:solidFill>
                <a:latin typeface="Cambria"/>
                <a:ea typeface="Cambria"/>
              </a:rPr>
              <a:t>trategies,</a:t>
            </a:r>
            <a:r>
              <a:rPr lang="en-US" altLang="zh-CN" sz="2000" spc="-25" dirty="0">
                <a:solidFill>
                  <a:srgbClr val="16355C"/>
                </a:solidFill>
                <a:latin typeface="Cambria"/>
                <a:cs typeface="Cambria"/>
              </a:rPr>
              <a:t> </a:t>
            </a:r>
            <a:r>
              <a:rPr lang="en-US" altLang="zh-CN" sz="2000" dirty="0">
                <a:solidFill>
                  <a:srgbClr val="16355C"/>
                </a:solidFill>
                <a:latin typeface="Cambria"/>
                <a:ea typeface="Cambria"/>
              </a:rPr>
              <a:t>LLC 	</a:t>
            </a:r>
            <a:r>
              <a:rPr lang="en-US" altLang="zh-CN" sz="1200" spc="-45" dirty="0">
                <a:solidFill>
                  <a:srgbClr val="868686"/>
                </a:solidFill>
                <a:latin typeface="Calibri"/>
                <a:ea typeface="Cambria"/>
              </a:rPr>
              <a:t>7</a:t>
            </a:r>
            <a:endParaRPr lang="en-US" altLang="zh-CN" sz="1200" dirty="0">
              <a:solidFill>
                <a:srgbClr val="16355C"/>
              </a:solidFill>
              <a:latin typeface="Cambria"/>
              <a:ea typeface="Cambria"/>
            </a:endParaRPr>
          </a:p>
          <a:p>
            <a:pPr marL="0">
              <a:lnSpc>
                <a:spcPct val="100000"/>
              </a:lnSpc>
              <a:tabLst>
                <a:tab pos="6238240" algn="l"/>
              </a:tabLst>
            </a:pPr>
            <a:r>
              <a:rPr lang="en-US" altLang="zh-CN" sz="2000" dirty="0">
                <a:solidFill>
                  <a:srgbClr val="16355C"/>
                </a:solidFill>
                <a:latin typeface="Cambria"/>
                <a:ea typeface="Cambria"/>
              </a:rPr>
              <a:t>	</a:t>
            </a:r>
            <a:endParaRPr lang="en-US" altLang="zh-CN" sz="1200" spc="-45" dirty="0">
              <a:solidFill>
                <a:srgbClr val="868686"/>
              </a:solidFill>
              <a:latin typeface="Calibri"/>
              <a:ea typeface="Calibri"/>
            </a:endParaRPr>
          </a:p>
        </p:txBody>
      </p:sp>
      <p:pic>
        <p:nvPicPr>
          <p:cNvPr id="6" name="Picture 128">
            <a:extLst>
              <a:ext uri="{FF2B5EF4-FFF2-40B4-BE49-F238E27FC236}">
                <a16:creationId xmlns:a16="http://schemas.microsoft.com/office/drawing/2014/main" id="{02EA0511-F14C-C7DB-E1DE-58A51B018880}"/>
              </a:ext>
            </a:extLst>
          </p:cNvPr>
          <p:cNvPicPr>
            <a:picLocks noChangeAspect="1"/>
          </p:cNvPicPr>
          <p:nvPr/>
        </p:nvPicPr>
        <p:blipFill>
          <a:blip r:embed="rId2"/>
          <a:stretch>
            <a:fillRect/>
          </a:stretch>
        </p:blipFill>
        <p:spPr>
          <a:xfrm>
            <a:off x="137160" y="5897881"/>
            <a:ext cx="1013460" cy="960119"/>
          </a:xfrm>
          <a:prstGeom prst="rect">
            <a:avLst/>
          </a:prstGeom>
        </p:spPr>
      </p:pic>
      <p:sp>
        <p:nvSpPr>
          <p:cNvPr id="3" name="Freeform 137">
            <a:extLst>
              <a:ext uri="{FF2B5EF4-FFF2-40B4-BE49-F238E27FC236}">
                <a16:creationId xmlns:a16="http://schemas.microsoft.com/office/drawing/2014/main" id="{2548337E-FED3-2E63-AD29-95C05A872AD2}"/>
              </a:ext>
            </a:extLst>
          </p:cNvPr>
          <p:cNvSpPr/>
          <p:nvPr/>
        </p:nvSpPr>
        <p:spPr>
          <a:xfrm>
            <a:off x="1403350" y="6762750"/>
            <a:ext cx="7092950" cy="57150"/>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7412" name="Picture 4">
            <a:extLst>
              <a:ext uri="{FF2B5EF4-FFF2-40B4-BE49-F238E27FC236}">
                <a16:creationId xmlns:a16="http://schemas.microsoft.com/office/drawing/2014/main" id="{DA3324BD-C35C-EADF-3E2B-9DEF5C67F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956"/>
            <a:ext cx="914400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514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E7862-BC9C-324C-B49C-0F297C788417}"/>
            </a:ext>
          </a:extLst>
        </p:cNvPr>
        <p:cNvGrpSpPr/>
        <p:nvPr/>
      </p:nvGrpSpPr>
      <p:grpSpPr>
        <a:xfrm>
          <a:off x="0" y="0"/>
          <a:ext cx="0" cy="0"/>
          <a:chOff x="0" y="0"/>
          <a:chExt cx="0" cy="0"/>
        </a:xfrm>
      </p:grpSpPr>
      <p:sp>
        <p:nvSpPr>
          <p:cNvPr id="131" name="Freeform 131">
            <a:extLst>
              <a:ext uri="{FF2B5EF4-FFF2-40B4-BE49-F238E27FC236}">
                <a16:creationId xmlns:a16="http://schemas.microsoft.com/office/drawing/2014/main" id="{D6274F69-5900-A05C-5621-7B85923C3501}"/>
              </a:ext>
            </a:extLst>
          </p:cNvPr>
          <p:cNvSpPr/>
          <p:nvPr/>
        </p:nvSpPr>
        <p:spPr>
          <a:xfrm>
            <a:off x="6972300" y="0"/>
            <a:ext cx="2171700" cy="175260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2" name="Freeform 132">
            <a:extLst>
              <a:ext uri="{FF2B5EF4-FFF2-40B4-BE49-F238E27FC236}">
                <a16:creationId xmlns:a16="http://schemas.microsoft.com/office/drawing/2014/main" id="{2AEF6098-BBD7-4CFB-47D0-3E5B70846EA2}"/>
              </a:ext>
            </a:extLst>
          </p:cNvPr>
          <p:cNvSpPr/>
          <p:nvPr/>
        </p:nvSpPr>
        <p:spPr>
          <a:xfrm>
            <a:off x="7848600" y="0"/>
            <a:ext cx="1295400" cy="10668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5" name="TextBox 135">
            <a:extLst>
              <a:ext uri="{FF2B5EF4-FFF2-40B4-BE49-F238E27FC236}">
                <a16:creationId xmlns:a16="http://schemas.microsoft.com/office/drawing/2014/main" id="{77FAA5B5-5D00-F507-20C4-1EC184DCA238}"/>
              </a:ext>
            </a:extLst>
          </p:cNvPr>
          <p:cNvSpPr txBox="1"/>
          <p:nvPr/>
        </p:nvSpPr>
        <p:spPr>
          <a:xfrm>
            <a:off x="2313432" y="6446520"/>
            <a:ext cx="6419088" cy="615553"/>
          </a:xfrm>
          <a:prstGeom prst="rect">
            <a:avLst/>
          </a:prstGeom>
          <a:noFill/>
        </p:spPr>
        <p:txBody>
          <a:bodyPr wrap="square" lIns="0" tIns="0" rIns="0" bIns="0" rtlCol="0">
            <a:spAutoFit/>
          </a:bodyPr>
          <a:lstStyle/>
          <a:p>
            <a:pPr marL="0">
              <a:lnSpc>
                <a:spcPct val="100000"/>
              </a:lnSpc>
              <a:tabLst>
                <a:tab pos="6238240" algn="l"/>
              </a:tabLst>
            </a:pPr>
            <a:r>
              <a:rPr lang="en-US" altLang="zh-CN" sz="2000" b="1" dirty="0">
                <a:solidFill>
                  <a:srgbClr val="000000"/>
                </a:solidFill>
                <a:latin typeface="Cambria"/>
                <a:ea typeface="Cambria"/>
              </a:rPr>
              <a:t>Cal</a:t>
            </a:r>
            <a:r>
              <a:rPr lang="en-US" altLang="zh-CN" sz="2000" dirty="0">
                <a:solidFill>
                  <a:srgbClr val="16355C"/>
                </a:solidFill>
                <a:latin typeface="Cambria"/>
                <a:ea typeface="Cambria"/>
              </a:rPr>
              <a:t>ifornia</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H</a:t>
            </a:r>
            <a:r>
              <a:rPr lang="en-US" altLang="zh-CN" sz="2000" dirty="0">
                <a:solidFill>
                  <a:srgbClr val="16355C"/>
                </a:solidFill>
                <a:latin typeface="Cambria"/>
                <a:ea typeface="Cambria"/>
              </a:rPr>
              <a:t>ealth</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P</a:t>
            </a:r>
            <a:r>
              <a:rPr lang="en-US" altLang="zh-CN" sz="2000" dirty="0">
                <a:solidFill>
                  <a:srgbClr val="16355C"/>
                </a:solidFill>
                <a:latin typeface="Cambria"/>
                <a:ea typeface="Cambria"/>
              </a:rPr>
              <a:t>olicy</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S</a:t>
            </a:r>
            <a:r>
              <a:rPr lang="en-US" altLang="zh-CN" sz="2000" dirty="0">
                <a:solidFill>
                  <a:srgbClr val="16355C"/>
                </a:solidFill>
                <a:latin typeface="Cambria"/>
                <a:ea typeface="Cambria"/>
              </a:rPr>
              <a:t>trategies,</a:t>
            </a:r>
            <a:r>
              <a:rPr lang="en-US" altLang="zh-CN" sz="2000" spc="-25" dirty="0">
                <a:solidFill>
                  <a:srgbClr val="16355C"/>
                </a:solidFill>
                <a:latin typeface="Cambria"/>
                <a:cs typeface="Cambria"/>
              </a:rPr>
              <a:t> </a:t>
            </a:r>
            <a:r>
              <a:rPr lang="en-US" altLang="zh-CN" sz="2000" dirty="0">
                <a:solidFill>
                  <a:srgbClr val="16355C"/>
                </a:solidFill>
                <a:latin typeface="Cambria"/>
                <a:ea typeface="Cambria"/>
              </a:rPr>
              <a:t>LLC 	</a:t>
            </a:r>
            <a:r>
              <a:rPr lang="en-US" altLang="zh-CN" sz="1200" spc="-45" dirty="0">
                <a:solidFill>
                  <a:srgbClr val="868686"/>
                </a:solidFill>
                <a:latin typeface="Calibri"/>
                <a:ea typeface="Cambria"/>
              </a:rPr>
              <a:t>8</a:t>
            </a:r>
            <a:endParaRPr lang="en-US" altLang="zh-CN" sz="1200" dirty="0">
              <a:solidFill>
                <a:srgbClr val="16355C"/>
              </a:solidFill>
              <a:latin typeface="Cambria"/>
              <a:ea typeface="Cambria"/>
            </a:endParaRPr>
          </a:p>
          <a:p>
            <a:pPr marL="0">
              <a:lnSpc>
                <a:spcPct val="100000"/>
              </a:lnSpc>
              <a:tabLst>
                <a:tab pos="6238240" algn="l"/>
              </a:tabLst>
            </a:pPr>
            <a:r>
              <a:rPr lang="en-US" altLang="zh-CN" sz="2000" dirty="0">
                <a:solidFill>
                  <a:srgbClr val="16355C"/>
                </a:solidFill>
                <a:latin typeface="Cambria"/>
                <a:ea typeface="Cambria"/>
              </a:rPr>
              <a:t>	</a:t>
            </a:r>
            <a:endParaRPr lang="en-US" altLang="zh-CN" sz="1200" spc="-45" dirty="0">
              <a:solidFill>
                <a:srgbClr val="868686"/>
              </a:solidFill>
              <a:latin typeface="Calibri"/>
              <a:ea typeface="Calibri"/>
            </a:endParaRPr>
          </a:p>
        </p:txBody>
      </p:sp>
      <p:pic>
        <p:nvPicPr>
          <p:cNvPr id="6" name="Picture 128">
            <a:extLst>
              <a:ext uri="{FF2B5EF4-FFF2-40B4-BE49-F238E27FC236}">
                <a16:creationId xmlns:a16="http://schemas.microsoft.com/office/drawing/2014/main" id="{FFDFDB01-0FD7-AC98-D9E7-53925346F48C}"/>
              </a:ext>
            </a:extLst>
          </p:cNvPr>
          <p:cNvPicPr>
            <a:picLocks noChangeAspect="1"/>
          </p:cNvPicPr>
          <p:nvPr/>
        </p:nvPicPr>
        <p:blipFill>
          <a:blip r:embed="rId2"/>
          <a:stretch>
            <a:fillRect/>
          </a:stretch>
        </p:blipFill>
        <p:spPr>
          <a:xfrm>
            <a:off x="137160" y="5897881"/>
            <a:ext cx="1013460" cy="960119"/>
          </a:xfrm>
          <a:prstGeom prst="rect">
            <a:avLst/>
          </a:prstGeom>
        </p:spPr>
      </p:pic>
      <p:sp>
        <p:nvSpPr>
          <p:cNvPr id="3" name="Freeform 137">
            <a:extLst>
              <a:ext uri="{FF2B5EF4-FFF2-40B4-BE49-F238E27FC236}">
                <a16:creationId xmlns:a16="http://schemas.microsoft.com/office/drawing/2014/main" id="{DE56FDC8-53E6-29BB-0F62-6D3A4730E1B4}"/>
              </a:ext>
            </a:extLst>
          </p:cNvPr>
          <p:cNvSpPr/>
          <p:nvPr/>
        </p:nvSpPr>
        <p:spPr>
          <a:xfrm>
            <a:off x="1403350" y="6762750"/>
            <a:ext cx="7092950" cy="57150"/>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8434" name="Picture 2">
            <a:extLst>
              <a:ext uri="{FF2B5EF4-FFF2-40B4-BE49-F238E27FC236}">
                <a16:creationId xmlns:a16="http://schemas.microsoft.com/office/drawing/2014/main" id="{5389EB01-3702-E57E-A202-A46ADAEBE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1618"/>
            <a:ext cx="9144000" cy="56562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5E51F5-1618-1665-C2D4-F4BF499D3C1A}"/>
              </a:ext>
            </a:extLst>
          </p:cNvPr>
          <p:cNvSpPr txBox="1"/>
          <p:nvPr/>
        </p:nvSpPr>
        <p:spPr>
          <a:xfrm>
            <a:off x="2193682" y="3317613"/>
            <a:ext cx="239499" cy="246221"/>
          </a:xfrm>
          <a:prstGeom prst="rect">
            <a:avLst/>
          </a:prstGeom>
          <a:noFill/>
        </p:spPr>
        <p:txBody>
          <a:bodyPr wrap="square" rtlCol="0">
            <a:spAutoFit/>
          </a:bodyPr>
          <a:lstStyle/>
          <a:p>
            <a:r>
              <a:rPr lang="en-US" sz="1000" dirty="0"/>
              <a:t>*</a:t>
            </a:r>
          </a:p>
        </p:txBody>
      </p:sp>
      <p:sp>
        <p:nvSpPr>
          <p:cNvPr id="4" name="TextBox 3">
            <a:extLst>
              <a:ext uri="{FF2B5EF4-FFF2-40B4-BE49-F238E27FC236}">
                <a16:creationId xmlns:a16="http://schemas.microsoft.com/office/drawing/2014/main" id="{448F6618-CD49-3E6B-82F1-D9E9942BA848}"/>
              </a:ext>
            </a:extLst>
          </p:cNvPr>
          <p:cNvSpPr txBox="1"/>
          <p:nvPr/>
        </p:nvSpPr>
        <p:spPr>
          <a:xfrm>
            <a:off x="2193682" y="3497367"/>
            <a:ext cx="239499" cy="246221"/>
          </a:xfrm>
          <a:prstGeom prst="rect">
            <a:avLst/>
          </a:prstGeom>
          <a:noFill/>
        </p:spPr>
        <p:txBody>
          <a:bodyPr wrap="square" rtlCol="0">
            <a:spAutoFit/>
          </a:bodyPr>
          <a:lstStyle/>
          <a:p>
            <a:r>
              <a:rPr lang="en-US" sz="1000" dirty="0"/>
              <a:t>*</a:t>
            </a:r>
          </a:p>
        </p:txBody>
      </p:sp>
      <p:sp>
        <p:nvSpPr>
          <p:cNvPr id="5" name="TextBox 4">
            <a:extLst>
              <a:ext uri="{FF2B5EF4-FFF2-40B4-BE49-F238E27FC236}">
                <a16:creationId xmlns:a16="http://schemas.microsoft.com/office/drawing/2014/main" id="{BB5F5672-49FF-522B-3556-1C2585687D21}"/>
              </a:ext>
            </a:extLst>
          </p:cNvPr>
          <p:cNvSpPr txBox="1"/>
          <p:nvPr/>
        </p:nvSpPr>
        <p:spPr>
          <a:xfrm>
            <a:off x="2193682" y="3682341"/>
            <a:ext cx="239499" cy="246221"/>
          </a:xfrm>
          <a:prstGeom prst="rect">
            <a:avLst/>
          </a:prstGeom>
          <a:noFill/>
        </p:spPr>
        <p:txBody>
          <a:bodyPr wrap="square" rtlCol="0">
            <a:spAutoFit/>
          </a:bodyPr>
          <a:lstStyle/>
          <a:p>
            <a:r>
              <a:rPr lang="en-US" sz="1000" dirty="0"/>
              <a:t>*</a:t>
            </a:r>
          </a:p>
        </p:txBody>
      </p:sp>
      <p:sp>
        <p:nvSpPr>
          <p:cNvPr id="7" name="TextBox 6">
            <a:extLst>
              <a:ext uri="{FF2B5EF4-FFF2-40B4-BE49-F238E27FC236}">
                <a16:creationId xmlns:a16="http://schemas.microsoft.com/office/drawing/2014/main" id="{944EC1CE-6D57-BBC3-ACF0-7E131E6CA211}"/>
              </a:ext>
            </a:extLst>
          </p:cNvPr>
          <p:cNvSpPr txBox="1"/>
          <p:nvPr/>
        </p:nvSpPr>
        <p:spPr>
          <a:xfrm>
            <a:off x="2193682" y="3866252"/>
            <a:ext cx="239499" cy="246221"/>
          </a:xfrm>
          <a:prstGeom prst="rect">
            <a:avLst/>
          </a:prstGeom>
          <a:noFill/>
        </p:spPr>
        <p:txBody>
          <a:bodyPr wrap="square" rtlCol="0">
            <a:spAutoFit/>
          </a:bodyPr>
          <a:lstStyle/>
          <a:p>
            <a:r>
              <a:rPr lang="en-US" sz="1000" dirty="0"/>
              <a:t>*</a:t>
            </a:r>
          </a:p>
        </p:txBody>
      </p:sp>
      <p:sp>
        <p:nvSpPr>
          <p:cNvPr id="8" name="TextBox 7">
            <a:extLst>
              <a:ext uri="{FF2B5EF4-FFF2-40B4-BE49-F238E27FC236}">
                <a16:creationId xmlns:a16="http://schemas.microsoft.com/office/drawing/2014/main" id="{4911AEB3-E927-DA75-AD59-BFC1D5F613E7}"/>
              </a:ext>
            </a:extLst>
          </p:cNvPr>
          <p:cNvSpPr txBox="1"/>
          <p:nvPr/>
        </p:nvSpPr>
        <p:spPr>
          <a:xfrm>
            <a:off x="2193682" y="4050481"/>
            <a:ext cx="239499" cy="246221"/>
          </a:xfrm>
          <a:prstGeom prst="rect">
            <a:avLst/>
          </a:prstGeom>
          <a:noFill/>
        </p:spPr>
        <p:txBody>
          <a:bodyPr wrap="square" rtlCol="0">
            <a:spAutoFit/>
          </a:bodyPr>
          <a:lstStyle/>
          <a:p>
            <a:r>
              <a:rPr lang="en-US" sz="1000" dirty="0"/>
              <a:t>*</a:t>
            </a:r>
          </a:p>
        </p:txBody>
      </p:sp>
      <p:sp>
        <p:nvSpPr>
          <p:cNvPr id="9" name="TextBox 8">
            <a:extLst>
              <a:ext uri="{FF2B5EF4-FFF2-40B4-BE49-F238E27FC236}">
                <a16:creationId xmlns:a16="http://schemas.microsoft.com/office/drawing/2014/main" id="{0C80A51B-7383-0755-4915-419DA5FC6709}"/>
              </a:ext>
            </a:extLst>
          </p:cNvPr>
          <p:cNvSpPr txBox="1"/>
          <p:nvPr/>
        </p:nvSpPr>
        <p:spPr>
          <a:xfrm>
            <a:off x="2193681" y="4230980"/>
            <a:ext cx="239499" cy="246221"/>
          </a:xfrm>
          <a:prstGeom prst="rect">
            <a:avLst/>
          </a:prstGeom>
          <a:noFill/>
        </p:spPr>
        <p:txBody>
          <a:bodyPr wrap="square" rtlCol="0">
            <a:spAutoFit/>
          </a:bodyPr>
          <a:lstStyle/>
          <a:p>
            <a:r>
              <a:rPr lang="en-US" sz="1000" dirty="0"/>
              <a:t>*</a:t>
            </a:r>
          </a:p>
        </p:txBody>
      </p:sp>
      <p:sp>
        <p:nvSpPr>
          <p:cNvPr id="10" name="TextBox 9">
            <a:extLst>
              <a:ext uri="{FF2B5EF4-FFF2-40B4-BE49-F238E27FC236}">
                <a16:creationId xmlns:a16="http://schemas.microsoft.com/office/drawing/2014/main" id="{761F742B-57CE-F5F0-6195-749220964085}"/>
              </a:ext>
            </a:extLst>
          </p:cNvPr>
          <p:cNvSpPr txBox="1"/>
          <p:nvPr/>
        </p:nvSpPr>
        <p:spPr>
          <a:xfrm>
            <a:off x="2193681" y="4410734"/>
            <a:ext cx="239499" cy="246221"/>
          </a:xfrm>
          <a:prstGeom prst="rect">
            <a:avLst/>
          </a:prstGeom>
          <a:noFill/>
        </p:spPr>
        <p:txBody>
          <a:bodyPr wrap="square" rtlCol="0">
            <a:spAutoFit/>
          </a:bodyPr>
          <a:lstStyle/>
          <a:p>
            <a:r>
              <a:rPr lang="en-US" sz="1000" dirty="0"/>
              <a:t>*</a:t>
            </a:r>
          </a:p>
        </p:txBody>
      </p:sp>
      <p:sp>
        <p:nvSpPr>
          <p:cNvPr id="11" name="TextBox 10">
            <a:extLst>
              <a:ext uri="{FF2B5EF4-FFF2-40B4-BE49-F238E27FC236}">
                <a16:creationId xmlns:a16="http://schemas.microsoft.com/office/drawing/2014/main" id="{ADEF5015-5BB7-9D25-0448-3A57A1E5C85C}"/>
              </a:ext>
            </a:extLst>
          </p:cNvPr>
          <p:cNvSpPr txBox="1"/>
          <p:nvPr/>
        </p:nvSpPr>
        <p:spPr>
          <a:xfrm>
            <a:off x="2193680" y="4595708"/>
            <a:ext cx="239499" cy="246221"/>
          </a:xfrm>
          <a:prstGeom prst="rect">
            <a:avLst/>
          </a:prstGeom>
          <a:noFill/>
        </p:spPr>
        <p:txBody>
          <a:bodyPr wrap="square" rtlCol="0">
            <a:spAutoFit/>
          </a:bodyPr>
          <a:lstStyle/>
          <a:p>
            <a:r>
              <a:rPr lang="en-US" sz="1000" dirty="0"/>
              <a:t>*</a:t>
            </a:r>
          </a:p>
        </p:txBody>
      </p:sp>
      <p:sp>
        <p:nvSpPr>
          <p:cNvPr id="12" name="TextBox 11">
            <a:extLst>
              <a:ext uri="{FF2B5EF4-FFF2-40B4-BE49-F238E27FC236}">
                <a16:creationId xmlns:a16="http://schemas.microsoft.com/office/drawing/2014/main" id="{10043D1A-C186-86BC-9832-F819845EDCA0}"/>
              </a:ext>
            </a:extLst>
          </p:cNvPr>
          <p:cNvSpPr txBox="1"/>
          <p:nvPr/>
        </p:nvSpPr>
        <p:spPr>
          <a:xfrm>
            <a:off x="2193680" y="4775462"/>
            <a:ext cx="239499" cy="246221"/>
          </a:xfrm>
          <a:prstGeom prst="rect">
            <a:avLst/>
          </a:prstGeom>
          <a:noFill/>
        </p:spPr>
        <p:txBody>
          <a:bodyPr wrap="square" rtlCol="0">
            <a:spAutoFit/>
          </a:bodyPr>
          <a:lstStyle/>
          <a:p>
            <a:r>
              <a:rPr lang="en-US" sz="1000" dirty="0"/>
              <a:t>*</a:t>
            </a:r>
          </a:p>
        </p:txBody>
      </p:sp>
      <p:sp>
        <p:nvSpPr>
          <p:cNvPr id="13" name="TextBox 12">
            <a:extLst>
              <a:ext uri="{FF2B5EF4-FFF2-40B4-BE49-F238E27FC236}">
                <a16:creationId xmlns:a16="http://schemas.microsoft.com/office/drawing/2014/main" id="{635FC94D-1A4C-026B-08C5-695660ABD4D9}"/>
              </a:ext>
            </a:extLst>
          </p:cNvPr>
          <p:cNvSpPr txBox="1"/>
          <p:nvPr/>
        </p:nvSpPr>
        <p:spPr>
          <a:xfrm>
            <a:off x="2193680" y="4968532"/>
            <a:ext cx="239499" cy="246221"/>
          </a:xfrm>
          <a:prstGeom prst="rect">
            <a:avLst/>
          </a:prstGeom>
          <a:noFill/>
        </p:spPr>
        <p:txBody>
          <a:bodyPr wrap="square" rtlCol="0">
            <a:spAutoFit/>
          </a:bodyPr>
          <a:lstStyle/>
          <a:p>
            <a:r>
              <a:rPr lang="en-US" sz="1000" dirty="0"/>
              <a:t>*</a:t>
            </a:r>
          </a:p>
        </p:txBody>
      </p:sp>
      <p:sp>
        <p:nvSpPr>
          <p:cNvPr id="14" name="TextBox 13">
            <a:extLst>
              <a:ext uri="{FF2B5EF4-FFF2-40B4-BE49-F238E27FC236}">
                <a16:creationId xmlns:a16="http://schemas.microsoft.com/office/drawing/2014/main" id="{F0BB676C-E71D-6DB8-0F49-F8F8C7963D23}"/>
              </a:ext>
            </a:extLst>
          </p:cNvPr>
          <p:cNvSpPr txBox="1"/>
          <p:nvPr/>
        </p:nvSpPr>
        <p:spPr>
          <a:xfrm>
            <a:off x="2584372" y="5869426"/>
            <a:ext cx="3975255" cy="307777"/>
          </a:xfrm>
          <a:prstGeom prst="rect">
            <a:avLst/>
          </a:prstGeom>
          <a:noFill/>
        </p:spPr>
        <p:txBody>
          <a:bodyPr wrap="none" rtlCol="0">
            <a:spAutoFit/>
          </a:bodyPr>
          <a:lstStyle/>
          <a:p>
            <a:r>
              <a:rPr lang="en-US" sz="1400" dirty="0">
                <a:latin typeface="Cambria" panose="02040503050406030204" pitchFamily="18" charset="0"/>
              </a:rPr>
              <a:t>* denotes enrollment of between 0-10 individuals</a:t>
            </a:r>
          </a:p>
        </p:txBody>
      </p:sp>
    </p:spTree>
    <p:extLst>
      <p:ext uri="{BB962C8B-B14F-4D97-AF65-F5344CB8AC3E}">
        <p14:creationId xmlns:p14="http://schemas.microsoft.com/office/powerpoint/2010/main" val="1637691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93C55-2FF2-83CB-4BB5-867A2117424B}"/>
            </a:ext>
          </a:extLst>
        </p:cNvPr>
        <p:cNvGrpSpPr/>
        <p:nvPr/>
      </p:nvGrpSpPr>
      <p:grpSpPr>
        <a:xfrm>
          <a:off x="0" y="0"/>
          <a:ext cx="0" cy="0"/>
          <a:chOff x="0" y="0"/>
          <a:chExt cx="0" cy="0"/>
        </a:xfrm>
      </p:grpSpPr>
      <p:sp>
        <p:nvSpPr>
          <p:cNvPr id="131" name="Freeform 131">
            <a:extLst>
              <a:ext uri="{FF2B5EF4-FFF2-40B4-BE49-F238E27FC236}">
                <a16:creationId xmlns:a16="http://schemas.microsoft.com/office/drawing/2014/main" id="{1F4486DB-5406-1C89-A402-15D8BACFFB56}"/>
              </a:ext>
            </a:extLst>
          </p:cNvPr>
          <p:cNvSpPr/>
          <p:nvPr/>
        </p:nvSpPr>
        <p:spPr>
          <a:xfrm>
            <a:off x="6972300" y="0"/>
            <a:ext cx="2171700" cy="175260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2" name="Freeform 132">
            <a:extLst>
              <a:ext uri="{FF2B5EF4-FFF2-40B4-BE49-F238E27FC236}">
                <a16:creationId xmlns:a16="http://schemas.microsoft.com/office/drawing/2014/main" id="{DD46E9E5-96B0-68F8-80E7-4BC2F6E8D281}"/>
              </a:ext>
            </a:extLst>
          </p:cNvPr>
          <p:cNvSpPr/>
          <p:nvPr/>
        </p:nvSpPr>
        <p:spPr>
          <a:xfrm>
            <a:off x="7848600" y="0"/>
            <a:ext cx="1295400" cy="10668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5" name="TextBox 135">
            <a:extLst>
              <a:ext uri="{FF2B5EF4-FFF2-40B4-BE49-F238E27FC236}">
                <a16:creationId xmlns:a16="http://schemas.microsoft.com/office/drawing/2014/main" id="{8288EB0A-D6EC-D16E-8666-E06759A784B0}"/>
              </a:ext>
            </a:extLst>
          </p:cNvPr>
          <p:cNvSpPr txBox="1"/>
          <p:nvPr/>
        </p:nvSpPr>
        <p:spPr>
          <a:xfrm>
            <a:off x="2313432" y="6446520"/>
            <a:ext cx="6419088" cy="615553"/>
          </a:xfrm>
          <a:prstGeom prst="rect">
            <a:avLst/>
          </a:prstGeom>
          <a:noFill/>
        </p:spPr>
        <p:txBody>
          <a:bodyPr wrap="square" lIns="0" tIns="0" rIns="0" bIns="0" rtlCol="0">
            <a:spAutoFit/>
          </a:bodyPr>
          <a:lstStyle/>
          <a:p>
            <a:pPr marL="0">
              <a:lnSpc>
                <a:spcPct val="100000"/>
              </a:lnSpc>
              <a:tabLst>
                <a:tab pos="6238240" algn="l"/>
              </a:tabLst>
            </a:pPr>
            <a:r>
              <a:rPr lang="en-US" altLang="zh-CN" sz="2000" b="1" dirty="0">
                <a:solidFill>
                  <a:srgbClr val="000000"/>
                </a:solidFill>
                <a:latin typeface="Cambria"/>
                <a:ea typeface="Cambria"/>
              </a:rPr>
              <a:t>Cal</a:t>
            </a:r>
            <a:r>
              <a:rPr lang="en-US" altLang="zh-CN" sz="2000" dirty="0">
                <a:solidFill>
                  <a:srgbClr val="16355C"/>
                </a:solidFill>
                <a:latin typeface="Cambria"/>
                <a:ea typeface="Cambria"/>
              </a:rPr>
              <a:t>ifornia</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H</a:t>
            </a:r>
            <a:r>
              <a:rPr lang="en-US" altLang="zh-CN" sz="2000" dirty="0">
                <a:solidFill>
                  <a:srgbClr val="16355C"/>
                </a:solidFill>
                <a:latin typeface="Cambria"/>
                <a:ea typeface="Cambria"/>
              </a:rPr>
              <a:t>ealth</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P</a:t>
            </a:r>
            <a:r>
              <a:rPr lang="en-US" altLang="zh-CN" sz="2000" dirty="0">
                <a:solidFill>
                  <a:srgbClr val="16355C"/>
                </a:solidFill>
                <a:latin typeface="Cambria"/>
                <a:ea typeface="Cambria"/>
              </a:rPr>
              <a:t>olicy</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S</a:t>
            </a:r>
            <a:r>
              <a:rPr lang="en-US" altLang="zh-CN" sz="2000" dirty="0">
                <a:solidFill>
                  <a:srgbClr val="16355C"/>
                </a:solidFill>
                <a:latin typeface="Cambria"/>
                <a:ea typeface="Cambria"/>
              </a:rPr>
              <a:t>trategies,</a:t>
            </a:r>
            <a:r>
              <a:rPr lang="en-US" altLang="zh-CN" sz="2000" spc="-25" dirty="0">
                <a:solidFill>
                  <a:srgbClr val="16355C"/>
                </a:solidFill>
                <a:latin typeface="Cambria"/>
                <a:cs typeface="Cambria"/>
              </a:rPr>
              <a:t> </a:t>
            </a:r>
            <a:r>
              <a:rPr lang="en-US" altLang="zh-CN" sz="2000" dirty="0">
                <a:solidFill>
                  <a:srgbClr val="16355C"/>
                </a:solidFill>
                <a:latin typeface="Cambria"/>
                <a:ea typeface="Cambria"/>
              </a:rPr>
              <a:t>LLC 	</a:t>
            </a:r>
            <a:r>
              <a:rPr lang="en-US" altLang="zh-CN" sz="1200" spc="-45" dirty="0">
                <a:solidFill>
                  <a:srgbClr val="868686"/>
                </a:solidFill>
                <a:latin typeface="Calibri"/>
                <a:ea typeface="Cambria"/>
              </a:rPr>
              <a:t>9</a:t>
            </a:r>
            <a:endParaRPr lang="en-US" altLang="zh-CN" sz="1200" dirty="0">
              <a:solidFill>
                <a:srgbClr val="16355C"/>
              </a:solidFill>
              <a:latin typeface="Cambria"/>
              <a:ea typeface="Cambria"/>
            </a:endParaRPr>
          </a:p>
          <a:p>
            <a:pPr marL="0">
              <a:lnSpc>
                <a:spcPct val="100000"/>
              </a:lnSpc>
              <a:tabLst>
                <a:tab pos="6238240" algn="l"/>
              </a:tabLst>
            </a:pPr>
            <a:r>
              <a:rPr lang="en-US" altLang="zh-CN" sz="2000" dirty="0">
                <a:solidFill>
                  <a:srgbClr val="16355C"/>
                </a:solidFill>
                <a:latin typeface="Cambria"/>
                <a:ea typeface="Cambria"/>
              </a:rPr>
              <a:t>	</a:t>
            </a:r>
            <a:endParaRPr lang="en-US" altLang="zh-CN" sz="1200" spc="-45" dirty="0">
              <a:solidFill>
                <a:srgbClr val="868686"/>
              </a:solidFill>
              <a:latin typeface="Calibri"/>
              <a:ea typeface="Calibri"/>
            </a:endParaRPr>
          </a:p>
        </p:txBody>
      </p:sp>
      <p:pic>
        <p:nvPicPr>
          <p:cNvPr id="6" name="Picture 128">
            <a:extLst>
              <a:ext uri="{FF2B5EF4-FFF2-40B4-BE49-F238E27FC236}">
                <a16:creationId xmlns:a16="http://schemas.microsoft.com/office/drawing/2014/main" id="{B97BB6DA-5837-FE6E-916A-C2183449F1C9}"/>
              </a:ext>
            </a:extLst>
          </p:cNvPr>
          <p:cNvPicPr>
            <a:picLocks noChangeAspect="1"/>
          </p:cNvPicPr>
          <p:nvPr/>
        </p:nvPicPr>
        <p:blipFill>
          <a:blip r:embed="rId2"/>
          <a:stretch>
            <a:fillRect/>
          </a:stretch>
        </p:blipFill>
        <p:spPr>
          <a:xfrm>
            <a:off x="137160" y="5897881"/>
            <a:ext cx="1013460" cy="960119"/>
          </a:xfrm>
          <a:prstGeom prst="rect">
            <a:avLst/>
          </a:prstGeom>
        </p:spPr>
      </p:pic>
      <p:sp>
        <p:nvSpPr>
          <p:cNvPr id="3" name="Freeform 137">
            <a:extLst>
              <a:ext uri="{FF2B5EF4-FFF2-40B4-BE49-F238E27FC236}">
                <a16:creationId xmlns:a16="http://schemas.microsoft.com/office/drawing/2014/main" id="{C715A2F1-EB6B-F62E-9BC6-19EB145F7CF1}"/>
              </a:ext>
            </a:extLst>
          </p:cNvPr>
          <p:cNvSpPr/>
          <p:nvPr/>
        </p:nvSpPr>
        <p:spPr>
          <a:xfrm>
            <a:off x="1403350" y="6762750"/>
            <a:ext cx="7092950" cy="57150"/>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9458" name="Picture 2">
            <a:extLst>
              <a:ext uri="{FF2B5EF4-FFF2-40B4-BE49-F238E27FC236}">
                <a16:creationId xmlns:a16="http://schemas.microsoft.com/office/drawing/2014/main" id="{1142502A-C0D3-A1BE-933C-595CEC9DC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 y="238444"/>
            <a:ext cx="9144000" cy="5659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4F4452-AD37-8241-8558-2998E7B109CC}"/>
              </a:ext>
            </a:extLst>
          </p:cNvPr>
          <p:cNvSpPr txBox="1"/>
          <p:nvPr/>
        </p:nvSpPr>
        <p:spPr>
          <a:xfrm>
            <a:off x="2193682" y="1130389"/>
            <a:ext cx="239499" cy="246221"/>
          </a:xfrm>
          <a:prstGeom prst="rect">
            <a:avLst/>
          </a:prstGeom>
          <a:noFill/>
        </p:spPr>
        <p:txBody>
          <a:bodyPr wrap="square" rtlCol="0">
            <a:spAutoFit/>
          </a:bodyPr>
          <a:lstStyle/>
          <a:p>
            <a:r>
              <a:rPr lang="en-US" sz="1000" dirty="0"/>
              <a:t>*</a:t>
            </a:r>
          </a:p>
        </p:txBody>
      </p:sp>
      <p:sp>
        <p:nvSpPr>
          <p:cNvPr id="5" name="TextBox 4">
            <a:extLst>
              <a:ext uri="{FF2B5EF4-FFF2-40B4-BE49-F238E27FC236}">
                <a16:creationId xmlns:a16="http://schemas.microsoft.com/office/drawing/2014/main" id="{876078AF-F7BF-FA20-AF13-B8C45EB0FCED}"/>
              </a:ext>
            </a:extLst>
          </p:cNvPr>
          <p:cNvSpPr txBox="1"/>
          <p:nvPr/>
        </p:nvSpPr>
        <p:spPr>
          <a:xfrm>
            <a:off x="2193682" y="1306636"/>
            <a:ext cx="239499" cy="246221"/>
          </a:xfrm>
          <a:prstGeom prst="rect">
            <a:avLst/>
          </a:prstGeom>
          <a:noFill/>
        </p:spPr>
        <p:txBody>
          <a:bodyPr wrap="square" rtlCol="0">
            <a:spAutoFit/>
          </a:bodyPr>
          <a:lstStyle/>
          <a:p>
            <a:r>
              <a:rPr lang="en-US" sz="1000" dirty="0"/>
              <a:t>*</a:t>
            </a:r>
          </a:p>
        </p:txBody>
      </p:sp>
      <p:sp>
        <p:nvSpPr>
          <p:cNvPr id="7" name="TextBox 6">
            <a:extLst>
              <a:ext uri="{FF2B5EF4-FFF2-40B4-BE49-F238E27FC236}">
                <a16:creationId xmlns:a16="http://schemas.microsoft.com/office/drawing/2014/main" id="{964B806E-F525-6787-91BA-8707EA040F00}"/>
              </a:ext>
            </a:extLst>
          </p:cNvPr>
          <p:cNvSpPr txBox="1"/>
          <p:nvPr/>
        </p:nvSpPr>
        <p:spPr>
          <a:xfrm>
            <a:off x="2193682" y="1492408"/>
            <a:ext cx="239499" cy="246221"/>
          </a:xfrm>
          <a:prstGeom prst="rect">
            <a:avLst/>
          </a:prstGeom>
          <a:noFill/>
        </p:spPr>
        <p:txBody>
          <a:bodyPr wrap="square" rtlCol="0">
            <a:spAutoFit/>
          </a:bodyPr>
          <a:lstStyle/>
          <a:p>
            <a:r>
              <a:rPr lang="en-US" sz="1000" dirty="0"/>
              <a:t>*</a:t>
            </a:r>
          </a:p>
        </p:txBody>
      </p:sp>
      <p:sp>
        <p:nvSpPr>
          <p:cNvPr id="8" name="TextBox 7">
            <a:extLst>
              <a:ext uri="{FF2B5EF4-FFF2-40B4-BE49-F238E27FC236}">
                <a16:creationId xmlns:a16="http://schemas.microsoft.com/office/drawing/2014/main" id="{BCC0DF23-47B5-9C1E-88EC-F58BBF904928}"/>
              </a:ext>
            </a:extLst>
          </p:cNvPr>
          <p:cNvSpPr txBox="1"/>
          <p:nvPr/>
        </p:nvSpPr>
        <p:spPr>
          <a:xfrm>
            <a:off x="2193682" y="1673110"/>
            <a:ext cx="239499" cy="246221"/>
          </a:xfrm>
          <a:prstGeom prst="rect">
            <a:avLst/>
          </a:prstGeom>
          <a:noFill/>
        </p:spPr>
        <p:txBody>
          <a:bodyPr wrap="square" rtlCol="0">
            <a:spAutoFit/>
          </a:bodyPr>
          <a:lstStyle/>
          <a:p>
            <a:r>
              <a:rPr lang="en-US" sz="1000" dirty="0"/>
              <a:t>*</a:t>
            </a:r>
          </a:p>
        </p:txBody>
      </p:sp>
      <p:sp>
        <p:nvSpPr>
          <p:cNvPr id="9" name="TextBox 8">
            <a:extLst>
              <a:ext uri="{FF2B5EF4-FFF2-40B4-BE49-F238E27FC236}">
                <a16:creationId xmlns:a16="http://schemas.microsoft.com/office/drawing/2014/main" id="{17317A45-74EC-455D-308A-F6BB543A9CC6}"/>
              </a:ext>
            </a:extLst>
          </p:cNvPr>
          <p:cNvSpPr txBox="1"/>
          <p:nvPr/>
        </p:nvSpPr>
        <p:spPr>
          <a:xfrm>
            <a:off x="2193682" y="1855707"/>
            <a:ext cx="239499" cy="246221"/>
          </a:xfrm>
          <a:prstGeom prst="rect">
            <a:avLst/>
          </a:prstGeom>
          <a:noFill/>
        </p:spPr>
        <p:txBody>
          <a:bodyPr wrap="square" rtlCol="0">
            <a:spAutoFit/>
          </a:bodyPr>
          <a:lstStyle/>
          <a:p>
            <a:r>
              <a:rPr lang="en-US" sz="1000" dirty="0"/>
              <a:t>*</a:t>
            </a:r>
          </a:p>
        </p:txBody>
      </p:sp>
      <p:sp>
        <p:nvSpPr>
          <p:cNvPr id="10" name="TextBox 9">
            <a:extLst>
              <a:ext uri="{FF2B5EF4-FFF2-40B4-BE49-F238E27FC236}">
                <a16:creationId xmlns:a16="http://schemas.microsoft.com/office/drawing/2014/main" id="{981C6F48-B0BF-E1D5-2B6C-64743AE86DD2}"/>
              </a:ext>
            </a:extLst>
          </p:cNvPr>
          <p:cNvSpPr txBox="1"/>
          <p:nvPr/>
        </p:nvSpPr>
        <p:spPr>
          <a:xfrm>
            <a:off x="2193682" y="2041047"/>
            <a:ext cx="239499" cy="246221"/>
          </a:xfrm>
          <a:prstGeom prst="rect">
            <a:avLst/>
          </a:prstGeom>
          <a:noFill/>
        </p:spPr>
        <p:txBody>
          <a:bodyPr wrap="square" rtlCol="0">
            <a:spAutoFit/>
          </a:bodyPr>
          <a:lstStyle/>
          <a:p>
            <a:r>
              <a:rPr lang="en-US" sz="1000" dirty="0"/>
              <a:t>*</a:t>
            </a:r>
          </a:p>
        </p:txBody>
      </p:sp>
      <p:sp>
        <p:nvSpPr>
          <p:cNvPr id="11" name="TextBox 10">
            <a:extLst>
              <a:ext uri="{FF2B5EF4-FFF2-40B4-BE49-F238E27FC236}">
                <a16:creationId xmlns:a16="http://schemas.microsoft.com/office/drawing/2014/main" id="{740929EB-BCFF-5B0D-C4F3-1BD0DC8F82D9}"/>
              </a:ext>
            </a:extLst>
          </p:cNvPr>
          <p:cNvSpPr txBox="1"/>
          <p:nvPr/>
        </p:nvSpPr>
        <p:spPr>
          <a:xfrm>
            <a:off x="2193682" y="2224924"/>
            <a:ext cx="239499" cy="246221"/>
          </a:xfrm>
          <a:prstGeom prst="rect">
            <a:avLst/>
          </a:prstGeom>
          <a:noFill/>
        </p:spPr>
        <p:txBody>
          <a:bodyPr wrap="square" rtlCol="0">
            <a:spAutoFit/>
          </a:bodyPr>
          <a:lstStyle/>
          <a:p>
            <a:r>
              <a:rPr lang="en-US" sz="1000" dirty="0"/>
              <a:t>*</a:t>
            </a:r>
          </a:p>
        </p:txBody>
      </p:sp>
      <p:sp>
        <p:nvSpPr>
          <p:cNvPr id="12" name="TextBox 11">
            <a:extLst>
              <a:ext uri="{FF2B5EF4-FFF2-40B4-BE49-F238E27FC236}">
                <a16:creationId xmlns:a16="http://schemas.microsoft.com/office/drawing/2014/main" id="{7E54BD2D-280E-642A-FCC0-A7BF83B9A2FF}"/>
              </a:ext>
            </a:extLst>
          </p:cNvPr>
          <p:cNvSpPr txBox="1"/>
          <p:nvPr/>
        </p:nvSpPr>
        <p:spPr>
          <a:xfrm>
            <a:off x="2193682" y="2404346"/>
            <a:ext cx="239499" cy="246221"/>
          </a:xfrm>
          <a:prstGeom prst="rect">
            <a:avLst/>
          </a:prstGeom>
          <a:noFill/>
        </p:spPr>
        <p:txBody>
          <a:bodyPr wrap="square" rtlCol="0">
            <a:spAutoFit/>
          </a:bodyPr>
          <a:lstStyle/>
          <a:p>
            <a:r>
              <a:rPr lang="en-US" sz="1000" dirty="0"/>
              <a:t>*</a:t>
            </a:r>
          </a:p>
        </p:txBody>
      </p:sp>
      <p:sp>
        <p:nvSpPr>
          <p:cNvPr id="13" name="TextBox 12">
            <a:extLst>
              <a:ext uri="{FF2B5EF4-FFF2-40B4-BE49-F238E27FC236}">
                <a16:creationId xmlns:a16="http://schemas.microsoft.com/office/drawing/2014/main" id="{751A8BE1-6562-0F1A-EEA3-2F1BBCEB48F9}"/>
              </a:ext>
            </a:extLst>
          </p:cNvPr>
          <p:cNvSpPr txBox="1"/>
          <p:nvPr/>
        </p:nvSpPr>
        <p:spPr>
          <a:xfrm>
            <a:off x="2193682" y="2586511"/>
            <a:ext cx="239499" cy="246221"/>
          </a:xfrm>
          <a:prstGeom prst="rect">
            <a:avLst/>
          </a:prstGeom>
          <a:noFill/>
        </p:spPr>
        <p:txBody>
          <a:bodyPr wrap="square" rtlCol="0">
            <a:spAutoFit/>
          </a:bodyPr>
          <a:lstStyle/>
          <a:p>
            <a:r>
              <a:rPr lang="en-US" sz="1000" dirty="0"/>
              <a:t>*</a:t>
            </a:r>
          </a:p>
        </p:txBody>
      </p:sp>
      <p:sp>
        <p:nvSpPr>
          <p:cNvPr id="14" name="TextBox 13">
            <a:extLst>
              <a:ext uri="{FF2B5EF4-FFF2-40B4-BE49-F238E27FC236}">
                <a16:creationId xmlns:a16="http://schemas.microsoft.com/office/drawing/2014/main" id="{B250EC70-2D87-48B2-43E3-09F3D673ED56}"/>
              </a:ext>
            </a:extLst>
          </p:cNvPr>
          <p:cNvSpPr txBox="1"/>
          <p:nvPr/>
        </p:nvSpPr>
        <p:spPr>
          <a:xfrm>
            <a:off x="2195324" y="2773845"/>
            <a:ext cx="239499" cy="246221"/>
          </a:xfrm>
          <a:prstGeom prst="rect">
            <a:avLst/>
          </a:prstGeom>
          <a:noFill/>
        </p:spPr>
        <p:txBody>
          <a:bodyPr wrap="square" rtlCol="0">
            <a:spAutoFit/>
          </a:bodyPr>
          <a:lstStyle/>
          <a:p>
            <a:r>
              <a:rPr lang="en-US" sz="1000" dirty="0"/>
              <a:t>*</a:t>
            </a:r>
          </a:p>
        </p:txBody>
      </p:sp>
      <p:sp>
        <p:nvSpPr>
          <p:cNvPr id="15" name="TextBox 14">
            <a:extLst>
              <a:ext uri="{FF2B5EF4-FFF2-40B4-BE49-F238E27FC236}">
                <a16:creationId xmlns:a16="http://schemas.microsoft.com/office/drawing/2014/main" id="{BCCB2E42-DB7A-7853-61A5-B7112DDF0433}"/>
              </a:ext>
            </a:extLst>
          </p:cNvPr>
          <p:cNvSpPr txBox="1"/>
          <p:nvPr/>
        </p:nvSpPr>
        <p:spPr>
          <a:xfrm>
            <a:off x="2195324" y="2957751"/>
            <a:ext cx="239499" cy="246221"/>
          </a:xfrm>
          <a:prstGeom prst="rect">
            <a:avLst/>
          </a:prstGeom>
          <a:noFill/>
        </p:spPr>
        <p:txBody>
          <a:bodyPr wrap="square" rtlCol="0">
            <a:spAutoFit/>
          </a:bodyPr>
          <a:lstStyle/>
          <a:p>
            <a:r>
              <a:rPr lang="en-US" sz="1000" dirty="0"/>
              <a:t>*</a:t>
            </a:r>
          </a:p>
        </p:txBody>
      </p:sp>
      <p:sp>
        <p:nvSpPr>
          <p:cNvPr id="16" name="TextBox 15">
            <a:extLst>
              <a:ext uri="{FF2B5EF4-FFF2-40B4-BE49-F238E27FC236}">
                <a16:creationId xmlns:a16="http://schemas.microsoft.com/office/drawing/2014/main" id="{D10E1638-7681-F9E2-8CB6-6E46AEB7B0E0}"/>
              </a:ext>
            </a:extLst>
          </p:cNvPr>
          <p:cNvSpPr txBox="1"/>
          <p:nvPr/>
        </p:nvSpPr>
        <p:spPr>
          <a:xfrm>
            <a:off x="2195324" y="3133969"/>
            <a:ext cx="239499" cy="246221"/>
          </a:xfrm>
          <a:prstGeom prst="rect">
            <a:avLst/>
          </a:prstGeom>
          <a:noFill/>
        </p:spPr>
        <p:txBody>
          <a:bodyPr wrap="square" rtlCol="0">
            <a:spAutoFit/>
          </a:bodyPr>
          <a:lstStyle/>
          <a:p>
            <a:r>
              <a:rPr lang="en-US" sz="1000" dirty="0"/>
              <a:t>*</a:t>
            </a:r>
          </a:p>
        </p:txBody>
      </p:sp>
      <p:sp>
        <p:nvSpPr>
          <p:cNvPr id="17" name="TextBox 16">
            <a:extLst>
              <a:ext uri="{FF2B5EF4-FFF2-40B4-BE49-F238E27FC236}">
                <a16:creationId xmlns:a16="http://schemas.microsoft.com/office/drawing/2014/main" id="{E9E182BB-02C5-CA8C-23D2-14D996D50D4F}"/>
              </a:ext>
            </a:extLst>
          </p:cNvPr>
          <p:cNvSpPr txBox="1"/>
          <p:nvPr/>
        </p:nvSpPr>
        <p:spPr>
          <a:xfrm>
            <a:off x="2193682" y="3313391"/>
            <a:ext cx="239499" cy="246221"/>
          </a:xfrm>
          <a:prstGeom prst="rect">
            <a:avLst/>
          </a:prstGeom>
          <a:noFill/>
        </p:spPr>
        <p:txBody>
          <a:bodyPr wrap="square" rtlCol="0">
            <a:spAutoFit/>
          </a:bodyPr>
          <a:lstStyle/>
          <a:p>
            <a:r>
              <a:rPr lang="en-US" sz="1000" dirty="0"/>
              <a:t>*</a:t>
            </a:r>
          </a:p>
        </p:txBody>
      </p:sp>
      <p:sp>
        <p:nvSpPr>
          <p:cNvPr id="18" name="TextBox 17">
            <a:extLst>
              <a:ext uri="{FF2B5EF4-FFF2-40B4-BE49-F238E27FC236}">
                <a16:creationId xmlns:a16="http://schemas.microsoft.com/office/drawing/2014/main" id="{5C05C61A-5293-160B-20DA-F42A19E14D36}"/>
              </a:ext>
            </a:extLst>
          </p:cNvPr>
          <p:cNvSpPr txBox="1"/>
          <p:nvPr/>
        </p:nvSpPr>
        <p:spPr>
          <a:xfrm>
            <a:off x="2193682" y="3490918"/>
            <a:ext cx="239499" cy="246221"/>
          </a:xfrm>
          <a:prstGeom prst="rect">
            <a:avLst/>
          </a:prstGeom>
          <a:noFill/>
        </p:spPr>
        <p:txBody>
          <a:bodyPr wrap="square" rtlCol="0">
            <a:spAutoFit/>
          </a:bodyPr>
          <a:lstStyle/>
          <a:p>
            <a:r>
              <a:rPr lang="en-US" sz="1000" dirty="0"/>
              <a:t>*</a:t>
            </a:r>
          </a:p>
        </p:txBody>
      </p:sp>
      <p:sp>
        <p:nvSpPr>
          <p:cNvPr id="19" name="TextBox 18">
            <a:extLst>
              <a:ext uri="{FF2B5EF4-FFF2-40B4-BE49-F238E27FC236}">
                <a16:creationId xmlns:a16="http://schemas.microsoft.com/office/drawing/2014/main" id="{76961D20-4C51-44BD-8F68-3E1FD78346F1}"/>
              </a:ext>
            </a:extLst>
          </p:cNvPr>
          <p:cNvSpPr txBox="1"/>
          <p:nvPr/>
        </p:nvSpPr>
        <p:spPr>
          <a:xfrm>
            <a:off x="2193681" y="3680221"/>
            <a:ext cx="239499" cy="246221"/>
          </a:xfrm>
          <a:prstGeom prst="rect">
            <a:avLst/>
          </a:prstGeom>
          <a:noFill/>
        </p:spPr>
        <p:txBody>
          <a:bodyPr wrap="square" rtlCol="0">
            <a:spAutoFit/>
          </a:bodyPr>
          <a:lstStyle/>
          <a:p>
            <a:r>
              <a:rPr lang="en-US" sz="1000" dirty="0"/>
              <a:t>*</a:t>
            </a:r>
          </a:p>
        </p:txBody>
      </p:sp>
      <p:sp>
        <p:nvSpPr>
          <p:cNvPr id="20" name="TextBox 19">
            <a:extLst>
              <a:ext uri="{FF2B5EF4-FFF2-40B4-BE49-F238E27FC236}">
                <a16:creationId xmlns:a16="http://schemas.microsoft.com/office/drawing/2014/main" id="{4D0090CA-3EE9-1C31-85AD-CE35DD9C1121}"/>
              </a:ext>
            </a:extLst>
          </p:cNvPr>
          <p:cNvSpPr txBox="1"/>
          <p:nvPr/>
        </p:nvSpPr>
        <p:spPr>
          <a:xfrm>
            <a:off x="2193681" y="3861997"/>
            <a:ext cx="239499" cy="246221"/>
          </a:xfrm>
          <a:prstGeom prst="rect">
            <a:avLst/>
          </a:prstGeom>
          <a:noFill/>
        </p:spPr>
        <p:txBody>
          <a:bodyPr wrap="square" rtlCol="0">
            <a:spAutoFit/>
          </a:bodyPr>
          <a:lstStyle/>
          <a:p>
            <a:r>
              <a:rPr lang="en-US" sz="1000" dirty="0"/>
              <a:t>*</a:t>
            </a:r>
          </a:p>
        </p:txBody>
      </p:sp>
      <p:sp>
        <p:nvSpPr>
          <p:cNvPr id="21" name="TextBox 20">
            <a:extLst>
              <a:ext uri="{FF2B5EF4-FFF2-40B4-BE49-F238E27FC236}">
                <a16:creationId xmlns:a16="http://schemas.microsoft.com/office/drawing/2014/main" id="{A45313E9-FB28-CCF0-27D9-596A588D2927}"/>
              </a:ext>
            </a:extLst>
          </p:cNvPr>
          <p:cNvSpPr txBox="1"/>
          <p:nvPr/>
        </p:nvSpPr>
        <p:spPr>
          <a:xfrm>
            <a:off x="2193681" y="4045386"/>
            <a:ext cx="239499" cy="246221"/>
          </a:xfrm>
          <a:prstGeom prst="rect">
            <a:avLst/>
          </a:prstGeom>
          <a:noFill/>
        </p:spPr>
        <p:txBody>
          <a:bodyPr wrap="square" rtlCol="0">
            <a:spAutoFit/>
          </a:bodyPr>
          <a:lstStyle/>
          <a:p>
            <a:r>
              <a:rPr lang="en-US" sz="1000" dirty="0"/>
              <a:t>*</a:t>
            </a:r>
          </a:p>
        </p:txBody>
      </p:sp>
      <p:sp>
        <p:nvSpPr>
          <p:cNvPr id="22" name="TextBox 21">
            <a:extLst>
              <a:ext uri="{FF2B5EF4-FFF2-40B4-BE49-F238E27FC236}">
                <a16:creationId xmlns:a16="http://schemas.microsoft.com/office/drawing/2014/main" id="{C2C40207-E805-5D83-9F14-C97677D094E4}"/>
              </a:ext>
            </a:extLst>
          </p:cNvPr>
          <p:cNvSpPr txBox="1"/>
          <p:nvPr/>
        </p:nvSpPr>
        <p:spPr>
          <a:xfrm>
            <a:off x="2193681" y="4226117"/>
            <a:ext cx="239499" cy="246221"/>
          </a:xfrm>
          <a:prstGeom prst="rect">
            <a:avLst/>
          </a:prstGeom>
          <a:noFill/>
        </p:spPr>
        <p:txBody>
          <a:bodyPr wrap="square" rtlCol="0">
            <a:spAutoFit/>
          </a:bodyPr>
          <a:lstStyle/>
          <a:p>
            <a:r>
              <a:rPr lang="en-US" sz="1000" dirty="0"/>
              <a:t>*</a:t>
            </a:r>
          </a:p>
        </p:txBody>
      </p:sp>
      <p:sp>
        <p:nvSpPr>
          <p:cNvPr id="23" name="TextBox 22">
            <a:extLst>
              <a:ext uri="{FF2B5EF4-FFF2-40B4-BE49-F238E27FC236}">
                <a16:creationId xmlns:a16="http://schemas.microsoft.com/office/drawing/2014/main" id="{CEE53A54-5B27-2C7B-92F2-7D4E9BD25B34}"/>
              </a:ext>
            </a:extLst>
          </p:cNvPr>
          <p:cNvSpPr txBox="1"/>
          <p:nvPr/>
        </p:nvSpPr>
        <p:spPr>
          <a:xfrm>
            <a:off x="2193681" y="4401029"/>
            <a:ext cx="239499" cy="246221"/>
          </a:xfrm>
          <a:prstGeom prst="rect">
            <a:avLst/>
          </a:prstGeom>
          <a:noFill/>
        </p:spPr>
        <p:txBody>
          <a:bodyPr wrap="square" rtlCol="0">
            <a:spAutoFit/>
          </a:bodyPr>
          <a:lstStyle/>
          <a:p>
            <a:r>
              <a:rPr lang="en-US" sz="1000" dirty="0"/>
              <a:t>*</a:t>
            </a:r>
          </a:p>
        </p:txBody>
      </p:sp>
      <p:sp>
        <p:nvSpPr>
          <p:cNvPr id="24" name="TextBox 23">
            <a:extLst>
              <a:ext uri="{FF2B5EF4-FFF2-40B4-BE49-F238E27FC236}">
                <a16:creationId xmlns:a16="http://schemas.microsoft.com/office/drawing/2014/main" id="{EA5318F8-32B4-7837-DE45-95093DBEDBC6}"/>
              </a:ext>
            </a:extLst>
          </p:cNvPr>
          <p:cNvSpPr txBox="1"/>
          <p:nvPr/>
        </p:nvSpPr>
        <p:spPr>
          <a:xfrm>
            <a:off x="2193681" y="4589416"/>
            <a:ext cx="239499" cy="246221"/>
          </a:xfrm>
          <a:prstGeom prst="rect">
            <a:avLst/>
          </a:prstGeom>
          <a:noFill/>
        </p:spPr>
        <p:txBody>
          <a:bodyPr wrap="square" rtlCol="0">
            <a:spAutoFit/>
          </a:bodyPr>
          <a:lstStyle/>
          <a:p>
            <a:r>
              <a:rPr lang="en-US" sz="1000" dirty="0"/>
              <a:t>*</a:t>
            </a:r>
          </a:p>
        </p:txBody>
      </p:sp>
      <p:sp>
        <p:nvSpPr>
          <p:cNvPr id="25" name="TextBox 24">
            <a:extLst>
              <a:ext uri="{FF2B5EF4-FFF2-40B4-BE49-F238E27FC236}">
                <a16:creationId xmlns:a16="http://schemas.microsoft.com/office/drawing/2014/main" id="{C62A50C5-F491-6B4B-BB8B-BE54B72192B8}"/>
              </a:ext>
            </a:extLst>
          </p:cNvPr>
          <p:cNvSpPr txBox="1"/>
          <p:nvPr/>
        </p:nvSpPr>
        <p:spPr>
          <a:xfrm>
            <a:off x="2193681" y="4769968"/>
            <a:ext cx="239499" cy="246221"/>
          </a:xfrm>
          <a:prstGeom prst="rect">
            <a:avLst/>
          </a:prstGeom>
          <a:noFill/>
        </p:spPr>
        <p:txBody>
          <a:bodyPr wrap="square" rtlCol="0">
            <a:spAutoFit/>
          </a:bodyPr>
          <a:lstStyle/>
          <a:p>
            <a:r>
              <a:rPr lang="en-US" sz="1000" dirty="0"/>
              <a:t>*</a:t>
            </a:r>
          </a:p>
        </p:txBody>
      </p:sp>
      <p:sp>
        <p:nvSpPr>
          <p:cNvPr id="26" name="TextBox 25">
            <a:extLst>
              <a:ext uri="{FF2B5EF4-FFF2-40B4-BE49-F238E27FC236}">
                <a16:creationId xmlns:a16="http://schemas.microsoft.com/office/drawing/2014/main" id="{D89F01FD-16FA-07A8-C292-7F50DFE9C85E}"/>
              </a:ext>
            </a:extLst>
          </p:cNvPr>
          <p:cNvSpPr txBox="1"/>
          <p:nvPr/>
        </p:nvSpPr>
        <p:spPr>
          <a:xfrm>
            <a:off x="2193680" y="4953235"/>
            <a:ext cx="239499" cy="246221"/>
          </a:xfrm>
          <a:prstGeom prst="rect">
            <a:avLst/>
          </a:prstGeom>
          <a:noFill/>
        </p:spPr>
        <p:txBody>
          <a:bodyPr wrap="square" rtlCol="0">
            <a:spAutoFit/>
          </a:bodyPr>
          <a:lstStyle/>
          <a:p>
            <a:r>
              <a:rPr lang="en-US" sz="1000" dirty="0"/>
              <a:t>*</a:t>
            </a:r>
          </a:p>
        </p:txBody>
      </p:sp>
      <p:sp>
        <p:nvSpPr>
          <p:cNvPr id="27" name="TextBox 26">
            <a:extLst>
              <a:ext uri="{FF2B5EF4-FFF2-40B4-BE49-F238E27FC236}">
                <a16:creationId xmlns:a16="http://schemas.microsoft.com/office/drawing/2014/main" id="{4DE7D09B-9850-241B-5470-4B4F948A5752}"/>
              </a:ext>
            </a:extLst>
          </p:cNvPr>
          <p:cNvSpPr txBox="1"/>
          <p:nvPr/>
        </p:nvSpPr>
        <p:spPr>
          <a:xfrm>
            <a:off x="2584372" y="5896570"/>
            <a:ext cx="3975255" cy="307777"/>
          </a:xfrm>
          <a:prstGeom prst="rect">
            <a:avLst/>
          </a:prstGeom>
          <a:noFill/>
        </p:spPr>
        <p:txBody>
          <a:bodyPr wrap="none" rtlCol="0">
            <a:spAutoFit/>
          </a:bodyPr>
          <a:lstStyle/>
          <a:p>
            <a:r>
              <a:rPr lang="en-US" sz="1400" dirty="0">
                <a:latin typeface="Cambria" panose="02040503050406030204" pitchFamily="18" charset="0"/>
              </a:rPr>
              <a:t>* denotes enrollment of between 0-10 individuals</a:t>
            </a:r>
          </a:p>
        </p:txBody>
      </p:sp>
    </p:spTree>
    <p:extLst>
      <p:ext uri="{BB962C8B-B14F-4D97-AF65-F5344CB8AC3E}">
        <p14:creationId xmlns:p14="http://schemas.microsoft.com/office/powerpoint/2010/main" val="850996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2C038-57DF-44BD-40BD-B985510F78D1}"/>
            </a:ext>
          </a:extLst>
        </p:cNvPr>
        <p:cNvGrpSpPr/>
        <p:nvPr/>
      </p:nvGrpSpPr>
      <p:grpSpPr>
        <a:xfrm>
          <a:off x="0" y="0"/>
          <a:ext cx="0" cy="0"/>
          <a:chOff x="0" y="0"/>
          <a:chExt cx="0" cy="0"/>
        </a:xfrm>
      </p:grpSpPr>
      <p:sp>
        <p:nvSpPr>
          <p:cNvPr id="131" name="Freeform 131">
            <a:extLst>
              <a:ext uri="{FF2B5EF4-FFF2-40B4-BE49-F238E27FC236}">
                <a16:creationId xmlns:a16="http://schemas.microsoft.com/office/drawing/2014/main" id="{73D266BF-057B-005C-6B1F-55B6109D9444}"/>
              </a:ext>
            </a:extLst>
          </p:cNvPr>
          <p:cNvSpPr/>
          <p:nvPr/>
        </p:nvSpPr>
        <p:spPr>
          <a:xfrm>
            <a:off x="6972300" y="0"/>
            <a:ext cx="2171700" cy="175260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2" name="Freeform 132">
            <a:extLst>
              <a:ext uri="{FF2B5EF4-FFF2-40B4-BE49-F238E27FC236}">
                <a16:creationId xmlns:a16="http://schemas.microsoft.com/office/drawing/2014/main" id="{41FF4710-D0BA-A336-8BCD-A1FA0125B6C3}"/>
              </a:ext>
            </a:extLst>
          </p:cNvPr>
          <p:cNvSpPr/>
          <p:nvPr/>
        </p:nvSpPr>
        <p:spPr>
          <a:xfrm>
            <a:off x="7848600" y="0"/>
            <a:ext cx="1295400" cy="10668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5" name="TextBox 135">
            <a:extLst>
              <a:ext uri="{FF2B5EF4-FFF2-40B4-BE49-F238E27FC236}">
                <a16:creationId xmlns:a16="http://schemas.microsoft.com/office/drawing/2014/main" id="{6E7FCF6F-FD03-3C17-296E-C60E088D6F51}"/>
              </a:ext>
            </a:extLst>
          </p:cNvPr>
          <p:cNvSpPr txBox="1"/>
          <p:nvPr/>
        </p:nvSpPr>
        <p:spPr>
          <a:xfrm>
            <a:off x="2313432" y="6446520"/>
            <a:ext cx="6419088" cy="615553"/>
          </a:xfrm>
          <a:prstGeom prst="rect">
            <a:avLst/>
          </a:prstGeom>
          <a:noFill/>
        </p:spPr>
        <p:txBody>
          <a:bodyPr wrap="square" lIns="0" tIns="0" rIns="0" bIns="0" rtlCol="0">
            <a:spAutoFit/>
          </a:bodyPr>
          <a:lstStyle/>
          <a:p>
            <a:pPr marL="0">
              <a:lnSpc>
                <a:spcPct val="100000"/>
              </a:lnSpc>
              <a:tabLst>
                <a:tab pos="6238240" algn="l"/>
              </a:tabLst>
            </a:pPr>
            <a:r>
              <a:rPr lang="en-US" altLang="zh-CN" sz="2000" b="1" dirty="0">
                <a:solidFill>
                  <a:srgbClr val="000000"/>
                </a:solidFill>
                <a:latin typeface="Cambria"/>
                <a:ea typeface="Cambria"/>
              </a:rPr>
              <a:t>Cal</a:t>
            </a:r>
            <a:r>
              <a:rPr lang="en-US" altLang="zh-CN" sz="2000" dirty="0">
                <a:solidFill>
                  <a:srgbClr val="16355C"/>
                </a:solidFill>
                <a:latin typeface="Cambria"/>
                <a:ea typeface="Cambria"/>
              </a:rPr>
              <a:t>ifornia</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H</a:t>
            </a:r>
            <a:r>
              <a:rPr lang="en-US" altLang="zh-CN" sz="2000" dirty="0">
                <a:solidFill>
                  <a:srgbClr val="16355C"/>
                </a:solidFill>
                <a:latin typeface="Cambria"/>
                <a:ea typeface="Cambria"/>
              </a:rPr>
              <a:t>ealth</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P</a:t>
            </a:r>
            <a:r>
              <a:rPr lang="en-US" altLang="zh-CN" sz="2000" dirty="0">
                <a:solidFill>
                  <a:srgbClr val="16355C"/>
                </a:solidFill>
                <a:latin typeface="Cambria"/>
                <a:ea typeface="Cambria"/>
              </a:rPr>
              <a:t>olicy</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S</a:t>
            </a:r>
            <a:r>
              <a:rPr lang="en-US" altLang="zh-CN" sz="2000" dirty="0">
                <a:solidFill>
                  <a:srgbClr val="16355C"/>
                </a:solidFill>
                <a:latin typeface="Cambria"/>
                <a:ea typeface="Cambria"/>
              </a:rPr>
              <a:t>trategies,</a:t>
            </a:r>
            <a:r>
              <a:rPr lang="en-US" altLang="zh-CN" sz="2000" spc="-25" dirty="0">
                <a:solidFill>
                  <a:srgbClr val="16355C"/>
                </a:solidFill>
                <a:latin typeface="Cambria"/>
                <a:cs typeface="Cambria"/>
              </a:rPr>
              <a:t> </a:t>
            </a:r>
            <a:r>
              <a:rPr lang="en-US" altLang="zh-CN" sz="2000" dirty="0">
                <a:solidFill>
                  <a:srgbClr val="16355C"/>
                </a:solidFill>
                <a:latin typeface="Cambria"/>
                <a:ea typeface="Cambria"/>
              </a:rPr>
              <a:t>LLC 	</a:t>
            </a:r>
            <a:r>
              <a:rPr lang="en-US" altLang="zh-CN" sz="1200" spc="-45" dirty="0">
                <a:solidFill>
                  <a:srgbClr val="868686"/>
                </a:solidFill>
                <a:latin typeface="Calibri"/>
                <a:ea typeface="Cambria"/>
              </a:rPr>
              <a:t>10</a:t>
            </a:r>
            <a:endParaRPr lang="en-US" altLang="zh-CN" sz="1200" dirty="0">
              <a:solidFill>
                <a:srgbClr val="16355C"/>
              </a:solidFill>
              <a:latin typeface="Cambria"/>
              <a:ea typeface="Cambria"/>
            </a:endParaRPr>
          </a:p>
          <a:p>
            <a:pPr marL="0">
              <a:lnSpc>
                <a:spcPct val="100000"/>
              </a:lnSpc>
              <a:tabLst>
                <a:tab pos="6238240" algn="l"/>
              </a:tabLst>
            </a:pPr>
            <a:r>
              <a:rPr lang="en-US" altLang="zh-CN" sz="2000" dirty="0">
                <a:solidFill>
                  <a:srgbClr val="16355C"/>
                </a:solidFill>
                <a:latin typeface="Cambria"/>
                <a:ea typeface="Cambria"/>
              </a:rPr>
              <a:t>	</a:t>
            </a:r>
            <a:endParaRPr lang="en-US" altLang="zh-CN" sz="1200" spc="-45" dirty="0">
              <a:solidFill>
                <a:srgbClr val="868686"/>
              </a:solidFill>
              <a:latin typeface="Calibri"/>
              <a:ea typeface="Calibri"/>
            </a:endParaRPr>
          </a:p>
        </p:txBody>
      </p:sp>
      <p:pic>
        <p:nvPicPr>
          <p:cNvPr id="6" name="Picture 128">
            <a:extLst>
              <a:ext uri="{FF2B5EF4-FFF2-40B4-BE49-F238E27FC236}">
                <a16:creationId xmlns:a16="http://schemas.microsoft.com/office/drawing/2014/main" id="{7FB83F16-772F-3683-A420-1B939A935AF1}"/>
              </a:ext>
            </a:extLst>
          </p:cNvPr>
          <p:cNvPicPr>
            <a:picLocks noChangeAspect="1"/>
          </p:cNvPicPr>
          <p:nvPr/>
        </p:nvPicPr>
        <p:blipFill>
          <a:blip r:embed="rId2"/>
          <a:stretch>
            <a:fillRect/>
          </a:stretch>
        </p:blipFill>
        <p:spPr>
          <a:xfrm>
            <a:off x="137160" y="5897881"/>
            <a:ext cx="1013460" cy="960119"/>
          </a:xfrm>
          <a:prstGeom prst="rect">
            <a:avLst/>
          </a:prstGeom>
        </p:spPr>
      </p:pic>
      <p:sp>
        <p:nvSpPr>
          <p:cNvPr id="3" name="Freeform 137">
            <a:extLst>
              <a:ext uri="{FF2B5EF4-FFF2-40B4-BE49-F238E27FC236}">
                <a16:creationId xmlns:a16="http://schemas.microsoft.com/office/drawing/2014/main" id="{4DC437CC-719F-BCC5-ED70-9978E2526C29}"/>
              </a:ext>
            </a:extLst>
          </p:cNvPr>
          <p:cNvSpPr/>
          <p:nvPr/>
        </p:nvSpPr>
        <p:spPr>
          <a:xfrm>
            <a:off x="1403350" y="6762750"/>
            <a:ext cx="7092950" cy="57150"/>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0482" name="Picture 2">
            <a:extLst>
              <a:ext uri="{FF2B5EF4-FFF2-40B4-BE49-F238E27FC236}">
                <a16:creationId xmlns:a16="http://schemas.microsoft.com/office/drawing/2014/main" id="{52E7FE2F-AE95-1267-E018-BF0396BB6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933"/>
            <a:ext cx="9144000" cy="56657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26CC17-925A-484B-D7A0-6E77E83F14E4}"/>
              </a:ext>
            </a:extLst>
          </p:cNvPr>
          <p:cNvSpPr txBox="1"/>
          <p:nvPr/>
        </p:nvSpPr>
        <p:spPr>
          <a:xfrm>
            <a:off x="2233045" y="1009339"/>
            <a:ext cx="236377" cy="246221"/>
          </a:xfrm>
          <a:prstGeom prst="rect">
            <a:avLst/>
          </a:prstGeom>
          <a:noFill/>
        </p:spPr>
        <p:txBody>
          <a:bodyPr wrap="square" rtlCol="0">
            <a:spAutoFit/>
          </a:bodyPr>
          <a:lstStyle/>
          <a:p>
            <a:r>
              <a:rPr lang="en-US" sz="1000" dirty="0"/>
              <a:t>*</a:t>
            </a:r>
          </a:p>
        </p:txBody>
      </p:sp>
      <p:sp>
        <p:nvSpPr>
          <p:cNvPr id="4" name="TextBox 3">
            <a:extLst>
              <a:ext uri="{FF2B5EF4-FFF2-40B4-BE49-F238E27FC236}">
                <a16:creationId xmlns:a16="http://schemas.microsoft.com/office/drawing/2014/main" id="{D4C3B205-4B11-6699-BB00-9B1354A034C9}"/>
              </a:ext>
            </a:extLst>
          </p:cNvPr>
          <p:cNvSpPr txBox="1"/>
          <p:nvPr/>
        </p:nvSpPr>
        <p:spPr>
          <a:xfrm>
            <a:off x="2233045" y="1213541"/>
            <a:ext cx="236377" cy="246221"/>
          </a:xfrm>
          <a:prstGeom prst="rect">
            <a:avLst/>
          </a:prstGeom>
          <a:noFill/>
        </p:spPr>
        <p:txBody>
          <a:bodyPr wrap="square" rtlCol="0">
            <a:spAutoFit/>
          </a:bodyPr>
          <a:lstStyle/>
          <a:p>
            <a:r>
              <a:rPr lang="en-US" sz="1000" dirty="0"/>
              <a:t>*</a:t>
            </a:r>
          </a:p>
        </p:txBody>
      </p:sp>
      <p:sp>
        <p:nvSpPr>
          <p:cNvPr id="5" name="TextBox 4">
            <a:extLst>
              <a:ext uri="{FF2B5EF4-FFF2-40B4-BE49-F238E27FC236}">
                <a16:creationId xmlns:a16="http://schemas.microsoft.com/office/drawing/2014/main" id="{DC3449B1-7A48-8DA4-05F6-030121D5D737}"/>
              </a:ext>
            </a:extLst>
          </p:cNvPr>
          <p:cNvSpPr txBox="1"/>
          <p:nvPr/>
        </p:nvSpPr>
        <p:spPr>
          <a:xfrm>
            <a:off x="2233045" y="1408439"/>
            <a:ext cx="236377" cy="246221"/>
          </a:xfrm>
          <a:prstGeom prst="rect">
            <a:avLst/>
          </a:prstGeom>
          <a:noFill/>
        </p:spPr>
        <p:txBody>
          <a:bodyPr wrap="square" rtlCol="0">
            <a:spAutoFit/>
          </a:bodyPr>
          <a:lstStyle/>
          <a:p>
            <a:r>
              <a:rPr lang="en-US" sz="1000" dirty="0"/>
              <a:t>*</a:t>
            </a:r>
          </a:p>
        </p:txBody>
      </p:sp>
      <p:sp>
        <p:nvSpPr>
          <p:cNvPr id="7" name="TextBox 6">
            <a:extLst>
              <a:ext uri="{FF2B5EF4-FFF2-40B4-BE49-F238E27FC236}">
                <a16:creationId xmlns:a16="http://schemas.microsoft.com/office/drawing/2014/main" id="{C8C61BD5-BAF1-0185-1D38-C9829F9AE5BA}"/>
              </a:ext>
            </a:extLst>
          </p:cNvPr>
          <p:cNvSpPr txBox="1"/>
          <p:nvPr/>
        </p:nvSpPr>
        <p:spPr>
          <a:xfrm>
            <a:off x="2233044" y="1612641"/>
            <a:ext cx="236377" cy="246221"/>
          </a:xfrm>
          <a:prstGeom prst="rect">
            <a:avLst/>
          </a:prstGeom>
          <a:noFill/>
        </p:spPr>
        <p:txBody>
          <a:bodyPr wrap="square" rtlCol="0">
            <a:spAutoFit/>
          </a:bodyPr>
          <a:lstStyle/>
          <a:p>
            <a:r>
              <a:rPr lang="en-US" sz="1000" dirty="0"/>
              <a:t>*</a:t>
            </a:r>
          </a:p>
        </p:txBody>
      </p:sp>
      <p:sp>
        <p:nvSpPr>
          <p:cNvPr id="8" name="TextBox 7">
            <a:extLst>
              <a:ext uri="{FF2B5EF4-FFF2-40B4-BE49-F238E27FC236}">
                <a16:creationId xmlns:a16="http://schemas.microsoft.com/office/drawing/2014/main" id="{A44D67E0-B4EC-7272-626D-A4EF6BBB5ACC}"/>
              </a:ext>
            </a:extLst>
          </p:cNvPr>
          <p:cNvSpPr txBox="1"/>
          <p:nvPr/>
        </p:nvSpPr>
        <p:spPr>
          <a:xfrm>
            <a:off x="2233043" y="1808360"/>
            <a:ext cx="236377" cy="246221"/>
          </a:xfrm>
          <a:prstGeom prst="rect">
            <a:avLst/>
          </a:prstGeom>
          <a:noFill/>
        </p:spPr>
        <p:txBody>
          <a:bodyPr wrap="square" rtlCol="0">
            <a:spAutoFit/>
          </a:bodyPr>
          <a:lstStyle/>
          <a:p>
            <a:r>
              <a:rPr lang="en-US" sz="1000" dirty="0"/>
              <a:t>*</a:t>
            </a:r>
          </a:p>
        </p:txBody>
      </p:sp>
      <p:sp>
        <p:nvSpPr>
          <p:cNvPr id="9" name="TextBox 8">
            <a:extLst>
              <a:ext uri="{FF2B5EF4-FFF2-40B4-BE49-F238E27FC236}">
                <a16:creationId xmlns:a16="http://schemas.microsoft.com/office/drawing/2014/main" id="{5641F7E5-8842-24E6-69E5-E0F33DF5BED7}"/>
              </a:ext>
            </a:extLst>
          </p:cNvPr>
          <p:cNvSpPr txBox="1"/>
          <p:nvPr/>
        </p:nvSpPr>
        <p:spPr>
          <a:xfrm>
            <a:off x="2233042" y="2009450"/>
            <a:ext cx="236377" cy="246221"/>
          </a:xfrm>
          <a:prstGeom prst="rect">
            <a:avLst/>
          </a:prstGeom>
          <a:noFill/>
        </p:spPr>
        <p:txBody>
          <a:bodyPr wrap="square" rtlCol="0">
            <a:spAutoFit/>
          </a:bodyPr>
          <a:lstStyle/>
          <a:p>
            <a:r>
              <a:rPr lang="en-US" sz="1000" dirty="0"/>
              <a:t>*</a:t>
            </a:r>
          </a:p>
        </p:txBody>
      </p:sp>
      <p:sp>
        <p:nvSpPr>
          <p:cNvPr id="10" name="TextBox 9">
            <a:extLst>
              <a:ext uri="{FF2B5EF4-FFF2-40B4-BE49-F238E27FC236}">
                <a16:creationId xmlns:a16="http://schemas.microsoft.com/office/drawing/2014/main" id="{B8A790EC-574E-7293-9543-1E7A8B343B90}"/>
              </a:ext>
            </a:extLst>
          </p:cNvPr>
          <p:cNvSpPr txBox="1"/>
          <p:nvPr/>
        </p:nvSpPr>
        <p:spPr>
          <a:xfrm>
            <a:off x="2233041" y="2213321"/>
            <a:ext cx="236377" cy="246221"/>
          </a:xfrm>
          <a:prstGeom prst="rect">
            <a:avLst/>
          </a:prstGeom>
          <a:noFill/>
        </p:spPr>
        <p:txBody>
          <a:bodyPr wrap="square" rtlCol="0">
            <a:spAutoFit/>
          </a:bodyPr>
          <a:lstStyle/>
          <a:p>
            <a:r>
              <a:rPr lang="en-US" sz="1000" dirty="0"/>
              <a:t>*</a:t>
            </a:r>
          </a:p>
        </p:txBody>
      </p:sp>
      <p:sp>
        <p:nvSpPr>
          <p:cNvPr id="11" name="TextBox 10">
            <a:extLst>
              <a:ext uri="{FF2B5EF4-FFF2-40B4-BE49-F238E27FC236}">
                <a16:creationId xmlns:a16="http://schemas.microsoft.com/office/drawing/2014/main" id="{920B12F3-6C48-9AEC-F2B8-72A6A6CD8126}"/>
              </a:ext>
            </a:extLst>
          </p:cNvPr>
          <p:cNvSpPr txBox="1"/>
          <p:nvPr/>
        </p:nvSpPr>
        <p:spPr>
          <a:xfrm>
            <a:off x="2233041" y="2402369"/>
            <a:ext cx="236377" cy="246221"/>
          </a:xfrm>
          <a:prstGeom prst="rect">
            <a:avLst/>
          </a:prstGeom>
          <a:noFill/>
        </p:spPr>
        <p:txBody>
          <a:bodyPr wrap="square" rtlCol="0">
            <a:spAutoFit/>
          </a:bodyPr>
          <a:lstStyle/>
          <a:p>
            <a:r>
              <a:rPr lang="en-US" sz="1000" dirty="0"/>
              <a:t>*</a:t>
            </a:r>
          </a:p>
        </p:txBody>
      </p:sp>
      <p:sp>
        <p:nvSpPr>
          <p:cNvPr id="12" name="TextBox 11">
            <a:extLst>
              <a:ext uri="{FF2B5EF4-FFF2-40B4-BE49-F238E27FC236}">
                <a16:creationId xmlns:a16="http://schemas.microsoft.com/office/drawing/2014/main" id="{8181D7A8-5AC5-7168-CF96-9E28C0C2D334}"/>
              </a:ext>
            </a:extLst>
          </p:cNvPr>
          <p:cNvSpPr txBox="1"/>
          <p:nvPr/>
        </p:nvSpPr>
        <p:spPr>
          <a:xfrm>
            <a:off x="2233040" y="2595361"/>
            <a:ext cx="236377" cy="246221"/>
          </a:xfrm>
          <a:prstGeom prst="rect">
            <a:avLst/>
          </a:prstGeom>
          <a:noFill/>
        </p:spPr>
        <p:txBody>
          <a:bodyPr wrap="square" rtlCol="0">
            <a:spAutoFit/>
          </a:bodyPr>
          <a:lstStyle/>
          <a:p>
            <a:r>
              <a:rPr lang="en-US" sz="1000" dirty="0"/>
              <a:t>*</a:t>
            </a:r>
          </a:p>
        </p:txBody>
      </p:sp>
      <p:sp>
        <p:nvSpPr>
          <p:cNvPr id="13" name="TextBox 12">
            <a:extLst>
              <a:ext uri="{FF2B5EF4-FFF2-40B4-BE49-F238E27FC236}">
                <a16:creationId xmlns:a16="http://schemas.microsoft.com/office/drawing/2014/main" id="{B1736FFC-95EB-5AD8-21E9-B609A8997304}"/>
              </a:ext>
            </a:extLst>
          </p:cNvPr>
          <p:cNvSpPr txBox="1"/>
          <p:nvPr/>
        </p:nvSpPr>
        <p:spPr>
          <a:xfrm>
            <a:off x="2233039" y="2803164"/>
            <a:ext cx="236377" cy="246221"/>
          </a:xfrm>
          <a:prstGeom prst="rect">
            <a:avLst/>
          </a:prstGeom>
          <a:noFill/>
        </p:spPr>
        <p:txBody>
          <a:bodyPr wrap="square" rtlCol="0">
            <a:spAutoFit/>
          </a:bodyPr>
          <a:lstStyle/>
          <a:p>
            <a:r>
              <a:rPr lang="en-US" sz="1000" dirty="0"/>
              <a:t>*</a:t>
            </a:r>
          </a:p>
        </p:txBody>
      </p:sp>
      <p:sp>
        <p:nvSpPr>
          <p:cNvPr id="14" name="TextBox 13">
            <a:extLst>
              <a:ext uri="{FF2B5EF4-FFF2-40B4-BE49-F238E27FC236}">
                <a16:creationId xmlns:a16="http://schemas.microsoft.com/office/drawing/2014/main" id="{886B79C2-6746-3EB8-1CC8-3293A0C98150}"/>
              </a:ext>
            </a:extLst>
          </p:cNvPr>
          <p:cNvSpPr txBox="1"/>
          <p:nvPr/>
        </p:nvSpPr>
        <p:spPr>
          <a:xfrm>
            <a:off x="2584372" y="5896570"/>
            <a:ext cx="3975255" cy="307777"/>
          </a:xfrm>
          <a:prstGeom prst="rect">
            <a:avLst/>
          </a:prstGeom>
          <a:noFill/>
        </p:spPr>
        <p:txBody>
          <a:bodyPr wrap="none" rtlCol="0">
            <a:spAutoFit/>
          </a:bodyPr>
          <a:lstStyle/>
          <a:p>
            <a:r>
              <a:rPr lang="en-US" sz="1400" dirty="0">
                <a:latin typeface="Cambria" panose="02040503050406030204" pitchFamily="18" charset="0"/>
              </a:rPr>
              <a:t>* denotes enrollment of between 0-10 individuals</a:t>
            </a:r>
          </a:p>
        </p:txBody>
      </p:sp>
      <p:sp>
        <p:nvSpPr>
          <p:cNvPr id="15" name="TextBox 14">
            <a:extLst>
              <a:ext uri="{FF2B5EF4-FFF2-40B4-BE49-F238E27FC236}">
                <a16:creationId xmlns:a16="http://schemas.microsoft.com/office/drawing/2014/main" id="{9CB6993D-9CFA-BE17-BA35-A430C5A039BC}"/>
              </a:ext>
            </a:extLst>
          </p:cNvPr>
          <p:cNvSpPr txBox="1"/>
          <p:nvPr/>
        </p:nvSpPr>
        <p:spPr>
          <a:xfrm>
            <a:off x="2233038" y="2992170"/>
            <a:ext cx="239499" cy="246221"/>
          </a:xfrm>
          <a:prstGeom prst="rect">
            <a:avLst/>
          </a:prstGeom>
          <a:noFill/>
        </p:spPr>
        <p:txBody>
          <a:bodyPr wrap="square" rtlCol="0">
            <a:spAutoFit/>
          </a:bodyPr>
          <a:lstStyle/>
          <a:p>
            <a:r>
              <a:rPr lang="en-US" sz="1000" dirty="0"/>
              <a:t>*</a:t>
            </a:r>
          </a:p>
        </p:txBody>
      </p:sp>
      <p:sp>
        <p:nvSpPr>
          <p:cNvPr id="16" name="TextBox 15">
            <a:extLst>
              <a:ext uri="{FF2B5EF4-FFF2-40B4-BE49-F238E27FC236}">
                <a16:creationId xmlns:a16="http://schemas.microsoft.com/office/drawing/2014/main" id="{3E42053D-C000-9CCA-5FCA-D85F0737CB59}"/>
              </a:ext>
            </a:extLst>
          </p:cNvPr>
          <p:cNvSpPr txBox="1"/>
          <p:nvPr/>
        </p:nvSpPr>
        <p:spPr>
          <a:xfrm>
            <a:off x="2233037" y="3187889"/>
            <a:ext cx="239499" cy="246221"/>
          </a:xfrm>
          <a:prstGeom prst="rect">
            <a:avLst/>
          </a:prstGeom>
          <a:noFill/>
        </p:spPr>
        <p:txBody>
          <a:bodyPr wrap="square" rtlCol="0">
            <a:spAutoFit/>
          </a:bodyPr>
          <a:lstStyle/>
          <a:p>
            <a:r>
              <a:rPr lang="en-US" sz="1000" dirty="0"/>
              <a:t>*</a:t>
            </a:r>
          </a:p>
        </p:txBody>
      </p:sp>
      <p:sp>
        <p:nvSpPr>
          <p:cNvPr id="17" name="TextBox 16">
            <a:extLst>
              <a:ext uri="{FF2B5EF4-FFF2-40B4-BE49-F238E27FC236}">
                <a16:creationId xmlns:a16="http://schemas.microsoft.com/office/drawing/2014/main" id="{D097BC07-9D82-073B-BA7C-42581808C9AF}"/>
              </a:ext>
            </a:extLst>
          </p:cNvPr>
          <p:cNvSpPr txBox="1"/>
          <p:nvPr/>
        </p:nvSpPr>
        <p:spPr>
          <a:xfrm>
            <a:off x="2229917" y="3388979"/>
            <a:ext cx="239499" cy="246221"/>
          </a:xfrm>
          <a:prstGeom prst="rect">
            <a:avLst/>
          </a:prstGeom>
          <a:noFill/>
        </p:spPr>
        <p:txBody>
          <a:bodyPr wrap="square" rtlCol="0">
            <a:spAutoFit/>
          </a:bodyPr>
          <a:lstStyle/>
          <a:p>
            <a:r>
              <a:rPr lang="en-US" sz="1000" dirty="0"/>
              <a:t>*</a:t>
            </a:r>
          </a:p>
        </p:txBody>
      </p:sp>
      <p:sp>
        <p:nvSpPr>
          <p:cNvPr id="18" name="TextBox 17">
            <a:extLst>
              <a:ext uri="{FF2B5EF4-FFF2-40B4-BE49-F238E27FC236}">
                <a16:creationId xmlns:a16="http://schemas.microsoft.com/office/drawing/2014/main" id="{69EB4262-B740-2678-E5FF-35A8DF439C4B}"/>
              </a:ext>
            </a:extLst>
          </p:cNvPr>
          <p:cNvSpPr txBox="1"/>
          <p:nvPr/>
        </p:nvSpPr>
        <p:spPr>
          <a:xfrm>
            <a:off x="2229917" y="3590069"/>
            <a:ext cx="239499" cy="246221"/>
          </a:xfrm>
          <a:prstGeom prst="rect">
            <a:avLst/>
          </a:prstGeom>
          <a:noFill/>
        </p:spPr>
        <p:txBody>
          <a:bodyPr wrap="square" rtlCol="0">
            <a:spAutoFit/>
          </a:bodyPr>
          <a:lstStyle/>
          <a:p>
            <a:r>
              <a:rPr lang="en-US" sz="1000" dirty="0"/>
              <a:t>*</a:t>
            </a:r>
          </a:p>
        </p:txBody>
      </p:sp>
      <p:sp>
        <p:nvSpPr>
          <p:cNvPr id="19" name="TextBox 18">
            <a:extLst>
              <a:ext uri="{FF2B5EF4-FFF2-40B4-BE49-F238E27FC236}">
                <a16:creationId xmlns:a16="http://schemas.microsoft.com/office/drawing/2014/main" id="{B5412BED-8702-0B42-7BCA-7D3C556787BD}"/>
              </a:ext>
            </a:extLst>
          </p:cNvPr>
          <p:cNvSpPr txBox="1"/>
          <p:nvPr/>
        </p:nvSpPr>
        <p:spPr>
          <a:xfrm>
            <a:off x="2229917" y="3787345"/>
            <a:ext cx="239499" cy="246221"/>
          </a:xfrm>
          <a:prstGeom prst="rect">
            <a:avLst/>
          </a:prstGeom>
          <a:noFill/>
        </p:spPr>
        <p:txBody>
          <a:bodyPr wrap="square" rtlCol="0">
            <a:spAutoFit/>
          </a:bodyPr>
          <a:lstStyle/>
          <a:p>
            <a:r>
              <a:rPr lang="en-US" sz="1000" dirty="0"/>
              <a:t>*</a:t>
            </a:r>
          </a:p>
        </p:txBody>
      </p:sp>
      <p:sp>
        <p:nvSpPr>
          <p:cNvPr id="20" name="TextBox 19">
            <a:extLst>
              <a:ext uri="{FF2B5EF4-FFF2-40B4-BE49-F238E27FC236}">
                <a16:creationId xmlns:a16="http://schemas.microsoft.com/office/drawing/2014/main" id="{046C3708-A93A-9A58-EBD1-812F15FE28A2}"/>
              </a:ext>
            </a:extLst>
          </p:cNvPr>
          <p:cNvSpPr txBox="1"/>
          <p:nvPr/>
        </p:nvSpPr>
        <p:spPr>
          <a:xfrm>
            <a:off x="2229916" y="3988391"/>
            <a:ext cx="239499" cy="246221"/>
          </a:xfrm>
          <a:prstGeom prst="rect">
            <a:avLst/>
          </a:prstGeom>
          <a:noFill/>
        </p:spPr>
        <p:txBody>
          <a:bodyPr wrap="square" rtlCol="0">
            <a:spAutoFit/>
          </a:bodyPr>
          <a:lstStyle/>
          <a:p>
            <a:r>
              <a:rPr lang="en-US" sz="1000" dirty="0"/>
              <a:t>*</a:t>
            </a:r>
          </a:p>
        </p:txBody>
      </p:sp>
      <p:sp>
        <p:nvSpPr>
          <p:cNvPr id="21" name="TextBox 20">
            <a:extLst>
              <a:ext uri="{FF2B5EF4-FFF2-40B4-BE49-F238E27FC236}">
                <a16:creationId xmlns:a16="http://schemas.microsoft.com/office/drawing/2014/main" id="{5D87AE55-E831-0E83-A793-246E4EFA40A8}"/>
              </a:ext>
            </a:extLst>
          </p:cNvPr>
          <p:cNvSpPr txBox="1"/>
          <p:nvPr/>
        </p:nvSpPr>
        <p:spPr>
          <a:xfrm>
            <a:off x="2229916" y="4184110"/>
            <a:ext cx="239499" cy="246221"/>
          </a:xfrm>
          <a:prstGeom prst="rect">
            <a:avLst/>
          </a:prstGeom>
          <a:noFill/>
        </p:spPr>
        <p:txBody>
          <a:bodyPr wrap="square" rtlCol="0">
            <a:spAutoFit/>
          </a:bodyPr>
          <a:lstStyle/>
          <a:p>
            <a:r>
              <a:rPr lang="en-US" sz="1000" dirty="0"/>
              <a:t>*</a:t>
            </a:r>
          </a:p>
        </p:txBody>
      </p:sp>
      <p:sp>
        <p:nvSpPr>
          <p:cNvPr id="22" name="TextBox 21">
            <a:extLst>
              <a:ext uri="{FF2B5EF4-FFF2-40B4-BE49-F238E27FC236}">
                <a16:creationId xmlns:a16="http://schemas.microsoft.com/office/drawing/2014/main" id="{798549A7-62C7-8336-8BD8-16CAB2031CFA}"/>
              </a:ext>
            </a:extLst>
          </p:cNvPr>
          <p:cNvSpPr txBox="1"/>
          <p:nvPr/>
        </p:nvSpPr>
        <p:spPr>
          <a:xfrm>
            <a:off x="2229916" y="4391871"/>
            <a:ext cx="239499" cy="246221"/>
          </a:xfrm>
          <a:prstGeom prst="rect">
            <a:avLst/>
          </a:prstGeom>
          <a:noFill/>
        </p:spPr>
        <p:txBody>
          <a:bodyPr wrap="square" rtlCol="0">
            <a:spAutoFit/>
          </a:bodyPr>
          <a:lstStyle/>
          <a:p>
            <a:r>
              <a:rPr lang="en-US" sz="1000" dirty="0"/>
              <a:t>*</a:t>
            </a:r>
          </a:p>
        </p:txBody>
      </p:sp>
      <p:sp>
        <p:nvSpPr>
          <p:cNvPr id="23" name="TextBox 22">
            <a:extLst>
              <a:ext uri="{FF2B5EF4-FFF2-40B4-BE49-F238E27FC236}">
                <a16:creationId xmlns:a16="http://schemas.microsoft.com/office/drawing/2014/main" id="{EDCA282D-4D54-2569-9E78-485B36722E15}"/>
              </a:ext>
            </a:extLst>
          </p:cNvPr>
          <p:cNvSpPr txBox="1"/>
          <p:nvPr/>
        </p:nvSpPr>
        <p:spPr>
          <a:xfrm>
            <a:off x="2229916" y="4579502"/>
            <a:ext cx="239499" cy="246221"/>
          </a:xfrm>
          <a:prstGeom prst="rect">
            <a:avLst/>
          </a:prstGeom>
          <a:noFill/>
        </p:spPr>
        <p:txBody>
          <a:bodyPr wrap="square" rtlCol="0">
            <a:spAutoFit/>
          </a:bodyPr>
          <a:lstStyle/>
          <a:p>
            <a:r>
              <a:rPr lang="en-US" sz="1000" dirty="0"/>
              <a:t>*</a:t>
            </a:r>
          </a:p>
        </p:txBody>
      </p:sp>
      <p:sp>
        <p:nvSpPr>
          <p:cNvPr id="24" name="TextBox 23">
            <a:extLst>
              <a:ext uri="{FF2B5EF4-FFF2-40B4-BE49-F238E27FC236}">
                <a16:creationId xmlns:a16="http://schemas.microsoft.com/office/drawing/2014/main" id="{F1787280-6828-1339-901D-751E4453B2DA}"/>
              </a:ext>
            </a:extLst>
          </p:cNvPr>
          <p:cNvSpPr txBox="1"/>
          <p:nvPr/>
        </p:nvSpPr>
        <p:spPr>
          <a:xfrm>
            <a:off x="2229915" y="4772183"/>
            <a:ext cx="239499" cy="246221"/>
          </a:xfrm>
          <a:prstGeom prst="rect">
            <a:avLst/>
          </a:prstGeom>
          <a:noFill/>
        </p:spPr>
        <p:txBody>
          <a:bodyPr wrap="square" rtlCol="0">
            <a:spAutoFit/>
          </a:bodyPr>
          <a:lstStyle/>
          <a:p>
            <a:r>
              <a:rPr lang="en-US" sz="1000" dirty="0"/>
              <a:t>*</a:t>
            </a:r>
          </a:p>
        </p:txBody>
      </p:sp>
    </p:spTree>
    <p:extLst>
      <p:ext uri="{BB962C8B-B14F-4D97-AF65-F5344CB8AC3E}">
        <p14:creationId xmlns:p14="http://schemas.microsoft.com/office/powerpoint/2010/main" val="100760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C4E0A-0831-5D1D-AAA7-44362A2438D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83E1C34-1A8C-F70D-12D8-C5DCCDAF05A3}"/>
              </a:ext>
            </a:extLst>
          </p:cNvPr>
          <p:cNvPicPr>
            <a:picLocks noChangeAspect="1"/>
          </p:cNvPicPr>
          <p:nvPr/>
        </p:nvPicPr>
        <p:blipFill>
          <a:blip r:embed="rId3"/>
          <a:stretch>
            <a:fillRect/>
          </a:stretch>
        </p:blipFill>
        <p:spPr>
          <a:xfrm>
            <a:off x="6280810" y="4419600"/>
            <a:ext cx="2863188" cy="2438400"/>
          </a:xfrm>
          <a:prstGeom prst="rect">
            <a:avLst/>
          </a:prstGeom>
        </p:spPr>
      </p:pic>
      <p:sp>
        <p:nvSpPr>
          <p:cNvPr id="6" name="Rectangle 5">
            <a:extLst>
              <a:ext uri="{FF2B5EF4-FFF2-40B4-BE49-F238E27FC236}">
                <a16:creationId xmlns:a16="http://schemas.microsoft.com/office/drawing/2014/main" id="{F39EF49F-1FEA-1CD2-F687-BC915E66F4E8}"/>
              </a:ext>
            </a:extLst>
          </p:cNvPr>
          <p:cNvSpPr/>
          <p:nvPr/>
        </p:nvSpPr>
        <p:spPr>
          <a:xfrm>
            <a:off x="914687" y="2315138"/>
            <a:ext cx="5638800" cy="34594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1">
            <a:extLst>
              <a:ext uri="{FF2B5EF4-FFF2-40B4-BE49-F238E27FC236}">
                <a16:creationId xmlns:a16="http://schemas.microsoft.com/office/drawing/2014/main" id="{9131C270-102D-0A05-FC03-70E9817A55AF}"/>
              </a:ext>
            </a:extLst>
          </p:cNvPr>
          <p:cNvSpPr txBox="1"/>
          <p:nvPr/>
        </p:nvSpPr>
        <p:spPr>
          <a:xfrm>
            <a:off x="681315" y="780270"/>
            <a:ext cx="7781370" cy="6578468"/>
          </a:xfrm>
          <a:prstGeom prst="rect">
            <a:avLst/>
          </a:prstGeom>
          <a:noFill/>
        </p:spPr>
        <p:txBody>
          <a:bodyPr wrap="square" lIns="0" tIns="0" rIns="0" bIns="0" rtlCol="0">
            <a:spAutoFit/>
          </a:bodyPr>
          <a:lstStyle/>
          <a:p>
            <a:pPr hangingPunct="0"/>
            <a:r>
              <a:rPr lang="en-US" altLang="zh-CN" sz="3200" b="1" dirty="0">
                <a:solidFill>
                  <a:srgbClr val="1E477B"/>
                </a:solidFill>
                <a:latin typeface="Cambria"/>
                <a:ea typeface="Cambria"/>
              </a:rPr>
              <a:t>Data Level-Set: ECM/Community Supports Q4 2024 </a:t>
            </a:r>
            <a:endParaRPr lang="en-US" sz="3200" dirty="0"/>
          </a:p>
          <a:p>
            <a:pPr>
              <a:lnSpc>
                <a:spcPts val="1000"/>
              </a:lnSpc>
            </a:pPr>
            <a:endParaRPr lang="en-US" dirty="0"/>
          </a:p>
          <a:p>
            <a:pPr>
              <a:lnSpc>
                <a:spcPts val="1000"/>
              </a:lnSpc>
            </a:pPr>
            <a:endParaRPr lang="en-US" sz="2400" dirty="0"/>
          </a:p>
          <a:p>
            <a:pPr>
              <a:lnSpc>
                <a:spcPts val="1100"/>
              </a:lnSpc>
            </a:pPr>
            <a:r>
              <a:rPr lang="en-US" sz="2400" dirty="0">
                <a:latin typeface="Cambria" panose="02040503050406030204" pitchFamily="18" charset="0"/>
              </a:rPr>
              <a:t>October 8, 2025</a:t>
            </a: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gn="r">
              <a:lnSpc>
                <a:spcPts val="1100"/>
              </a:lnSpc>
            </a:pPr>
            <a:endParaRPr lang="en-US" sz="3500" dirty="0">
              <a:latin typeface="Cambria" panose="02040503050406030204" pitchFamily="18" charset="0"/>
            </a:endParaRPr>
          </a:p>
          <a:p>
            <a:pPr>
              <a:lnSpc>
                <a:spcPts val="1100"/>
              </a:lnSpc>
            </a:pPr>
            <a:endParaRPr lang="en-US" sz="3500" dirty="0">
              <a:latin typeface="Cambria" panose="02040503050406030204" pitchFamily="18" charset="0"/>
            </a:endParaRPr>
          </a:p>
          <a:p>
            <a:pPr>
              <a:lnSpc>
                <a:spcPts val="1100"/>
              </a:lnSpc>
            </a:pPr>
            <a:endParaRPr lang="en-US" dirty="0">
              <a:latin typeface="Cambria" panose="02040503050406030204" pitchFamily="18" charset="0"/>
            </a:endParaRPr>
          </a:p>
          <a:p>
            <a:pPr>
              <a:lnSpc>
                <a:spcPts val="1100"/>
              </a:lnSpc>
            </a:pPr>
            <a:endParaRPr lang="en-US" altLang="zh-CN" b="1" dirty="0">
              <a:solidFill>
                <a:srgbClr val="16355C"/>
              </a:solidFill>
              <a:latin typeface="Cambria"/>
              <a:ea typeface="Cambria"/>
            </a:endParaRPr>
          </a:p>
          <a:p>
            <a:pPr>
              <a:lnSpc>
                <a:spcPts val="1100"/>
              </a:lnSpc>
            </a:pPr>
            <a:endParaRPr lang="en-US" altLang="zh-CN" b="1" dirty="0">
              <a:solidFill>
                <a:srgbClr val="16355C"/>
              </a:solidFill>
              <a:latin typeface="Cambria"/>
              <a:ea typeface="Cambria"/>
            </a:endParaRPr>
          </a:p>
          <a:p>
            <a:pPr>
              <a:lnSpc>
                <a:spcPts val="1100"/>
              </a:lnSpc>
            </a:pPr>
            <a:r>
              <a:rPr lang="en-US" altLang="zh-CN" b="1" dirty="0">
                <a:solidFill>
                  <a:srgbClr val="16355C"/>
                </a:solidFill>
                <a:latin typeface="Cambria"/>
                <a:ea typeface="Cambria"/>
              </a:rPr>
              <a:t>	California</a:t>
            </a:r>
            <a:r>
              <a:rPr lang="en-US" altLang="zh-CN" b="1" dirty="0">
                <a:solidFill>
                  <a:srgbClr val="16355C"/>
                </a:solidFill>
                <a:latin typeface="Cambria"/>
                <a:cs typeface="Cambria"/>
              </a:rPr>
              <a:t> </a:t>
            </a:r>
            <a:r>
              <a:rPr lang="en-US" altLang="zh-CN" b="1" dirty="0">
                <a:solidFill>
                  <a:srgbClr val="16355C"/>
                </a:solidFill>
                <a:latin typeface="Cambria"/>
                <a:ea typeface="Cambria"/>
              </a:rPr>
              <a:t>Health</a:t>
            </a:r>
            <a:r>
              <a:rPr lang="en-US" altLang="zh-CN" b="1" dirty="0">
                <a:solidFill>
                  <a:srgbClr val="16355C"/>
                </a:solidFill>
                <a:latin typeface="Cambria"/>
                <a:cs typeface="Cambria"/>
              </a:rPr>
              <a:t> </a:t>
            </a:r>
            <a:r>
              <a:rPr lang="en-US" altLang="zh-CN" b="1" dirty="0">
                <a:solidFill>
                  <a:srgbClr val="16355C"/>
                </a:solidFill>
                <a:latin typeface="Cambria"/>
                <a:ea typeface="Cambria"/>
              </a:rPr>
              <a:t>Policy</a:t>
            </a:r>
            <a:r>
              <a:rPr lang="en-US" altLang="zh-CN" b="1" dirty="0">
                <a:solidFill>
                  <a:srgbClr val="16355C"/>
                </a:solidFill>
                <a:latin typeface="Cambria"/>
                <a:cs typeface="Cambria"/>
              </a:rPr>
              <a:t> </a:t>
            </a:r>
            <a:r>
              <a:rPr lang="en-US" altLang="zh-CN" b="1" dirty="0">
                <a:solidFill>
                  <a:srgbClr val="16355C"/>
                </a:solidFill>
                <a:latin typeface="Cambria"/>
                <a:ea typeface="Cambria"/>
              </a:rPr>
              <a:t>Strategies,</a:t>
            </a:r>
            <a:r>
              <a:rPr lang="en-US" altLang="zh-CN" b="1" spc="-94" dirty="0">
                <a:solidFill>
                  <a:srgbClr val="16355C"/>
                </a:solidFill>
                <a:latin typeface="Cambria"/>
                <a:cs typeface="Cambria"/>
              </a:rPr>
              <a:t> </a:t>
            </a:r>
            <a:r>
              <a:rPr lang="en-US" altLang="zh-CN" b="1" dirty="0">
                <a:solidFill>
                  <a:srgbClr val="16355C"/>
                </a:solidFill>
                <a:latin typeface="Cambria"/>
                <a:ea typeface="Cambria"/>
              </a:rPr>
              <a:t>LLC</a:t>
            </a:r>
          </a:p>
          <a:p>
            <a:pPr>
              <a:lnSpc>
                <a:spcPts val="1100"/>
              </a:lnSpc>
            </a:pPr>
            <a:endParaRPr lang="en-US" altLang="zh-CN" b="1" dirty="0">
              <a:solidFill>
                <a:srgbClr val="16355C"/>
              </a:solidFill>
              <a:latin typeface="Cambria"/>
              <a:ea typeface="Cambria"/>
            </a:endParaRPr>
          </a:p>
          <a:p>
            <a:pPr>
              <a:lnSpc>
                <a:spcPts val="1100"/>
              </a:lnSpc>
            </a:pPr>
            <a:endParaRPr lang="en-US" sz="3500" dirty="0">
              <a:latin typeface="Cambria" panose="02040503050406030204" pitchFamily="18" charset="0"/>
            </a:endParaRP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sz="2000" dirty="0">
              <a:solidFill>
                <a:srgbClr val="002060"/>
              </a:solidFill>
            </a:endParaRPr>
          </a:p>
          <a:p>
            <a:pPr>
              <a:lnSpc>
                <a:spcPts val="1000"/>
              </a:lnSpc>
            </a:pPr>
            <a:endParaRPr lang="en-US" sz="2000" b="1" dirty="0">
              <a:solidFill>
                <a:srgbClr val="002060"/>
              </a:solidFill>
            </a:endParaRPr>
          </a:p>
        </p:txBody>
      </p:sp>
      <p:sp>
        <p:nvSpPr>
          <p:cNvPr id="10" name="Flowchart: Decision 9">
            <a:extLst>
              <a:ext uri="{FF2B5EF4-FFF2-40B4-BE49-F238E27FC236}">
                <a16:creationId xmlns:a16="http://schemas.microsoft.com/office/drawing/2014/main" id="{0D039EED-1922-0292-0DA3-39D738BF28E7}"/>
              </a:ext>
            </a:extLst>
          </p:cNvPr>
          <p:cNvSpPr/>
          <p:nvPr/>
        </p:nvSpPr>
        <p:spPr>
          <a:xfrm>
            <a:off x="190787" y="6438962"/>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Telemedicine visit">
            <a:extLst>
              <a:ext uri="{FF2B5EF4-FFF2-40B4-BE49-F238E27FC236}">
                <a16:creationId xmlns:a16="http://schemas.microsoft.com/office/drawing/2014/main" id="{1C7E0501-AB3A-1C08-B68E-DAAA6076DF3E}"/>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1005925" y="2392840"/>
            <a:ext cx="5456323" cy="3304075"/>
          </a:xfrm>
          <a:prstGeom prst="rect">
            <a:avLst/>
          </a:prstGeom>
        </p:spPr>
      </p:pic>
    </p:spTree>
    <p:extLst>
      <p:ext uri="{BB962C8B-B14F-4D97-AF65-F5344CB8AC3E}">
        <p14:creationId xmlns:p14="http://schemas.microsoft.com/office/powerpoint/2010/main" val="2155492298"/>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1ED95-F0EE-9A59-4EA2-8E90A54F93D3}"/>
            </a:ext>
          </a:extLst>
        </p:cNvPr>
        <p:cNvGrpSpPr/>
        <p:nvPr/>
      </p:nvGrpSpPr>
      <p:grpSpPr>
        <a:xfrm>
          <a:off x="0" y="0"/>
          <a:ext cx="0" cy="0"/>
          <a:chOff x="0" y="0"/>
          <a:chExt cx="0" cy="0"/>
        </a:xfrm>
      </p:grpSpPr>
      <p:sp>
        <p:nvSpPr>
          <p:cNvPr id="131" name="Freeform 131">
            <a:extLst>
              <a:ext uri="{FF2B5EF4-FFF2-40B4-BE49-F238E27FC236}">
                <a16:creationId xmlns:a16="http://schemas.microsoft.com/office/drawing/2014/main" id="{292D7FA8-B4B2-7008-028E-9957B6A73E0F}"/>
              </a:ext>
            </a:extLst>
          </p:cNvPr>
          <p:cNvSpPr/>
          <p:nvPr/>
        </p:nvSpPr>
        <p:spPr>
          <a:xfrm>
            <a:off x="6972300" y="0"/>
            <a:ext cx="2171700" cy="175260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2" name="Freeform 132">
            <a:extLst>
              <a:ext uri="{FF2B5EF4-FFF2-40B4-BE49-F238E27FC236}">
                <a16:creationId xmlns:a16="http://schemas.microsoft.com/office/drawing/2014/main" id="{C4A063CD-0301-59DC-4A9E-B07FFA5FBAE6}"/>
              </a:ext>
            </a:extLst>
          </p:cNvPr>
          <p:cNvSpPr/>
          <p:nvPr/>
        </p:nvSpPr>
        <p:spPr>
          <a:xfrm>
            <a:off x="7848600" y="0"/>
            <a:ext cx="1295400" cy="10668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5" name="TextBox 135">
            <a:extLst>
              <a:ext uri="{FF2B5EF4-FFF2-40B4-BE49-F238E27FC236}">
                <a16:creationId xmlns:a16="http://schemas.microsoft.com/office/drawing/2014/main" id="{910D5CD2-48BC-17EC-EFBE-E076BA8FF68C}"/>
              </a:ext>
            </a:extLst>
          </p:cNvPr>
          <p:cNvSpPr txBox="1"/>
          <p:nvPr/>
        </p:nvSpPr>
        <p:spPr>
          <a:xfrm>
            <a:off x="2313432" y="6446520"/>
            <a:ext cx="6419088" cy="615553"/>
          </a:xfrm>
          <a:prstGeom prst="rect">
            <a:avLst/>
          </a:prstGeom>
          <a:noFill/>
        </p:spPr>
        <p:txBody>
          <a:bodyPr wrap="square" lIns="0" tIns="0" rIns="0" bIns="0" rtlCol="0">
            <a:spAutoFit/>
          </a:bodyPr>
          <a:lstStyle/>
          <a:p>
            <a:pPr marL="0">
              <a:lnSpc>
                <a:spcPct val="100000"/>
              </a:lnSpc>
              <a:tabLst>
                <a:tab pos="6238240" algn="l"/>
              </a:tabLst>
            </a:pPr>
            <a:r>
              <a:rPr lang="en-US" altLang="zh-CN" sz="2000" b="1" dirty="0">
                <a:solidFill>
                  <a:srgbClr val="000000"/>
                </a:solidFill>
                <a:latin typeface="Cambria"/>
                <a:ea typeface="Cambria"/>
              </a:rPr>
              <a:t>Cal</a:t>
            </a:r>
            <a:r>
              <a:rPr lang="en-US" altLang="zh-CN" sz="2000" dirty="0">
                <a:solidFill>
                  <a:srgbClr val="16355C"/>
                </a:solidFill>
                <a:latin typeface="Cambria"/>
                <a:ea typeface="Cambria"/>
              </a:rPr>
              <a:t>ifornia</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H</a:t>
            </a:r>
            <a:r>
              <a:rPr lang="en-US" altLang="zh-CN" sz="2000" dirty="0">
                <a:solidFill>
                  <a:srgbClr val="16355C"/>
                </a:solidFill>
                <a:latin typeface="Cambria"/>
                <a:ea typeface="Cambria"/>
              </a:rPr>
              <a:t>ealth</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P</a:t>
            </a:r>
            <a:r>
              <a:rPr lang="en-US" altLang="zh-CN" sz="2000" dirty="0">
                <a:solidFill>
                  <a:srgbClr val="16355C"/>
                </a:solidFill>
                <a:latin typeface="Cambria"/>
                <a:ea typeface="Cambria"/>
              </a:rPr>
              <a:t>olicy</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S</a:t>
            </a:r>
            <a:r>
              <a:rPr lang="en-US" altLang="zh-CN" sz="2000" dirty="0">
                <a:solidFill>
                  <a:srgbClr val="16355C"/>
                </a:solidFill>
                <a:latin typeface="Cambria"/>
                <a:ea typeface="Cambria"/>
              </a:rPr>
              <a:t>trategies,</a:t>
            </a:r>
            <a:r>
              <a:rPr lang="en-US" altLang="zh-CN" sz="2000" spc="-25" dirty="0">
                <a:solidFill>
                  <a:srgbClr val="16355C"/>
                </a:solidFill>
                <a:latin typeface="Cambria"/>
                <a:cs typeface="Cambria"/>
              </a:rPr>
              <a:t> </a:t>
            </a:r>
            <a:r>
              <a:rPr lang="en-US" altLang="zh-CN" sz="2000" dirty="0">
                <a:solidFill>
                  <a:srgbClr val="16355C"/>
                </a:solidFill>
                <a:latin typeface="Cambria"/>
                <a:ea typeface="Cambria"/>
              </a:rPr>
              <a:t>LLC 	</a:t>
            </a:r>
            <a:r>
              <a:rPr lang="en-US" altLang="zh-CN" sz="1200" spc="-45" dirty="0">
                <a:solidFill>
                  <a:srgbClr val="868686"/>
                </a:solidFill>
                <a:latin typeface="Calibri"/>
                <a:ea typeface="Cambria"/>
              </a:rPr>
              <a:t>11</a:t>
            </a:r>
            <a:endParaRPr lang="en-US" altLang="zh-CN" sz="1200" dirty="0">
              <a:solidFill>
                <a:srgbClr val="16355C"/>
              </a:solidFill>
              <a:latin typeface="Cambria"/>
              <a:ea typeface="Cambria"/>
            </a:endParaRPr>
          </a:p>
          <a:p>
            <a:pPr marL="0">
              <a:lnSpc>
                <a:spcPct val="100000"/>
              </a:lnSpc>
              <a:tabLst>
                <a:tab pos="6238240" algn="l"/>
              </a:tabLst>
            </a:pPr>
            <a:r>
              <a:rPr lang="en-US" altLang="zh-CN" sz="2000" dirty="0">
                <a:solidFill>
                  <a:srgbClr val="16355C"/>
                </a:solidFill>
                <a:latin typeface="Cambria"/>
                <a:ea typeface="Cambria"/>
              </a:rPr>
              <a:t>	</a:t>
            </a:r>
            <a:endParaRPr lang="en-US" altLang="zh-CN" sz="1200" spc="-45" dirty="0">
              <a:solidFill>
                <a:srgbClr val="868686"/>
              </a:solidFill>
              <a:latin typeface="Calibri"/>
              <a:ea typeface="Calibri"/>
            </a:endParaRPr>
          </a:p>
        </p:txBody>
      </p:sp>
      <p:pic>
        <p:nvPicPr>
          <p:cNvPr id="6" name="Picture 128">
            <a:extLst>
              <a:ext uri="{FF2B5EF4-FFF2-40B4-BE49-F238E27FC236}">
                <a16:creationId xmlns:a16="http://schemas.microsoft.com/office/drawing/2014/main" id="{EF7DDAB2-7C00-A7D4-0CF8-4540A92A305B}"/>
              </a:ext>
            </a:extLst>
          </p:cNvPr>
          <p:cNvPicPr>
            <a:picLocks noChangeAspect="1"/>
          </p:cNvPicPr>
          <p:nvPr/>
        </p:nvPicPr>
        <p:blipFill>
          <a:blip r:embed="rId2"/>
          <a:stretch>
            <a:fillRect/>
          </a:stretch>
        </p:blipFill>
        <p:spPr>
          <a:xfrm>
            <a:off x="137160" y="5897881"/>
            <a:ext cx="1013460" cy="960119"/>
          </a:xfrm>
          <a:prstGeom prst="rect">
            <a:avLst/>
          </a:prstGeom>
        </p:spPr>
      </p:pic>
      <p:sp>
        <p:nvSpPr>
          <p:cNvPr id="3" name="Freeform 137">
            <a:extLst>
              <a:ext uri="{FF2B5EF4-FFF2-40B4-BE49-F238E27FC236}">
                <a16:creationId xmlns:a16="http://schemas.microsoft.com/office/drawing/2014/main" id="{28436D2C-68D7-81B8-8124-79C179D41651}"/>
              </a:ext>
            </a:extLst>
          </p:cNvPr>
          <p:cNvSpPr/>
          <p:nvPr/>
        </p:nvSpPr>
        <p:spPr>
          <a:xfrm>
            <a:off x="1403350" y="6762750"/>
            <a:ext cx="7092950" cy="57150"/>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TextBox 25">
            <a:extLst>
              <a:ext uri="{FF2B5EF4-FFF2-40B4-BE49-F238E27FC236}">
                <a16:creationId xmlns:a16="http://schemas.microsoft.com/office/drawing/2014/main" id="{ED6384D0-0CB8-6BDA-193A-4FBC2350CA3D}"/>
              </a:ext>
            </a:extLst>
          </p:cNvPr>
          <p:cNvSpPr txBox="1"/>
          <p:nvPr/>
        </p:nvSpPr>
        <p:spPr>
          <a:xfrm>
            <a:off x="685800" y="998309"/>
            <a:ext cx="7772400" cy="769441"/>
          </a:xfrm>
          <a:prstGeom prst="rect">
            <a:avLst/>
          </a:prstGeom>
          <a:noFill/>
        </p:spPr>
        <p:txBody>
          <a:bodyPr wrap="square" rtlCol="0">
            <a:spAutoFit/>
          </a:bodyPr>
          <a:lstStyle/>
          <a:p>
            <a:pPr algn="ctr"/>
            <a:r>
              <a:rPr lang="en-US" sz="2200" b="1" i="1" dirty="0">
                <a:latin typeface="Cambria" panose="02040503050406030204" pitchFamily="18" charset="0"/>
              </a:rPr>
              <a:t>Of the 7,076 enrollees gained in 2024, 80% of the growth can be attributed to these eight plans.</a:t>
            </a:r>
          </a:p>
        </p:txBody>
      </p:sp>
      <p:sp>
        <p:nvSpPr>
          <p:cNvPr id="8" name="TextBox 7">
            <a:extLst>
              <a:ext uri="{FF2B5EF4-FFF2-40B4-BE49-F238E27FC236}">
                <a16:creationId xmlns:a16="http://schemas.microsoft.com/office/drawing/2014/main" id="{E2229639-98B6-0D09-012D-2C3ED26CC929}"/>
              </a:ext>
            </a:extLst>
          </p:cNvPr>
          <p:cNvSpPr txBox="1"/>
          <p:nvPr/>
        </p:nvSpPr>
        <p:spPr>
          <a:xfrm>
            <a:off x="371387" y="210234"/>
            <a:ext cx="8553672" cy="646331"/>
          </a:xfrm>
          <a:prstGeom prst="rect">
            <a:avLst/>
          </a:prstGeom>
          <a:noFill/>
        </p:spPr>
        <p:txBody>
          <a:bodyPr wrap="square">
            <a:spAutoFit/>
          </a:bodyPr>
          <a:lstStyle/>
          <a:p>
            <a:pPr algn="ctr"/>
            <a:r>
              <a:rPr lang="en-US" altLang="zh-CN" sz="1800" b="1" dirty="0">
                <a:solidFill>
                  <a:srgbClr val="000000"/>
                </a:solidFill>
                <a:latin typeface="Cambria"/>
                <a:ea typeface="Cambria"/>
              </a:rPr>
              <a:t>Adult</a:t>
            </a:r>
            <a:r>
              <a:rPr lang="en-US" altLang="zh-CN" sz="1800" b="1" spc="10" dirty="0">
                <a:solidFill>
                  <a:srgbClr val="000000"/>
                </a:solidFill>
                <a:latin typeface="Cambria"/>
                <a:cs typeface="Cambria"/>
              </a:rPr>
              <a:t> </a:t>
            </a:r>
            <a:r>
              <a:rPr lang="en-US" altLang="zh-CN" sz="1800" b="1" dirty="0">
                <a:solidFill>
                  <a:srgbClr val="000000"/>
                </a:solidFill>
                <a:latin typeface="Cambria"/>
                <a:ea typeface="Cambria"/>
              </a:rPr>
              <a:t>Individuals</a:t>
            </a:r>
            <a:r>
              <a:rPr lang="en-US" altLang="zh-CN" sz="1800" b="1" spc="10" dirty="0">
                <a:solidFill>
                  <a:srgbClr val="000000"/>
                </a:solidFill>
                <a:latin typeface="Cambria"/>
                <a:cs typeface="Cambria"/>
              </a:rPr>
              <a:t> </a:t>
            </a:r>
            <a:r>
              <a:rPr lang="en-US" altLang="zh-CN" sz="1800" b="1" dirty="0">
                <a:solidFill>
                  <a:srgbClr val="000000"/>
                </a:solidFill>
                <a:latin typeface="Cambria"/>
                <a:ea typeface="Cambria"/>
              </a:rPr>
              <a:t>At</a:t>
            </a:r>
            <a:r>
              <a:rPr lang="en-US" altLang="zh-CN" sz="1800" b="1" spc="10" dirty="0">
                <a:solidFill>
                  <a:srgbClr val="000000"/>
                </a:solidFill>
                <a:latin typeface="Cambria"/>
                <a:cs typeface="Cambria"/>
              </a:rPr>
              <a:t> </a:t>
            </a:r>
            <a:r>
              <a:rPr lang="en-US" altLang="zh-CN" sz="1800" b="1" dirty="0">
                <a:solidFill>
                  <a:srgbClr val="000000"/>
                </a:solidFill>
                <a:latin typeface="Cambria"/>
                <a:ea typeface="Cambria"/>
              </a:rPr>
              <a:t>Risk</a:t>
            </a:r>
            <a:r>
              <a:rPr lang="en-US" altLang="zh-CN" sz="1800" b="1" spc="10" dirty="0">
                <a:solidFill>
                  <a:srgbClr val="000000"/>
                </a:solidFill>
                <a:latin typeface="Cambria"/>
                <a:cs typeface="Cambria"/>
              </a:rPr>
              <a:t> </a:t>
            </a:r>
            <a:r>
              <a:rPr lang="en-US" altLang="zh-CN" sz="1800" b="1" dirty="0">
                <a:solidFill>
                  <a:srgbClr val="000000"/>
                </a:solidFill>
                <a:latin typeface="Cambria"/>
                <a:ea typeface="Cambria"/>
              </a:rPr>
              <a:t>of</a:t>
            </a:r>
            <a:r>
              <a:rPr lang="en-US" altLang="zh-CN" sz="1800" b="1" spc="10" dirty="0">
                <a:solidFill>
                  <a:srgbClr val="000000"/>
                </a:solidFill>
                <a:latin typeface="Cambria"/>
                <a:cs typeface="Cambria"/>
              </a:rPr>
              <a:t> </a:t>
            </a:r>
            <a:r>
              <a:rPr lang="en-US" altLang="zh-CN" sz="1800" b="1" dirty="0">
                <a:solidFill>
                  <a:srgbClr val="000000"/>
                </a:solidFill>
                <a:latin typeface="Cambria"/>
                <a:ea typeface="Cambria"/>
              </a:rPr>
              <a:t>Long-Term</a:t>
            </a:r>
            <a:r>
              <a:rPr lang="en-US" altLang="zh-CN" sz="1800" b="1" spc="10" dirty="0">
                <a:solidFill>
                  <a:srgbClr val="000000"/>
                </a:solidFill>
                <a:latin typeface="Cambria"/>
                <a:cs typeface="Cambria"/>
              </a:rPr>
              <a:t> </a:t>
            </a:r>
            <a:r>
              <a:rPr lang="en-US" altLang="zh-CN" sz="1800" b="1" dirty="0">
                <a:solidFill>
                  <a:srgbClr val="000000"/>
                </a:solidFill>
                <a:latin typeface="Cambria"/>
                <a:ea typeface="Cambria"/>
              </a:rPr>
              <a:t>Care</a:t>
            </a:r>
            <a:r>
              <a:rPr lang="en-US" altLang="zh-CN" sz="1800" b="1" spc="10" dirty="0">
                <a:solidFill>
                  <a:srgbClr val="000000"/>
                </a:solidFill>
                <a:latin typeface="Cambria"/>
                <a:cs typeface="Cambria"/>
              </a:rPr>
              <a:t> </a:t>
            </a:r>
            <a:r>
              <a:rPr lang="en-US" altLang="zh-CN" sz="1800" b="1" dirty="0">
                <a:solidFill>
                  <a:srgbClr val="000000"/>
                </a:solidFill>
                <a:latin typeface="Cambria"/>
                <a:ea typeface="Cambria"/>
              </a:rPr>
              <a:t>Institutionalization Population of Focus</a:t>
            </a:r>
            <a:endParaRPr lang="en-US" sz="1800" dirty="0"/>
          </a:p>
        </p:txBody>
      </p:sp>
      <p:pic>
        <p:nvPicPr>
          <p:cNvPr id="12" name="Picture 11" descr="A table with numbers and text&#10;&#10;AI-generated content may be incorrect.">
            <a:extLst>
              <a:ext uri="{FF2B5EF4-FFF2-40B4-BE49-F238E27FC236}">
                <a16:creationId xmlns:a16="http://schemas.microsoft.com/office/drawing/2014/main" id="{70FB9B91-1100-30FC-ABDF-32A8BAA783AE}"/>
              </a:ext>
            </a:extLst>
          </p:cNvPr>
          <p:cNvPicPr>
            <a:picLocks noChangeAspect="1"/>
          </p:cNvPicPr>
          <p:nvPr/>
        </p:nvPicPr>
        <p:blipFill>
          <a:blip r:embed="rId3"/>
          <a:stretch>
            <a:fillRect/>
          </a:stretch>
        </p:blipFill>
        <p:spPr>
          <a:xfrm>
            <a:off x="85926" y="1950589"/>
            <a:ext cx="8972148" cy="3746215"/>
          </a:xfrm>
          <a:prstGeom prst="rect">
            <a:avLst/>
          </a:prstGeom>
        </p:spPr>
      </p:pic>
    </p:spTree>
    <p:extLst>
      <p:ext uri="{BB962C8B-B14F-4D97-AF65-F5344CB8AC3E}">
        <p14:creationId xmlns:p14="http://schemas.microsoft.com/office/powerpoint/2010/main" val="4274365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reeform 165"/>
          <p:cNvSpPr/>
          <p:nvPr/>
        </p:nvSpPr>
        <p:spPr>
          <a:xfrm>
            <a:off x="6972300" y="0"/>
            <a:ext cx="2171700" cy="175260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6" name="Freeform 166"/>
          <p:cNvSpPr/>
          <p:nvPr/>
        </p:nvSpPr>
        <p:spPr>
          <a:xfrm>
            <a:off x="7848600" y="0"/>
            <a:ext cx="1295400" cy="10668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extBox 168"/>
          <p:cNvSpPr txBox="1"/>
          <p:nvPr/>
        </p:nvSpPr>
        <p:spPr>
          <a:xfrm>
            <a:off x="399502" y="0"/>
            <a:ext cx="8892477" cy="6526274"/>
          </a:xfrm>
          <a:prstGeom prst="rect">
            <a:avLst/>
          </a:prstGeom>
          <a:noFill/>
        </p:spPr>
        <p:txBody>
          <a:bodyPr wrap="square" lIns="0" tIns="0" rIns="0" bIns="0" rtlCol="0">
            <a:spAutoFit/>
          </a:bodyPr>
          <a:lstStyle/>
          <a:p>
            <a:pPr marL="0">
              <a:lnSpc>
                <a:spcPct val="100000"/>
              </a:lnSpc>
            </a:pPr>
            <a:r>
              <a:rPr lang="en-US" altLang="zh-CN" sz="1250" b="1" dirty="0">
                <a:solidFill>
                  <a:srgbClr val="000000"/>
                </a:solidFill>
                <a:latin typeface="Cambria"/>
                <a:ea typeface="Cambria"/>
              </a:rPr>
              <a:t>Adult</a:t>
            </a:r>
            <a:r>
              <a:rPr lang="en-US" altLang="zh-CN" sz="1250" b="1" spc="10" dirty="0">
                <a:solidFill>
                  <a:srgbClr val="000000"/>
                </a:solidFill>
                <a:latin typeface="Cambria"/>
                <a:cs typeface="Cambria"/>
              </a:rPr>
              <a:t> </a:t>
            </a:r>
            <a:r>
              <a:rPr lang="en-US" altLang="zh-CN" sz="1250" b="1" dirty="0">
                <a:solidFill>
                  <a:srgbClr val="000000"/>
                </a:solidFill>
                <a:latin typeface="Cambria"/>
                <a:ea typeface="Cambria"/>
              </a:rPr>
              <a:t>Individuals</a:t>
            </a:r>
            <a:r>
              <a:rPr lang="en-US" altLang="zh-CN" sz="1250" b="1" spc="10" dirty="0">
                <a:solidFill>
                  <a:srgbClr val="000000"/>
                </a:solidFill>
                <a:latin typeface="Cambria"/>
                <a:cs typeface="Cambria"/>
              </a:rPr>
              <a:t> </a:t>
            </a:r>
            <a:r>
              <a:rPr lang="en-US" altLang="zh-CN" sz="1250" b="1" dirty="0">
                <a:solidFill>
                  <a:srgbClr val="000000"/>
                </a:solidFill>
                <a:latin typeface="Cambria"/>
                <a:ea typeface="Cambria"/>
              </a:rPr>
              <a:t>At</a:t>
            </a:r>
            <a:r>
              <a:rPr lang="en-US" altLang="zh-CN" sz="1250" b="1" spc="10" dirty="0">
                <a:solidFill>
                  <a:srgbClr val="000000"/>
                </a:solidFill>
                <a:latin typeface="Cambria"/>
                <a:cs typeface="Cambria"/>
              </a:rPr>
              <a:t> </a:t>
            </a:r>
            <a:r>
              <a:rPr lang="en-US" altLang="zh-CN" sz="1250" b="1" dirty="0">
                <a:solidFill>
                  <a:srgbClr val="000000"/>
                </a:solidFill>
                <a:latin typeface="Cambria"/>
                <a:ea typeface="Cambria"/>
              </a:rPr>
              <a:t>Risk</a:t>
            </a:r>
            <a:r>
              <a:rPr lang="en-US" altLang="zh-CN" sz="1250" b="1" spc="10" dirty="0">
                <a:solidFill>
                  <a:srgbClr val="000000"/>
                </a:solidFill>
                <a:latin typeface="Cambria"/>
                <a:cs typeface="Cambria"/>
              </a:rPr>
              <a:t> </a:t>
            </a:r>
            <a:r>
              <a:rPr lang="en-US" altLang="zh-CN" sz="1250" b="1" dirty="0">
                <a:solidFill>
                  <a:srgbClr val="000000"/>
                </a:solidFill>
                <a:latin typeface="Cambria"/>
                <a:ea typeface="Cambria"/>
              </a:rPr>
              <a:t>of</a:t>
            </a:r>
            <a:r>
              <a:rPr lang="en-US" altLang="zh-CN" sz="1250" b="1" spc="10" dirty="0">
                <a:solidFill>
                  <a:srgbClr val="000000"/>
                </a:solidFill>
                <a:latin typeface="Cambria"/>
                <a:cs typeface="Cambria"/>
              </a:rPr>
              <a:t> </a:t>
            </a:r>
            <a:r>
              <a:rPr lang="en-US" altLang="zh-CN" sz="1250" b="1" dirty="0">
                <a:solidFill>
                  <a:srgbClr val="000000"/>
                </a:solidFill>
                <a:latin typeface="Cambria"/>
                <a:ea typeface="Cambria"/>
              </a:rPr>
              <a:t>Long-Term</a:t>
            </a:r>
            <a:r>
              <a:rPr lang="en-US" altLang="zh-CN" sz="1250" b="1" spc="10" dirty="0">
                <a:solidFill>
                  <a:srgbClr val="000000"/>
                </a:solidFill>
                <a:latin typeface="Cambria"/>
                <a:cs typeface="Cambria"/>
              </a:rPr>
              <a:t> </a:t>
            </a:r>
            <a:r>
              <a:rPr lang="en-US" altLang="zh-CN" sz="1250" b="1" dirty="0">
                <a:solidFill>
                  <a:srgbClr val="000000"/>
                </a:solidFill>
                <a:latin typeface="Cambria"/>
                <a:ea typeface="Cambria"/>
              </a:rPr>
              <a:t>Care</a:t>
            </a:r>
            <a:r>
              <a:rPr lang="en-US" altLang="zh-CN" sz="1250" b="1" spc="10" dirty="0">
                <a:solidFill>
                  <a:srgbClr val="000000"/>
                </a:solidFill>
                <a:latin typeface="Cambria"/>
                <a:cs typeface="Cambria"/>
              </a:rPr>
              <a:t> </a:t>
            </a:r>
            <a:r>
              <a:rPr lang="en-US" altLang="zh-CN" sz="1250" b="1" dirty="0">
                <a:solidFill>
                  <a:srgbClr val="000000"/>
                </a:solidFill>
                <a:latin typeface="Cambria"/>
                <a:ea typeface="Cambria"/>
              </a:rPr>
              <a:t>Institutionalization:</a:t>
            </a:r>
            <a:r>
              <a:rPr lang="en-US" altLang="zh-CN" sz="1250" b="1" spc="10" dirty="0">
                <a:solidFill>
                  <a:srgbClr val="000000"/>
                </a:solidFill>
                <a:latin typeface="Cambria"/>
                <a:cs typeface="Cambria"/>
              </a:rPr>
              <a:t> </a:t>
            </a:r>
            <a:r>
              <a:rPr lang="en-US" altLang="zh-CN" sz="1250" b="1" dirty="0">
                <a:solidFill>
                  <a:srgbClr val="000000"/>
                </a:solidFill>
                <a:latin typeface="Cambria"/>
                <a:ea typeface="Cambria"/>
              </a:rPr>
              <a:t>ECM</a:t>
            </a:r>
            <a:r>
              <a:rPr lang="en-US" altLang="zh-CN" sz="1250" b="1" spc="10" dirty="0">
                <a:solidFill>
                  <a:srgbClr val="000000"/>
                </a:solidFill>
                <a:latin typeface="Cambria"/>
                <a:cs typeface="Cambria"/>
              </a:rPr>
              <a:t> </a:t>
            </a:r>
            <a:r>
              <a:rPr lang="en-US" altLang="zh-CN" sz="1250" b="1" dirty="0">
                <a:solidFill>
                  <a:srgbClr val="000000"/>
                </a:solidFill>
                <a:latin typeface="Cambria"/>
                <a:ea typeface="Cambria"/>
              </a:rPr>
              <a:t>Enrollment</a:t>
            </a:r>
            <a:r>
              <a:rPr lang="en-US" altLang="zh-CN" sz="1250" b="1" spc="10" dirty="0">
                <a:solidFill>
                  <a:srgbClr val="000000"/>
                </a:solidFill>
                <a:latin typeface="Cambria"/>
                <a:cs typeface="Cambria"/>
              </a:rPr>
              <a:t> </a:t>
            </a:r>
            <a:r>
              <a:rPr lang="en-US" altLang="zh-CN" sz="1250" b="1" dirty="0">
                <a:solidFill>
                  <a:srgbClr val="000000"/>
                </a:solidFill>
                <a:latin typeface="Cambria"/>
                <a:ea typeface="Cambria"/>
              </a:rPr>
              <a:t>by</a:t>
            </a:r>
            <a:r>
              <a:rPr lang="en-US" altLang="zh-CN" sz="1250" b="1" spc="10" dirty="0">
                <a:solidFill>
                  <a:srgbClr val="000000"/>
                </a:solidFill>
                <a:latin typeface="Cambria"/>
                <a:cs typeface="Cambria"/>
              </a:rPr>
              <a:t> </a:t>
            </a:r>
            <a:r>
              <a:rPr lang="en-US" altLang="zh-CN" sz="1250" b="1" dirty="0">
                <a:solidFill>
                  <a:srgbClr val="000000"/>
                </a:solidFill>
                <a:latin typeface="Cambria"/>
                <a:ea typeface="Cambria"/>
              </a:rPr>
              <a:t>County</a:t>
            </a:r>
            <a:r>
              <a:rPr lang="en-US" altLang="zh-CN" sz="1250" b="1" spc="10" dirty="0">
                <a:solidFill>
                  <a:srgbClr val="000000"/>
                </a:solidFill>
                <a:latin typeface="Cambria"/>
                <a:cs typeface="Cambria"/>
              </a:rPr>
              <a:t> </a:t>
            </a:r>
            <a:r>
              <a:rPr lang="en-US" altLang="zh-CN" sz="1250" b="1" dirty="0">
                <a:solidFill>
                  <a:srgbClr val="000000"/>
                </a:solidFill>
                <a:latin typeface="Cambria"/>
                <a:ea typeface="Cambria"/>
              </a:rPr>
              <a:t>and</a:t>
            </a:r>
            <a:r>
              <a:rPr lang="en-US" altLang="zh-CN" sz="1250" b="1" spc="10" dirty="0">
                <a:solidFill>
                  <a:srgbClr val="000000"/>
                </a:solidFill>
                <a:latin typeface="Cambria"/>
                <a:cs typeface="Cambria"/>
              </a:rPr>
              <a:t> </a:t>
            </a:r>
            <a:r>
              <a:rPr lang="en-US" altLang="zh-CN" sz="1250" b="1" dirty="0">
                <a:solidFill>
                  <a:srgbClr val="000000"/>
                </a:solidFill>
                <a:latin typeface="Cambria"/>
                <a:ea typeface="Cambria"/>
              </a:rPr>
              <a:t>Managed</a:t>
            </a:r>
            <a:r>
              <a:rPr lang="en-US" altLang="zh-CN" sz="1250" b="1" spc="10" dirty="0">
                <a:solidFill>
                  <a:srgbClr val="000000"/>
                </a:solidFill>
                <a:latin typeface="Cambria"/>
                <a:cs typeface="Cambria"/>
              </a:rPr>
              <a:t> </a:t>
            </a:r>
            <a:r>
              <a:rPr lang="en-US" altLang="zh-CN" sz="1250" b="1" dirty="0">
                <a:solidFill>
                  <a:srgbClr val="000000"/>
                </a:solidFill>
                <a:latin typeface="Cambria"/>
                <a:ea typeface="Cambria"/>
              </a:rPr>
              <a:t>Care</a:t>
            </a:r>
            <a:r>
              <a:rPr lang="en-US" altLang="zh-CN" sz="1250" b="1" spc="10" dirty="0">
                <a:solidFill>
                  <a:srgbClr val="000000"/>
                </a:solidFill>
                <a:latin typeface="Cambria"/>
                <a:cs typeface="Cambria"/>
              </a:rPr>
              <a:t> </a:t>
            </a:r>
            <a:r>
              <a:rPr lang="en-US" altLang="zh-CN" sz="1250" b="1" dirty="0">
                <a:solidFill>
                  <a:srgbClr val="000000"/>
                </a:solidFill>
                <a:latin typeface="Cambria"/>
                <a:ea typeface="Cambria"/>
              </a:rPr>
              <a:t>Plan</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75"/>
              </a:lnSpc>
            </a:pPr>
            <a:endParaRPr lang="en-US" dirty="0"/>
          </a:p>
          <a:p>
            <a:pPr indent="1260855"/>
            <a:r>
              <a:rPr lang="en-US" altLang="zh-CN" sz="1200" dirty="0">
                <a:solidFill>
                  <a:srgbClr val="000000"/>
                </a:solidFill>
                <a:latin typeface="Cambria"/>
                <a:ea typeface="Cambria"/>
              </a:rPr>
              <a:t>Source:</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DHCS,</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Total</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Number</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of</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Members</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Who</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Received</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ECM</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by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MCP</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and</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County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by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Population</a:t>
            </a:r>
            <a:r>
              <a:rPr lang="en-US" altLang="zh-CN" sz="1200" spc="-34" dirty="0">
                <a:solidFill>
                  <a:srgbClr val="000000"/>
                </a:solidFill>
                <a:latin typeface="Cambria"/>
                <a:cs typeface="Cambria"/>
              </a:rPr>
              <a:t> </a:t>
            </a:r>
            <a:r>
              <a:rPr lang="en-US" altLang="zh-CN" sz="1200" dirty="0">
                <a:solidFill>
                  <a:srgbClr val="000000"/>
                </a:solidFill>
                <a:latin typeface="Cambria"/>
                <a:ea typeface="Cambria"/>
              </a:rPr>
              <a:t>of</a:t>
            </a:r>
          </a:p>
          <a:p>
            <a:pPr marL="1260855" hangingPunct="0">
              <a:lnSpc>
                <a:spcPct val="98750"/>
              </a:lnSpc>
            </a:pPr>
            <a:r>
              <a:rPr lang="en-US" altLang="zh-CN" sz="1200" dirty="0">
                <a:solidFill>
                  <a:srgbClr val="000000"/>
                </a:solidFill>
                <a:latin typeface="Cambria"/>
                <a:ea typeface="Cambria"/>
              </a:rPr>
              <a:t>Focus</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by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Quarter,”</a:t>
            </a:r>
            <a:r>
              <a:rPr lang="en-US" altLang="zh-CN" sz="1200" spc="-40" dirty="0">
                <a:solidFill>
                  <a:srgbClr val="000000"/>
                </a:solidFill>
                <a:latin typeface="Cambria"/>
                <a:cs typeface="Cambria"/>
              </a:rPr>
              <a:t> </a:t>
            </a:r>
            <a:r>
              <a:rPr lang="en-US" altLang="zh-CN" sz="1200" spc="-40" dirty="0">
                <a:solidFill>
                  <a:srgbClr val="000000"/>
                </a:solidFill>
                <a:latin typeface="Cambria"/>
                <a:cs typeface="Cambria"/>
                <a:hlinkClick r:id="rId3"/>
              </a:rPr>
              <a:t>https://geohub-cadhcs.hub.arcgis.com/datasets/CADHCS::ecm-community-support-data-tables-for-quarterly-implementation-report/explore?layer=26&amp;showTable=true</a:t>
            </a:r>
            <a:endParaRPr lang="en-US" altLang="zh-CN" sz="1200" dirty="0">
              <a:solidFill>
                <a:srgbClr val="0000FE"/>
              </a:solidFill>
              <a:latin typeface="Cambria"/>
              <a:ea typeface="Cambria"/>
            </a:endParaRPr>
          </a:p>
        </p:txBody>
      </p:sp>
      <p:sp>
        <p:nvSpPr>
          <p:cNvPr id="169" name="TextBox 169"/>
          <p:cNvSpPr txBox="1"/>
          <p:nvPr/>
        </p:nvSpPr>
        <p:spPr>
          <a:xfrm>
            <a:off x="1150620" y="6461367"/>
            <a:ext cx="6419088" cy="304699"/>
          </a:xfrm>
          <a:prstGeom prst="rect">
            <a:avLst/>
          </a:prstGeom>
          <a:noFill/>
        </p:spPr>
        <p:txBody>
          <a:bodyPr wrap="square" lIns="0" tIns="0" rIns="0" bIns="0" rtlCol="0">
            <a:spAutoFit/>
          </a:bodyPr>
          <a:lstStyle/>
          <a:p>
            <a:pPr marL="0" indent="800099">
              <a:lnSpc>
                <a:spcPct val="100000"/>
              </a:lnSpc>
            </a:pPr>
            <a:r>
              <a:rPr lang="en-US" altLang="zh-CN" sz="2000" b="1" dirty="0">
                <a:solidFill>
                  <a:srgbClr val="000000"/>
                </a:solidFill>
                <a:latin typeface="Cambria"/>
                <a:ea typeface="Cambria"/>
              </a:rPr>
              <a:t>Cal</a:t>
            </a:r>
            <a:r>
              <a:rPr lang="en-US" altLang="zh-CN" sz="2000" dirty="0">
                <a:solidFill>
                  <a:srgbClr val="16355C"/>
                </a:solidFill>
                <a:latin typeface="Cambria"/>
                <a:ea typeface="Cambria"/>
              </a:rPr>
              <a:t>ifornia</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H</a:t>
            </a:r>
            <a:r>
              <a:rPr lang="en-US" altLang="zh-CN" sz="2000" dirty="0">
                <a:solidFill>
                  <a:srgbClr val="16355C"/>
                </a:solidFill>
                <a:latin typeface="Cambria"/>
                <a:ea typeface="Cambria"/>
              </a:rPr>
              <a:t>ealth</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P</a:t>
            </a:r>
            <a:r>
              <a:rPr lang="en-US" altLang="zh-CN" sz="2000" dirty="0">
                <a:solidFill>
                  <a:srgbClr val="16355C"/>
                </a:solidFill>
                <a:latin typeface="Cambria"/>
                <a:ea typeface="Cambria"/>
              </a:rPr>
              <a:t>olicy</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S</a:t>
            </a:r>
            <a:r>
              <a:rPr lang="en-US" altLang="zh-CN" sz="2000" dirty="0">
                <a:solidFill>
                  <a:srgbClr val="16355C"/>
                </a:solidFill>
                <a:latin typeface="Cambria"/>
                <a:ea typeface="Cambria"/>
              </a:rPr>
              <a:t>trategies,</a:t>
            </a:r>
            <a:r>
              <a:rPr lang="en-US" altLang="zh-CN" sz="2000" spc="-15" dirty="0">
                <a:solidFill>
                  <a:srgbClr val="16355C"/>
                </a:solidFill>
                <a:latin typeface="Cambria"/>
                <a:cs typeface="Cambria"/>
              </a:rPr>
              <a:t> </a:t>
            </a:r>
            <a:r>
              <a:rPr lang="en-US" altLang="zh-CN" sz="2000" dirty="0">
                <a:solidFill>
                  <a:srgbClr val="16355C"/>
                </a:solidFill>
                <a:latin typeface="Cambria"/>
                <a:ea typeface="Cambria"/>
              </a:rPr>
              <a:t>LLC</a:t>
            </a:r>
          </a:p>
          <a:p>
            <a:pPr marL="0" indent="800099">
              <a:lnSpc>
                <a:spcPct val="100000"/>
              </a:lnSpc>
            </a:pPr>
            <a:endParaRPr lang="en-US" altLang="zh-CN" sz="2000" dirty="0">
              <a:solidFill>
                <a:srgbClr val="16355C"/>
              </a:solidFill>
              <a:latin typeface="Cambria"/>
              <a:ea typeface="Cambria"/>
            </a:endParaRPr>
          </a:p>
        </p:txBody>
      </p:sp>
      <p:sp>
        <p:nvSpPr>
          <p:cNvPr id="170" name="TextBox 170"/>
          <p:cNvSpPr txBox="1"/>
          <p:nvPr/>
        </p:nvSpPr>
        <p:spPr>
          <a:xfrm>
            <a:off x="8447151" y="6470015"/>
            <a:ext cx="166459" cy="184666"/>
          </a:xfrm>
          <a:prstGeom prst="rect">
            <a:avLst/>
          </a:prstGeom>
          <a:noFill/>
        </p:spPr>
        <p:txBody>
          <a:bodyPr wrap="square" lIns="0" tIns="0" rIns="0" bIns="0" rtlCol="0">
            <a:spAutoFit/>
          </a:bodyPr>
          <a:lstStyle/>
          <a:p>
            <a:pPr marL="0">
              <a:lnSpc>
                <a:spcPct val="100000"/>
              </a:lnSpc>
            </a:pPr>
            <a:r>
              <a:rPr lang="en-US" altLang="zh-CN" sz="1200" spc="-10" dirty="0">
                <a:solidFill>
                  <a:srgbClr val="868686"/>
                </a:solidFill>
                <a:latin typeface="Calibri"/>
                <a:ea typeface="Calibri"/>
              </a:rPr>
              <a:t>12</a:t>
            </a:r>
          </a:p>
        </p:txBody>
      </p:sp>
      <p:pic>
        <p:nvPicPr>
          <p:cNvPr id="8" name="Picture 182">
            <a:extLst>
              <a:ext uri="{FF2B5EF4-FFF2-40B4-BE49-F238E27FC236}">
                <a16:creationId xmlns:a16="http://schemas.microsoft.com/office/drawing/2014/main" id="{2D314429-501A-16AD-6980-5D949D925F99}"/>
              </a:ext>
            </a:extLst>
          </p:cNvPr>
          <p:cNvPicPr>
            <a:picLocks noChangeAspect="1"/>
          </p:cNvPicPr>
          <p:nvPr/>
        </p:nvPicPr>
        <p:blipFill>
          <a:blip r:embed="rId4"/>
          <a:stretch>
            <a:fillRect/>
          </a:stretch>
        </p:blipFill>
        <p:spPr>
          <a:xfrm>
            <a:off x="137160" y="5897881"/>
            <a:ext cx="1013460" cy="960119"/>
          </a:xfrm>
          <a:prstGeom prst="rect">
            <a:avLst/>
          </a:prstGeom>
        </p:spPr>
      </p:pic>
      <p:sp>
        <p:nvSpPr>
          <p:cNvPr id="3" name="Freeform 137">
            <a:extLst>
              <a:ext uri="{FF2B5EF4-FFF2-40B4-BE49-F238E27FC236}">
                <a16:creationId xmlns:a16="http://schemas.microsoft.com/office/drawing/2014/main" id="{63AFDC48-5574-47CF-0AA0-9FB2FB0CC7BE}"/>
              </a:ext>
            </a:extLst>
          </p:cNvPr>
          <p:cNvSpPr/>
          <p:nvPr/>
        </p:nvSpPr>
        <p:spPr>
          <a:xfrm>
            <a:off x="1403350" y="6762750"/>
            <a:ext cx="7092950" cy="57150"/>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EC29360E-CB2B-1F98-E9B7-DA290C2BCE1B}"/>
              </a:ext>
            </a:extLst>
          </p:cNvPr>
          <p:cNvPicPr>
            <a:picLocks noChangeAspect="1"/>
          </p:cNvPicPr>
          <p:nvPr/>
        </p:nvPicPr>
        <p:blipFill>
          <a:blip r:embed="rId5"/>
          <a:stretch>
            <a:fillRect/>
          </a:stretch>
        </p:blipFill>
        <p:spPr>
          <a:xfrm>
            <a:off x="43153" y="5231481"/>
            <a:ext cx="5689454" cy="563742"/>
          </a:xfrm>
          <a:prstGeom prst="rect">
            <a:avLst/>
          </a:prstGeom>
        </p:spPr>
      </p:pic>
      <p:pic>
        <p:nvPicPr>
          <p:cNvPr id="10" name="Picture 9" descr="A table with numbers and letters&#10;&#10;AI-generated content may be incorrect.">
            <a:extLst>
              <a:ext uri="{FF2B5EF4-FFF2-40B4-BE49-F238E27FC236}">
                <a16:creationId xmlns:a16="http://schemas.microsoft.com/office/drawing/2014/main" id="{D803CB11-BF49-69C8-E7DD-161488CEF272}"/>
              </a:ext>
            </a:extLst>
          </p:cNvPr>
          <p:cNvPicPr>
            <a:picLocks noChangeAspect="1"/>
          </p:cNvPicPr>
          <p:nvPr/>
        </p:nvPicPr>
        <p:blipFill>
          <a:blip r:embed="rId6"/>
          <a:stretch>
            <a:fillRect/>
          </a:stretch>
        </p:blipFill>
        <p:spPr>
          <a:xfrm>
            <a:off x="43153" y="195524"/>
            <a:ext cx="9057694" cy="493355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Freeform 171"/>
          <p:cNvSpPr/>
          <p:nvPr/>
        </p:nvSpPr>
        <p:spPr>
          <a:xfrm>
            <a:off x="6972300" y="0"/>
            <a:ext cx="2171700" cy="175260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2" name="Freeform 172"/>
          <p:cNvSpPr/>
          <p:nvPr/>
        </p:nvSpPr>
        <p:spPr>
          <a:xfrm>
            <a:off x="7848600" y="0"/>
            <a:ext cx="1295400" cy="10668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extBox 174"/>
          <p:cNvSpPr txBox="1"/>
          <p:nvPr/>
        </p:nvSpPr>
        <p:spPr>
          <a:xfrm>
            <a:off x="85200" y="0"/>
            <a:ext cx="8973597" cy="6690421"/>
          </a:xfrm>
          <a:prstGeom prst="rect">
            <a:avLst/>
          </a:prstGeom>
          <a:noFill/>
        </p:spPr>
        <p:txBody>
          <a:bodyPr wrap="square" lIns="0" tIns="0" rIns="0" bIns="0" rtlCol="0">
            <a:spAutoFit/>
          </a:bodyPr>
          <a:lstStyle/>
          <a:p>
            <a:pPr marL="0" algn="ctr">
              <a:lnSpc>
                <a:spcPct val="100000"/>
              </a:lnSpc>
            </a:pPr>
            <a:r>
              <a:rPr lang="en-US" altLang="zh-CN" sz="1200" b="1" dirty="0">
                <a:solidFill>
                  <a:srgbClr val="000000"/>
                </a:solidFill>
                <a:latin typeface="Cambria"/>
                <a:ea typeface="Cambria"/>
              </a:rPr>
              <a:t>Adult</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Individuals</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At</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Risk</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of</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Long-Term</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Care</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Institutionalization:</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ECM</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Enrollment</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by</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County</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and</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Managed</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Care</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Plan</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(cont.)</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985"/>
              </a:lnSpc>
            </a:pPr>
            <a:endParaRPr lang="en-US" dirty="0"/>
          </a:p>
          <a:p>
            <a:pPr indent="1260855"/>
            <a:r>
              <a:rPr lang="en-US" altLang="zh-CN" sz="1200" dirty="0">
                <a:solidFill>
                  <a:srgbClr val="000000"/>
                </a:solidFill>
                <a:latin typeface="Cambria"/>
                <a:ea typeface="Cambria"/>
              </a:rPr>
              <a:t>Source:</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DHCS,</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Total</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Number</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of</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Members</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Who</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Received</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ECM</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by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MCP</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and</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County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by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Population</a:t>
            </a:r>
            <a:r>
              <a:rPr lang="en-US" altLang="zh-CN" sz="1200" spc="-34" dirty="0">
                <a:solidFill>
                  <a:srgbClr val="000000"/>
                </a:solidFill>
                <a:latin typeface="Cambria"/>
                <a:cs typeface="Cambria"/>
              </a:rPr>
              <a:t> </a:t>
            </a:r>
            <a:r>
              <a:rPr lang="en-US" altLang="zh-CN" sz="1200" dirty="0">
                <a:solidFill>
                  <a:srgbClr val="000000"/>
                </a:solidFill>
                <a:latin typeface="Cambria"/>
                <a:ea typeface="Cambria"/>
              </a:rPr>
              <a:t>of</a:t>
            </a:r>
          </a:p>
          <a:p>
            <a:pPr marL="1260855" hangingPunct="0">
              <a:lnSpc>
                <a:spcPct val="98750"/>
              </a:lnSpc>
            </a:pPr>
            <a:r>
              <a:rPr lang="en-US" altLang="zh-CN" sz="1200" dirty="0">
                <a:solidFill>
                  <a:srgbClr val="000000"/>
                </a:solidFill>
                <a:latin typeface="Cambria"/>
                <a:ea typeface="Cambria"/>
              </a:rPr>
              <a:t>Focus</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by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Quarter,”</a:t>
            </a:r>
            <a:r>
              <a:rPr lang="en-US" altLang="zh-CN" sz="1200" spc="-40" dirty="0">
                <a:solidFill>
                  <a:srgbClr val="000000"/>
                </a:solidFill>
                <a:latin typeface="Cambria"/>
                <a:cs typeface="Cambria"/>
              </a:rPr>
              <a:t> </a:t>
            </a:r>
            <a:r>
              <a:rPr lang="en-US" altLang="zh-CN" sz="1200" spc="-40" dirty="0">
                <a:solidFill>
                  <a:srgbClr val="000000"/>
                </a:solidFill>
                <a:latin typeface="Cambria"/>
                <a:cs typeface="Cambria"/>
                <a:hlinkClick r:id="rId2"/>
              </a:rPr>
              <a:t>https://geohub-cadhcs.hub.arcgis.com/datasets/CADHCS::ecm-community-support-data-tables-for-quarterly-implementation-report/explore?layer=26&amp;showTable=true</a:t>
            </a:r>
            <a:endParaRPr lang="en-US" altLang="zh-CN" sz="1200" dirty="0">
              <a:solidFill>
                <a:srgbClr val="0000FE"/>
              </a:solidFill>
              <a:latin typeface="Cambria"/>
              <a:ea typeface="Cambria"/>
            </a:endParaRPr>
          </a:p>
          <a:p>
            <a:pPr marL="0" indent="1308480">
              <a:lnSpc>
                <a:spcPct val="100000"/>
              </a:lnSpc>
            </a:pPr>
            <a:endParaRPr lang="en-US" altLang="zh-CN" sz="1200" dirty="0">
              <a:solidFill>
                <a:srgbClr val="0000FE"/>
              </a:solidFill>
              <a:latin typeface="Cambria"/>
              <a:ea typeface="Cambria"/>
            </a:endParaRPr>
          </a:p>
        </p:txBody>
      </p:sp>
      <p:sp>
        <p:nvSpPr>
          <p:cNvPr id="175" name="TextBox 175"/>
          <p:cNvSpPr txBox="1"/>
          <p:nvPr/>
        </p:nvSpPr>
        <p:spPr>
          <a:xfrm>
            <a:off x="1150620" y="6168263"/>
            <a:ext cx="6419088" cy="301752"/>
          </a:xfrm>
          <a:prstGeom prst="rect">
            <a:avLst/>
          </a:prstGeom>
          <a:noFill/>
        </p:spPr>
        <p:txBody>
          <a:bodyPr wrap="square" lIns="0" tIns="0" rIns="0" bIns="0" rtlCol="0">
            <a:spAutoFit/>
          </a:bodyPr>
          <a:lstStyle/>
          <a:p>
            <a:pPr marL="0" indent="784097">
              <a:lnSpc>
                <a:spcPct val="100000"/>
              </a:lnSpc>
            </a:pPr>
            <a:endParaRPr lang="en-US" altLang="zh-CN" sz="2000" b="1" dirty="0">
              <a:solidFill>
                <a:srgbClr val="000000"/>
              </a:solidFill>
              <a:latin typeface="Cambria"/>
              <a:ea typeface="Cambria"/>
            </a:endParaRPr>
          </a:p>
          <a:p>
            <a:pPr marL="0" indent="784097">
              <a:lnSpc>
                <a:spcPct val="100000"/>
              </a:lnSpc>
            </a:pPr>
            <a:r>
              <a:rPr lang="en-US" altLang="zh-CN" sz="2000" b="1" dirty="0">
                <a:solidFill>
                  <a:srgbClr val="000000"/>
                </a:solidFill>
                <a:latin typeface="Cambria"/>
                <a:ea typeface="Cambria"/>
              </a:rPr>
              <a:t>Cal</a:t>
            </a:r>
            <a:r>
              <a:rPr lang="en-US" altLang="zh-CN" sz="2000" dirty="0">
                <a:solidFill>
                  <a:srgbClr val="16355C"/>
                </a:solidFill>
                <a:latin typeface="Cambria"/>
                <a:ea typeface="Cambria"/>
              </a:rPr>
              <a:t>ifornia</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H</a:t>
            </a:r>
            <a:r>
              <a:rPr lang="en-US" altLang="zh-CN" sz="2000" dirty="0">
                <a:solidFill>
                  <a:srgbClr val="16355C"/>
                </a:solidFill>
                <a:latin typeface="Cambria"/>
                <a:ea typeface="Cambria"/>
              </a:rPr>
              <a:t>ealth</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P</a:t>
            </a:r>
            <a:r>
              <a:rPr lang="en-US" altLang="zh-CN" sz="2000" dirty="0">
                <a:solidFill>
                  <a:srgbClr val="16355C"/>
                </a:solidFill>
                <a:latin typeface="Cambria"/>
                <a:ea typeface="Cambria"/>
              </a:rPr>
              <a:t>olicy</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S</a:t>
            </a:r>
            <a:r>
              <a:rPr lang="en-US" altLang="zh-CN" sz="2000" dirty="0">
                <a:solidFill>
                  <a:srgbClr val="16355C"/>
                </a:solidFill>
                <a:latin typeface="Cambria"/>
                <a:ea typeface="Cambria"/>
              </a:rPr>
              <a:t>trategies,</a:t>
            </a:r>
            <a:r>
              <a:rPr lang="en-US" altLang="zh-CN" sz="2000" spc="-30" dirty="0">
                <a:solidFill>
                  <a:srgbClr val="16355C"/>
                </a:solidFill>
                <a:latin typeface="Cambria"/>
                <a:cs typeface="Cambria"/>
              </a:rPr>
              <a:t> </a:t>
            </a:r>
            <a:r>
              <a:rPr lang="en-US" altLang="zh-CN" sz="2000" dirty="0">
                <a:solidFill>
                  <a:srgbClr val="16355C"/>
                </a:solidFill>
                <a:latin typeface="Cambria"/>
                <a:ea typeface="Cambria"/>
              </a:rPr>
              <a:t>LLC</a:t>
            </a:r>
          </a:p>
          <a:p>
            <a:pPr marL="0" indent="784097">
              <a:lnSpc>
                <a:spcPct val="100000"/>
              </a:lnSpc>
            </a:pPr>
            <a:endParaRPr lang="en-US" altLang="zh-CN" sz="2000" dirty="0">
              <a:solidFill>
                <a:srgbClr val="16355C"/>
              </a:solidFill>
              <a:latin typeface="Cambria"/>
              <a:ea typeface="Cambria"/>
            </a:endParaRPr>
          </a:p>
        </p:txBody>
      </p:sp>
      <p:sp>
        <p:nvSpPr>
          <p:cNvPr id="176" name="TextBox 176"/>
          <p:cNvSpPr txBox="1"/>
          <p:nvPr/>
        </p:nvSpPr>
        <p:spPr>
          <a:xfrm>
            <a:off x="8447151" y="6470015"/>
            <a:ext cx="166459" cy="184666"/>
          </a:xfrm>
          <a:prstGeom prst="rect">
            <a:avLst/>
          </a:prstGeom>
          <a:noFill/>
        </p:spPr>
        <p:txBody>
          <a:bodyPr wrap="square" lIns="0" tIns="0" rIns="0" bIns="0" rtlCol="0">
            <a:spAutoFit/>
          </a:bodyPr>
          <a:lstStyle/>
          <a:p>
            <a:pPr marL="0">
              <a:lnSpc>
                <a:spcPct val="100000"/>
              </a:lnSpc>
            </a:pPr>
            <a:r>
              <a:rPr lang="en-US" altLang="zh-CN" sz="1200" spc="-10" dirty="0">
                <a:solidFill>
                  <a:srgbClr val="868686"/>
                </a:solidFill>
                <a:latin typeface="Calibri"/>
                <a:ea typeface="Calibri"/>
              </a:rPr>
              <a:t>13</a:t>
            </a:r>
          </a:p>
        </p:txBody>
      </p:sp>
      <p:pic>
        <p:nvPicPr>
          <p:cNvPr id="4" name="Picture 182">
            <a:extLst>
              <a:ext uri="{FF2B5EF4-FFF2-40B4-BE49-F238E27FC236}">
                <a16:creationId xmlns:a16="http://schemas.microsoft.com/office/drawing/2014/main" id="{A64A05F0-991F-6547-D63B-C5114FB237A7}"/>
              </a:ext>
            </a:extLst>
          </p:cNvPr>
          <p:cNvPicPr>
            <a:picLocks noChangeAspect="1"/>
          </p:cNvPicPr>
          <p:nvPr/>
        </p:nvPicPr>
        <p:blipFill>
          <a:blip r:embed="rId3"/>
          <a:stretch>
            <a:fillRect/>
          </a:stretch>
        </p:blipFill>
        <p:spPr>
          <a:xfrm>
            <a:off x="137160" y="5897880"/>
            <a:ext cx="1013460" cy="960119"/>
          </a:xfrm>
          <a:prstGeom prst="rect">
            <a:avLst/>
          </a:prstGeom>
        </p:spPr>
      </p:pic>
      <p:sp>
        <p:nvSpPr>
          <p:cNvPr id="3" name="Freeform 137">
            <a:extLst>
              <a:ext uri="{FF2B5EF4-FFF2-40B4-BE49-F238E27FC236}">
                <a16:creationId xmlns:a16="http://schemas.microsoft.com/office/drawing/2014/main" id="{1D4AC08C-99A3-1A9A-D48D-5FD33DCC81CA}"/>
              </a:ext>
            </a:extLst>
          </p:cNvPr>
          <p:cNvSpPr/>
          <p:nvPr/>
        </p:nvSpPr>
        <p:spPr>
          <a:xfrm>
            <a:off x="1403350" y="6762750"/>
            <a:ext cx="7092950" cy="57150"/>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586EDA1D-A9C8-2164-5501-0C0FD091E04C}"/>
              </a:ext>
            </a:extLst>
          </p:cNvPr>
          <p:cNvPicPr>
            <a:picLocks noChangeAspect="1"/>
          </p:cNvPicPr>
          <p:nvPr/>
        </p:nvPicPr>
        <p:blipFill>
          <a:blip r:embed="rId4"/>
          <a:stretch>
            <a:fillRect/>
          </a:stretch>
        </p:blipFill>
        <p:spPr>
          <a:xfrm>
            <a:off x="47173" y="5198947"/>
            <a:ext cx="5689454" cy="563742"/>
          </a:xfrm>
          <a:prstGeom prst="rect">
            <a:avLst/>
          </a:prstGeom>
        </p:spPr>
      </p:pic>
      <p:pic>
        <p:nvPicPr>
          <p:cNvPr id="6" name="Picture 5">
            <a:extLst>
              <a:ext uri="{FF2B5EF4-FFF2-40B4-BE49-F238E27FC236}">
                <a16:creationId xmlns:a16="http://schemas.microsoft.com/office/drawing/2014/main" id="{D2748E81-7419-B71F-9AAC-6E63CCDBF19D}"/>
              </a:ext>
            </a:extLst>
          </p:cNvPr>
          <p:cNvPicPr>
            <a:picLocks noChangeAspect="1"/>
          </p:cNvPicPr>
          <p:nvPr/>
        </p:nvPicPr>
        <p:blipFill>
          <a:blip r:embed="rId5"/>
          <a:stretch>
            <a:fillRect/>
          </a:stretch>
        </p:blipFill>
        <p:spPr>
          <a:xfrm>
            <a:off x="10520" y="193530"/>
            <a:ext cx="9133480" cy="49378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FDA9D-F96F-9B89-837A-7B25362C4F04}"/>
            </a:ext>
          </a:extLst>
        </p:cNvPr>
        <p:cNvGrpSpPr/>
        <p:nvPr/>
      </p:nvGrpSpPr>
      <p:grpSpPr>
        <a:xfrm>
          <a:off x="0" y="0"/>
          <a:ext cx="0" cy="0"/>
          <a:chOff x="0" y="0"/>
          <a:chExt cx="0" cy="0"/>
        </a:xfrm>
      </p:grpSpPr>
      <p:sp>
        <p:nvSpPr>
          <p:cNvPr id="171" name="Freeform 171">
            <a:extLst>
              <a:ext uri="{FF2B5EF4-FFF2-40B4-BE49-F238E27FC236}">
                <a16:creationId xmlns:a16="http://schemas.microsoft.com/office/drawing/2014/main" id="{86D09055-AB7E-6C45-63DE-D47406416271}"/>
              </a:ext>
            </a:extLst>
          </p:cNvPr>
          <p:cNvSpPr/>
          <p:nvPr/>
        </p:nvSpPr>
        <p:spPr>
          <a:xfrm>
            <a:off x="6972300" y="0"/>
            <a:ext cx="2171700" cy="175260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2" name="Freeform 172">
            <a:extLst>
              <a:ext uri="{FF2B5EF4-FFF2-40B4-BE49-F238E27FC236}">
                <a16:creationId xmlns:a16="http://schemas.microsoft.com/office/drawing/2014/main" id="{1F9D0B63-9DB1-BFCF-D94B-028D9EEEA26A}"/>
              </a:ext>
            </a:extLst>
          </p:cNvPr>
          <p:cNvSpPr/>
          <p:nvPr/>
        </p:nvSpPr>
        <p:spPr>
          <a:xfrm>
            <a:off x="7848600" y="0"/>
            <a:ext cx="1295400" cy="10668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extBox 174">
            <a:extLst>
              <a:ext uri="{FF2B5EF4-FFF2-40B4-BE49-F238E27FC236}">
                <a16:creationId xmlns:a16="http://schemas.microsoft.com/office/drawing/2014/main" id="{284D681F-E65A-8C75-1D37-44903FDFDF02}"/>
              </a:ext>
            </a:extLst>
          </p:cNvPr>
          <p:cNvSpPr txBox="1"/>
          <p:nvPr/>
        </p:nvSpPr>
        <p:spPr>
          <a:xfrm>
            <a:off x="42601" y="51981"/>
            <a:ext cx="8973597" cy="6509474"/>
          </a:xfrm>
          <a:prstGeom prst="rect">
            <a:avLst/>
          </a:prstGeom>
          <a:noFill/>
        </p:spPr>
        <p:txBody>
          <a:bodyPr wrap="square" lIns="0" tIns="0" rIns="0" bIns="0" rtlCol="0">
            <a:spAutoFit/>
          </a:bodyPr>
          <a:lstStyle/>
          <a:p>
            <a:pPr marL="0" algn="ctr">
              <a:lnSpc>
                <a:spcPct val="100000"/>
              </a:lnSpc>
            </a:pPr>
            <a:r>
              <a:rPr lang="en-US" altLang="zh-CN" sz="1200" b="1" dirty="0">
                <a:solidFill>
                  <a:srgbClr val="000000"/>
                </a:solidFill>
                <a:latin typeface="Cambria"/>
                <a:ea typeface="Cambria"/>
              </a:rPr>
              <a:t>Adult</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Individuals</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At</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Risk</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of</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Long-Term</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Care</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Institutionalization:</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ECM</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Enrollment</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by</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County</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and</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Managed</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Care</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Plan</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(cont.)</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985"/>
              </a:lnSpc>
            </a:pPr>
            <a:endParaRPr lang="en-US" dirty="0"/>
          </a:p>
          <a:p>
            <a:pPr indent="1260855"/>
            <a:r>
              <a:rPr lang="en-US" altLang="zh-CN" sz="1200" dirty="0">
                <a:solidFill>
                  <a:srgbClr val="000000"/>
                </a:solidFill>
                <a:latin typeface="Cambria"/>
                <a:ea typeface="Cambria"/>
              </a:rPr>
              <a:t>Source:</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DHCS,</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Total</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Number</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of</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Members</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Who</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Received</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ECM</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by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MCP</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and</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County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by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Population</a:t>
            </a:r>
            <a:r>
              <a:rPr lang="en-US" altLang="zh-CN" sz="1200" spc="-34" dirty="0">
                <a:solidFill>
                  <a:srgbClr val="000000"/>
                </a:solidFill>
                <a:latin typeface="Cambria"/>
                <a:cs typeface="Cambria"/>
              </a:rPr>
              <a:t> </a:t>
            </a:r>
            <a:r>
              <a:rPr lang="en-US" altLang="zh-CN" sz="1200" dirty="0">
                <a:solidFill>
                  <a:srgbClr val="000000"/>
                </a:solidFill>
                <a:latin typeface="Cambria"/>
                <a:ea typeface="Cambria"/>
              </a:rPr>
              <a:t>of</a:t>
            </a:r>
          </a:p>
          <a:p>
            <a:pPr marL="1260855" hangingPunct="0">
              <a:lnSpc>
                <a:spcPct val="98750"/>
              </a:lnSpc>
            </a:pPr>
            <a:r>
              <a:rPr lang="en-US" altLang="zh-CN" sz="1200" dirty="0">
                <a:solidFill>
                  <a:srgbClr val="000000"/>
                </a:solidFill>
                <a:latin typeface="Cambria"/>
                <a:ea typeface="Cambria"/>
              </a:rPr>
              <a:t>Focus</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by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Quarter,”</a:t>
            </a:r>
            <a:r>
              <a:rPr lang="en-US" altLang="zh-CN" sz="1200" spc="-40" dirty="0">
                <a:solidFill>
                  <a:srgbClr val="000000"/>
                </a:solidFill>
                <a:latin typeface="Cambria"/>
                <a:cs typeface="Cambria"/>
              </a:rPr>
              <a:t> </a:t>
            </a:r>
            <a:r>
              <a:rPr lang="en-US" altLang="zh-CN" sz="1200" spc="-40" dirty="0">
                <a:solidFill>
                  <a:srgbClr val="000000"/>
                </a:solidFill>
                <a:latin typeface="Cambria"/>
                <a:cs typeface="Cambria"/>
                <a:hlinkClick r:id="rId2"/>
              </a:rPr>
              <a:t>https://geohub-cadhcs.hub.arcgis.com/datasets/CADHCS::ecm-community-support-data-tables-for-quarterly-implementation-report/explore?layer=26&amp;showTable=true</a:t>
            </a:r>
            <a:endParaRPr lang="en-US" altLang="zh-CN" sz="1200" dirty="0">
              <a:solidFill>
                <a:srgbClr val="0000FE"/>
              </a:solidFill>
              <a:latin typeface="Cambria"/>
              <a:ea typeface="Cambria"/>
            </a:endParaRPr>
          </a:p>
        </p:txBody>
      </p:sp>
      <p:sp>
        <p:nvSpPr>
          <p:cNvPr id="175" name="TextBox 175">
            <a:extLst>
              <a:ext uri="{FF2B5EF4-FFF2-40B4-BE49-F238E27FC236}">
                <a16:creationId xmlns:a16="http://schemas.microsoft.com/office/drawing/2014/main" id="{003895E0-D505-8457-C6A0-31ACB132B17F}"/>
              </a:ext>
            </a:extLst>
          </p:cNvPr>
          <p:cNvSpPr txBox="1"/>
          <p:nvPr/>
        </p:nvSpPr>
        <p:spPr>
          <a:xfrm>
            <a:off x="1224914" y="6460998"/>
            <a:ext cx="6419088" cy="301752"/>
          </a:xfrm>
          <a:prstGeom prst="rect">
            <a:avLst/>
          </a:prstGeom>
          <a:noFill/>
        </p:spPr>
        <p:txBody>
          <a:bodyPr wrap="square" lIns="0" tIns="0" rIns="0" bIns="0" rtlCol="0">
            <a:spAutoFit/>
          </a:bodyPr>
          <a:lstStyle/>
          <a:p>
            <a:pPr marL="0" indent="784097">
              <a:lnSpc>
                <a:spcPct val="100000"/>
              </a:lnSpc>
            </a:pPr>
            <a:r>
              <a:rPr lang="en-US" altLang="zh-CN" sz="2000" b="1" dirty="0">
                <a:solidFill>
                  <a:srgbClr val="000000"/>
                </a:solidFill>
                <a:latin typeface="Cambria"/>
                <a:ea typeface="Cambria"/>
              </a:rPr>
              <a:t>Cal</a:t>
            </a:r>
            <a:r>
              <a:rPr lang="en-US" altLang="zh-CN" sz="2000" dirty="0">
                <a:solidFill>
                  <a:srgbClr val="16355C"/>
                </a:solidFill>
                <a:latin typeface="Cambria"/>
                <a:ea typeface="Cambria"/>
              </a:rPr>
              <a:t>ifornia</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H</a:t>
            </a:r>
            <a:r>
              <a:rPr lang="en-US" altLang="zh-CN" sz="2000" dirty="0">
                <a:solidFill>
                  <a:srgbClr val="16355C"/>
                </a:solidFill>
                <a:latin typeface="Cambria"/>
                <a:ea typeface="Cambria"/>
              </a:rPr>
              <a:t>ealth</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P</a:t>
            </a:r>
            <a:r>
              <a:rPr lang="en-US" altLang="zh-CN" sz="2000" dirty="0">
                <a:solidFill>
                  <a:srgbClr val="16355C"/>
                </a:solidFill>
                <a:latin typeface="Cambria"/>
                <a:ea typeface="Cambria"/>
              </a:rPr>
              <a:t>olicy</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S</a:t>
            </a:r>
            <a:r>
              <a:rPr lang="en-US" altLang="zh-CN" sz="2000" dirty="0">
                <a:solidFill>
                  <a:srgbClr val="16355C"/>
                </a:solidFill>
                <a:latin typeface="Cambria"/>
                <a:ea typeface="Cambria"/>
              </a:rPr>
              <a:t>trategies,</a:t>
            </a:r>
            <a:r>
              <a:rPr lang="en-US" altLang="zh-CN" sz="2000" spc="-30" dirty="0">
                <a:solidFill>
                  <a:srgbClr val="16355C"/>
                </a:solidFill>
                <a:latin typeface="Cambria"/>
                <a:cs typeface="Cambria"/>
              </a:rPr>
              <a:t> </a:t>
            </a:r>
            <a:r>
              <a:rPr lang="en-US" altLang="zh-CN" sz="2000" dirty="0">
                <a:solidFill>
                  <a:srgbClr val="16355C"/>
                </a:solidFill>
                <a:latin typeface="Cambria"/>
                <a:ea typeface="Cambria"/>
              </a:rPr>
              <a:t>LLC</a:t>
            </a:r>
          </a:p>
          <a:p>
            <a:pPr marL="0" indent="784097">
              <a:lnSpc>
                <a:spcPct val="100000"/>
              </a:lnSpc>
            </a:pPr>
            <a:endParaRPr lang="en-US" altLang="zh-CN" sz="2000" dirty="0">
              <a:solidFill>
                <a:srgbClr val="16355C"/>
              </a:solidFill>
              <a:latin typeface="Cambria"/>
              <a:ea typeface="Cambria"/>
            </a:endParaRPr>
          </a:p>
        </p:txBody>
      </p:sp>
      <p:sp>
        <p:nvSpPr>
          <p:cNvPr id="176" name="TextBox 176">
            <a:extLst>
              <a:ext uri="{FF2B5EF4-FFF2-40B4-BE49-F238E27FC236}">
                <a16:creationId xmlns:a16="http://schemas.microsoft.com/office/drawing/2014/main" id="{ABC0C6FC-12CF-5FCD-4B60-B0CAED4E4E55}"/>
              </a:ext>
            </a:extLst>
          </p:cNvPr>
          <p:cNvSpPr txBox="1"/>
          <p:nvPr/>
        </p:nvSpPr>
        <p:spPr>
          <a:xfrm>
            <a:off x="8447151" y="6470015"/>
            <a:ext cx="166459" cy="184666"/>
          </a:xfrm>
          <a:prstGeom prst="rect">
            <a:avLst/>
          </a:prstGeom>
          <a:noFill/>
        </p:spPr>
        <p:txBody>
          <a:bodyPr wrap="square" lIns="0" tIns="0" rIns="0" bIns="0" rtlCol="0">
            <a:spAutoFit/>
          </a:bodyPr>
          <a:lstStyle/>
          <a:p>
            <a:pPr marL="0">
              <a:lnSpc>
                <a:spcPct val="100000"/>
              </a:lnSpc>
            </a:pPr>
            <a:r>
              <a:rPr lang="en-US" altLang="zh-CN" sz="1200" spc="-10" dirty="0">
                <a:solidFill>
                  <a:srgbClr val="868686"/>
                </a:solidFill>
                <a:latin typeface="Calibri"/>
                <a:ea typeface="Calibri"/>
              </a:rPr>
              <a:t>14</a:t>
            </a:r>
          </a:p>
        </p:txBody>
      </p:sp>
      <p:pic>
        <p:nvPicPr>
          <p:cNvPr id="4" name="Picture 182">
            <a:extLst>
              <a:ext uri="{FF2B5EF4-FFF2-40B4-BE49-F238E27FC236}">
                <a16:creationId xmlns:a16="http://schemas.microsoft.com/office/drawing/2014/main" id="{4B4B8D58-718A-92BB-B578-43318AA9BBE4}"/>
              </a:ext>
            </a:extLst>
          </p:cNvPr>
          <p:cNvPicPr>
            <a:picLocks noChangeAspect="1"/>
          </p:cNvPicPr>
          <p:nvPr/>
        </p:nvPicPr>
        <p:blipFill>
          <a:blip r:embed="rId3"/>
          <a:stretch>
            <a:fillRect/>
          </a:stretch>
        </p:blipFill>
        <p:spPr>
          <a:xfrm>
            <a:off x="137160" y="5897880"/>
            <a:ext cx="1013460" cy="960119"/>
          </a:xfrm>
          <a:prstGeom prst="rect">
            <a:avLst/>
          </a:prstGeom>
        </p:spPr>
      </p:pic>
      <p:sp>
        <p:nvSpPr>
          <p:cNvPr id="3" name="Freeform 137">
            <a:extLst>
              <a:ext uri="{FF2B5EF4-FFF2-40B4-BE49-F238E27FC236}">
                <a16:creationId xmlns:a16="http://schemas.microsoft.com/office/drawing/2014/main" id="{81829777-CDC8-D91F-C57D-1E5AA82789D2}"/>
              </a:ext>
            </a:extLst>
          </p:cNvPr>
          <p:cNvSpPr/>
          <p:nvPr/>
        </p:nvSpPr>
        <p:spPr>
          <a:xfrm>
            <a:off x="1403350" y="6762750"/>
            <a:ext cx="7092950" cy="57150"/>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31B484CF-0212-61A8-2001-B42E6EA50D30}"/>
              </a:ext>
            </a:extLst>
          </p:cNvPr>
          <p:cNvPicPr>
            <a:picLocks noChangeAspect="1"/>
          </p:cNvPicPr>
          <p:nvPr/>
        </p:nvPicPr>
        <p:blipFill>
          <a:blip r:embed="rId4"/>
          <a:stretch>
            <a:fillRect/>
          </a:stretch>
        </p:blipFill>
        <p:spPr>
          <a:xfrm>
            <a:off x="85201" y="5209282"/>
            <a:ext cx="5689454" cy="563742"/>
          </a:xfrm>
          <a:prstGeom prst="rect">
            <a:avLst/>
          </a:prstGeom>
        </p:spPr>
      </p:pic>
      <p:pic>
        <p:nvPicPr>
          <p:cNvPr id="12" name="Picture 11" descr="A table with numbers and letters&#10;&#10;AI-generated content may be incorrect.">
            <a:extLst>
              <a:ext uri="{FF2B5EF4-FFF2-40B4-BE49-F238E27FC236}">
                <a16:creationId xmlns:a16="http://schemas.microsoft.com/office/drawing/2014/main" id="{705E410C-D0A8-2F8B-F0E7-650B2E96F74A}"/>
              </a:ext>
            </a:extLst>
          </p:cNvPr>
          <p:cNvPicPr>
            <a:picLocks noChangeAspect="1"/>
          </p:cNvPicPr>
          <p:nvPr/>
        </p:nvPicPr>
        <p:blipFill>
          <a:blip r:embed="rId5"/>
          <a:stretch>
            <a:fillRect/>
          </a:stretch>
        </p:blipFill>
        <p:spPr>
          <a:xfrm>
            <a:off x="42601" y="231390"/>
            <a:ext cx="9058798" cy="4890548"/>
          </a:xfrm>
          <a:prstGeom prst="rect">
            <a:avLst/>
          </a:prstGeom>
        </p:spPr>
      </p:pic>
    </p:spTree>
    <p:extLst>
      <p:ext uri="{BB962C8B-B14F-4D97-AF65-F5344CB8AC3E}">
        <p14:creationId xmlns:p14="http://schemas.microsoft.com/office/powerpoint/2010/main" val="2461136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A34CC-3847-18DC-A78E-04253FFF3BCC}"/>
            </a:ext>
          </a:extLst>
        </p:cNvPr>
        <p:cNvGrpSpPr/>
        <p:nvPr/>
      </p:nvGrpSpPr>
      <p:grpSpPr>
        <a:xfrm>
          <a:off x="0" y="0"/>
          <a:ext cx="0" cy="0"/>
          <a:chOff x="0" y="0"/>
          <a:chExt cx="0" cy="0"/>
        </a:xfrm>
      </p:grpSpPr>
      <p:sp>
        <p:nvSpPr>
          <p:cNvPr id="171" name="Freeform 171">
            <a:extLst>
              <a:ext uri="{FF2B5EF4-FFF2-40B4-BE49-F238E27FC236}">
                <a16:creationId xmlns:a16="http://schemas.microsoft.com/office/drawing/2014/main" id="{99DC5AFD-950A-0A70-5334-F1A9CCB832F0}"/>
              </a:ext>
            </a:extLst>
          </p:cNvPr>
          <p:cNvSpPr/>
          <p:nvPr/>
        </p:nvSpPr>
        <p:spPr>
          <a:xfrm>
            <a:off x="6972300" y="0"/>
            <a:ext cx="2171700" cy="175260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2" name="Freeform 172">
            <a:extLst>
              <a:ext uri="{FF2B5EF4-FFF2-40B4-BE49-F238E27FC236}">
                <a16:creationId xmlns:a16="http://schemas.microsoft.com/office/drawing/2014/main" id="{07A965BE-9541-BF1E-627A-07FC8BADFCD7}"/>
              </a:ext>
            </a:extLst>
          </p:cNvPr>
          <p:cNvSpPr/>
          <p:nvPr/>
        </p:nvSpPr>
        <p:spPr>
          <a:xfrm>
            <a:off x="7848600" y="0"/>
            <a:ext cx="1295400" cy="10668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5" name="TextBox 175">
            <a:extLst>
              <a:ext uri="{FF2B5EF4-FFF2-40B4-BE49-F238E27FC236}">
                <a16:creationId xmlns:a16="http://schemas.microsoft.com/office/drawing/2014/main" id="{BB8AD9B4-42FF-95BC-E75F-ABAD4C33EB6A}"/>
              </a:ext>
            </a:extLst>
          </p:cNvPr>
          <p:cNvSpPr txBox="1"/>
          <p:nvPr/>
        </p:nvSpPr>
        <p:spPr>
          <a:xfrm>
            <a:off x="1150620" y="6460998"/>
            <a:ext cx="6419088" cy="301752"/>
          </a:xfrm>
          <a:prstGeom prst="rect">
            <a:avLst/>
          </a:prstGeom>
          <a:noFill/>
        </p:spPr>
        <p:txBody>
          <a:bodyPr wrap="square" lIns="0" tIns="0" rIns="0" bIns="0" rtlCol="0">
            <a:spAutoFit/>
          </a:bodyPr>
          <a:lstStyle/>
          <a:p>
            <a:pPr marL="0" indent="784097">
              <a:lnSpc>
                <a:spcPct val="100000"/>
              </a:lnSpc>
            </a:pPr>
            <a:r>
              <a:rPr lang="en-US" altLang="zh-CN" sz="2000" b="1" dirty="0">
                <a:solidFill>
                  <a:srgbClr val="000000"/>
                </a:solidFill>
                <a:latin typeface="Cambria"/>
                <a:ea typeface="Cambria"/>
              </a:rPr>
              <a:t>Cal</a:t>
            </a:r>
            <a:r>
              <a:rPr lang="en-US" altLang="zh-CN" sz="2000" dirty="0">
                <a:solidFill>
                  <a:srgbClr val="16355C"/>
                </a:solidFill>
                <a:latin typeface="Cambria"/>
                <a:ea typeface="Cambria"/>
              </a:rPr>
              <a:t>ifornia</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H</a:t>
            </a:r>
            <a:r>
              <a:rPr lang="en-US" altLang="zh-CN" sz="2000" dirty="0">
                <a:solidFill>
                  <a:srgbClr val="16355C"/>
                </a:solidFill>
                <a:latin typeface="Cambria"/>
                <a:ea typeface="Cambria"/>
              </a:rPr>
              <a:t>ealth</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P</a:t>
            </a:r>
            <a:r>
              <a:rPr lang="en-US" altLang="zh-CN" sz="2000" dirty="0">
                <a:solidFill>
                  <a:srgbClr val="16355C"/>
                </a:solidFill>
                <a:latin typeface="Cambria"/>
                <a:ea typeface="Cambria"/>
              </a:rPr>
              <a:t>olicy</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S</a:t>
            </a:r>
            <a:r>
              <a:rPr lang="en-US" altLang="zh-CN" sz="2000" dirty="0">
                <a:solidFill>
                  <a:srgbClr val="16355C"/>
                </a:solidFill>
                <a:latin typeface="Cambria"/>
                <a:ea typeface="Cambria"/>
              </a:rPr>
              <a:t>trategies,</a:t>
            </a:r>
            <a:r>
              <a:rPr lang="en-US" altLang="zh-CN" sz="2000" spc="-30" dirty="0">
                <a:solidFill>
                  <a:srgbClr val="16355C"/>
                </a:solidFill>
                <a:latin typeface="Cambria"/>
                <a:cs typeface="Cambria"/>
              </a:rPr>
              <a:t> </a:t>
            </a:r>
            <a:r>
              <a:rPr lang="en-US" altLang="zh-CN" sz="2000" dirty="0">
                <a:solidFill>
                  <a:srgbClr val="16355C"/>
                </a:solidFill>
                <a:latin typeface="Cambria"/>
                <a:ea typeface="Cambria"/>
              </a:rPr>
              <a:t>LLC</a:t>
            </a:r>
          </a:p>
          <a:p>
            <a:pPr marL="0" indent="784097">
              <a:lnSpc>
                <a:spcPct val="100000"/>
              </a:lnSpc>
            </a:pPr>
            <a:endParaRPr lang="en-US" altLang="zh-CN" sz="2000" dirty="0">
              <a:solidFill>
                <a:srgbClr val="16355C"/>
              </a:solidFill>
              <a:latin typeface="Cambria"/>
              <a:ea typeface="Cambria"/>
            </a:endParaRPr>
          </a:p>
        </p:txBody>
      </p:sp>
      <p:sp>
        <p:nvSpPr>
          <p:cNvPr id="176" name="TextBox 176">
            <a:extLst>
              <a:ext uri="{FF2B5EF4-FFF2-40B4-BE49-F238E27FC236}">
                <a16:creationId xmlns:a16="http://schemas.microsoft.com/office/drawing/2014/main" id="{B25398E4-7E32-F869-3E5A-DF90F1E5E4D4}"/>
              </a:ext>
            </a:extLst>
          </p:cNvPr>
          <p:cNvSpPr txBox="1"/>
          <p:nvPr/>
        </p:nvSpPr>
        <p:spPr>
          <a:xfrm>
            <a:off x="8447151" y="6470015"/>
            <a:ext cx="166459" cy="184666"/>
          </a:xfrm>
          <a:prstGeom prst="rect">
            <a:avLst/>
          </a:prstGeom>
          <a:noFill/>
        </p:spPr>
        <p:txBody>
          <a:bodyPr wrap="square" lIns="0" tIns="0" rIns="0" bIns="0" rtlCol="0">
            <a:spAutoFit/>
          </a:bodyPr>
          <a:lstStyle/>
          <a:p>
            <a:pPr marL="0">
              <a:lnSpc>
                <a:spcPct val="100000"/>
              </a:lnSpc>
            </a:pPr>
            <a:r>
              <a:rPr lang="en-US" altLang="zh-CN" sz="1200" spc="-10" dirty="0">
                <a:solidFill>
                  <a:srgbClr val="868686"/>
                </a:solidFill>
                <a:latin typeface="Calibri"/>
                <a:ea typeface="Calibri"/>
              </a:rPr>
              <a:t>15</a:t>
            </a:r>
          </a:p>
        </p:txBody>
      </p:sp>
      <p:pic>
        <p:nvPicPr>
          <p:cNvPr id="4" name="Picture 182">
            <a:extLst>
              <a:ext uri="{FF2B5EF4-FFF2-40B4-BE49-F238E27FC236}">
                <a16:creationId xmlns:a16="http://schemas.microsoft.com/office/drawing/2014/main" id="{2373878C-6CE2-DED8-9F76-A65E9AFA9441}"/>
              </a:ext>
            </a:extLst>
          </p:cNvPr>
          <p:cNvPicPr>
            <a:picLocks noChangeAspect="1"/>
          </p:cNvPicPr>
          <p:nvPr/>
        </p:nvPicPr>
        <p:blipFill>
          <a:blip r:embed="rId2"/>
          <a:stretch>
            <a:fillRect/>
          </a:stretch>
        </p:blipFill>
        <p:spPr>
          <a:xfrm>
            <a:off x="137160" y="5897880"/>
            <a:ext cx="1013460" cy="960119"/>
          </a:xfrm>
          <a:prstGeom prst="rect">
            <a:avLst/>
          </a:prstGeom>
        </p:spPr>
      </p:pic>
      <p:sp>
        <p:nvSpPr>
          <p:cNvPr id="3" name="Freeform 137">
            <a:extLst>
              <a:ext uri="{FF2B5EF4-FFF2-40B4-BE49-F238E27FC236}">
                <a16:creationId xmlns:a16="http://schemas.microsoft.com/office/drawing/2014/main" id="{5F8BDE91-84FA-1BD4-76FA-476B50E2AC57}"/>
              </a:ext>
            </a:extLst>
          </p:cNvPr>
          <p:cNvSpPr/>
          <p:nvPr/>
        </p:nvSpPr>
        <p:spPr>
          <a:xfrm>
            <a:off x="1403350" y="6762750"/>
            <a:ext cx="7092950" cy="57150"/>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38F86E45-CDED-94D6-CD94-E51524ACD15B}"/>
              </a:ext>
            </a:extLst>
          </p:cNvPr>
          <p:cNvPicPr>
            <a:picLocks noChangeAspect="1"/>
          </p:cNvPicPr>
          <p:nvPr/>
        </p:nvPicPr>
        <p:blipFill>
          <a:blip r:embed="rId3"/>
          <a:stretch>
            <a:fillRect/>
          </a:stretch>
        </p:blipFill>
        <p:spPr>
          <a:xfrm>
            <a:off x="102942" y="5216614"/>
            <a:ext cx="5689454" cy="563742"/>
          </a:xfrm>
          <a:prstGeom prst="rect">
            <a:avLst/>
          </a:prstGeom>
        </p:spPr>
      </p:pic>
      <p:sp>
        <p:nvSpPr>
          <p:cNvPr id="11" name="TextBox 174">
            <a:extLst>
              <a:ext uri="{FF2B5EF4-FFF2-40B4-BE49-F238E27FC236}">
                <a16:creationId xmlns:a16="http://schemas.microsoft.com/office/drawing/2014/main" id="{A705DF26-06ED-2FA3-4344-9230D99189FB}"/>
              </a:ext>
            </a:extLst>
          </p:cNvPr>
          <p:cNvSpPr txBox="1"/>
          <p:nvPr/>
        </p:nvSpPr>
        <p:spPr>
          <a:xfrm>
            <a:off x="67461" y="20976"/>
            <a:ext cx="8973597" cy="6509474"/>
          </a:xfrm>
          <a:prstGeom prst="rect">
            <a:avLst/>
          </a:prstGeom>
          <a:noFill/>
        </p:spPr>
        <p:txBody>
          <a:bodyPr wrap="square" lIns="0" tIns="0" rIns="0" bIns="0" rtlCol="0">
            <a:spAutoFit/>
          </a:bodyPr>
          <a:lstStyle/>
          <a:p>
            <a:pPr marL="0" algn="ctr">
              <a:lnSpc>
                <a:spcPct val="100000"/>
              </a:lnSpc>
            </a:pPr>
            <a:r>
              <a:rPr lang="en-US" altLang="zh-CN" sz="1200" b="1" dirty="0">
                <a:solidFill>
                  <a:srgbClr val="000000"/>
                </a:solidFill>
                <a:latin typeface="Cambria"/>
                <a:ea typeface="Cambria"/>
              </a:rPr>
              <a:t>Adult</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Individuals</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At</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Risk</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of</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Long-Term</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Care</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Institutionalization:</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ECM</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Enrollment</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by</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County</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and</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Managed</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Care</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Plan</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(cont.)</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985"/>
              </a:lnSpc>
            </a:pPr>
            <a:endParaRPr lang="en-US" dirty="0"/>
          </a:p>
          <a:p>
            <a:pPr indent="1260855"/>
            <a:r>
              <a:rPr lang="en-US" altLang="zh-CN" sz="1200" dirty="0">
                <a:solidFill>
                  <a:srgbClr val="000000"/>
                </a:solidFill>
                <a:latin typeface="Cambria"/>
                <a:ea typeface="Cambria"/>
              </a:rPr>
              <a:t>Source:</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DHCS,</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Total</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Number</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of</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Members</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Who</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Received</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ECM</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by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MCP</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and</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County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by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Population</a:t>
            </a:r>
            <a:r>
              <a:rPr lang="en-US" altLang="zh-CN" sz="1200" spc="-34" dirty="0">
                <a:solidFill>
                  <a:srgbClr val="000000"/>
                </a:solidFill>
                <a:latin typeface="Cambria"/>
                <a:cs typeface="Cambria"/>
              </a:rPr>
              <a:t> </a:t>
            </a:r>
            <a:r>
              <a:rPr lang="en-US" altLang="zh-CN" sz="1200" dirty="0">
                <a:solidFill>
                  <a:srgbClr val="000000"/>
                </a:solidFill>
                <a:latin typeface="Cambria"/>
                <a:ea typeface="Cambria"/>
              </a:rPr>
              <a:t>of</a:t>
            </a:r>
          </a:p>
          <a:p>
            <a:pPr marL="1260855" hangingPunct="0">
              <a:lnSpc>
                <a:spcPct val="98750"/>
              </a:lnSpc>
            </a:pPr>
            <a:r>
              <a:rPr lang="en-US" altLang="zh-CN" sz="1200" dirty="0">
                <a:solidFill>
                  <a:srgbClr val="000000"/>
                </a:solidFill>
                <a:latin typeface="Cambria"/>
                <a:ea typeface="Cambria"/>
              </a:rPr>
              <a:t>Focus</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by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Quarter,”</a:t>
            </a:r>
            <a:r>
              <a:rPr lang="en-US" altLang="zh-CN" sz="1200" spc="-40" dirty="0">
                <a:solidFill>
                  <a:srgbClr val="000000"/>
                </a:solidFill>
                <a:latin typeface="Cambria"/>
                <a:cs typeface="Cambria"/>
              </a:rPr>
              <a:t> </a:t>
            </a:r>
            <a:r>
              <a:rPr lang="en-US" altLang="zh-CN" sz="1200" spc="-40" dirty="0">
                <a:solidFill>
                  <a:srgbClr val="000000"/>
                </a:solidFill>
                <a:latin typeface="Cambria"/>
                <a:cs typeface="Cambria"/>
                <a:hlinkClick r:id="rId4"/>
              </a:rPr>
              <a:t>https://geohub-cadhcs.hub.arcgis.com/datasets/CADHCS::ecm-community-support-data-tables-for-quarterly-implementation-report/explore?layer=26&amp;showTable=true</a:t>
            </a:r>
            <a:endParaRPr lang="en-US" altLang="zh-CN" sz="1200" dirty="0">
              <a:solidFill>
                <a:srgbClr val="0000FE"/>
              </a:solidFill>
              <a:latin typeface="Cambria"/>
              <a:ea typeface="Cambria"/>
            </a:endParaRPr>
          </a:p>
        </p:txBody>
      </p:sp>
      <p:pic>
        <p:nvPicPr>
          <p:cNvPr id="6" name="Picture 5" descr="A table with numbers and letters&#10;&#10;AI-generated content may be incorrect.">
            <a:extLst>
              <a:ext uri="{FF2B5EF4-FFF2-40B4-BE49-F238E27FC236}">
                <a16:creationId xmlns:a16="http://schemas.microsoft.com/office/drawing/2014/main" id="{94F9B5CA-F0E0-3B8B-3CE5-7AABCB3EADAF}"/>
              </a:ext>
            </a:extLst>
          </p:cNvPr>
          <p:cNvPicPr>
            <a:picLocks noChangeAspect="1"/>
          </p:cNvPicPr>
          <p:nvPr/>
        </p:nvPicPr>
        <p:blipFill>
          <a:blip r:embed="rId5"/>
          <a:stretch>
            <a:fillRect/>
          </a:stretch>
        </p:blipFill>
        <p:spPr>
          <a:xfrm>
            <a:off x="15054" y="203320"/>
            <a:ext cx="9128946" cy="4956144"/>
          </a:xfrm>
          <a:prstGeom prst="rect">
            <a:avLst/>
          </a:prstGeom>
        </p:spPr>
      </p:pic>
    </p:spTree>
    <p:extLst>
      <p:ext uri="{BB962C8B-B14F-4D97-AF65-F5344CB8AC3E}">
        <p14:creationId xmlns:p14="http://schemas.microsoft.com/office/powerpoint/2010/main" val="3343087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2DF8A-EE5A-BDB0-C57F-9F8D572B213B}"/>
            </a:ext>
          </a:extLst>
        </p:cNvPr>
        <p:cNvGrpSpPr/>
        <p:nvPr/>
      </p:nvGrpSpPr>
      <p:grpSpPr>
        <a:xfrm>
          <a:off x="0" y="0"/>
          <a:ext cx="0" cy="0"/>
          <a:chOff x="0" y="0"/>
          <a:chExt cx="0" cy="0"/>
        </a:xfrm>
      </p:grpSpPr>
      <p:sp>
        <p:nvSpPr>
          <p:cNvPr id="171" name="Freeform 171">
            <a:extLst>
              <a:ext uri="{FF2B5EF4-FFF2-40B4-BE49-F238E27FC236}">
                <a16:creationId xmlns:a16="http://schemas.microsoft.com/office/drawing/2014/main" id="{3D55470D-364E-FE96-BFCD-8551FF115CDA}"/>
              </a:ext>
            </a:extLst>
          </p:cNvPr>
          <p:cNvSpPr/>
          <p:nvPr/>
        </p:nvSpPr>
        <p:spPr>
          <a:xfrm>
            <a:off x="6972300" y="0"/>
            <a:ext cx="2171700" cy="175260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2" name="Freeform 172">
            <a:extLst>
              <a:ext uri="{FF2B5EF4-FFF2-40B4-BE49-F238E27FC236}">
                <a16:creationId xmlns:a16="http://schemas.microsoft.com/office/drawing/2014/main" id="{337C544C-91CF-A25C-AE11-0F4A90D47420}"/>
              </a:ext>
            </a:extLst>
          </p:cNvPr>
          <p:cNvSpPr/>
          <p:nvPr/>
        </p:nvSpPr>
        <p:spPr>
          <a:xfrm>
            <a:off x="7848600" y="0"/>
            <a:ext cx="1295400" cy="10668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5" name="TextBox 175">
            <a:extLst>
              <a:ext uri="{FF2B5EF4-FFF2-40B4-BE49-F238E27FC236}">
                <a16:creationId xmlns:a16="http://schemas.microsoft.com/office/drawing/2014/main" id="{C7CF069A-9805-7B86-0F8E-35891C5C85C6}"/>
              </a:ext>
            </a:extLst>
          </p:cNvPr>
          <p:cNvSpPr txBox="1"/>
          <p:nvPr/>
        </p:nvSpPr>
        <p:spPr>
          <a:xfrm>
            <a:off x="1150620" y="6460998"/>
            <a:ext cx="6419088" cy="301752"/>
          </a:xfrm>
          <a:prstGeom prst="rect">
            <a:avLst/>
          </a:prstGeom>
          <a:noFill/>
        </p:spPr>
        <p:txBody>
          <a:bodyPr wrap="square" lIns="0" tIns="0" rIns="0" bIns="0" rtlCol="0">
            <a:spAutoFit/>
          </a:bodyPr>
          <a:lstStyle/>
          <a:p>
            <a:pPr marL="0" indent="784097">
              <a:lnSpc>
                <a:spcPct val="100000"/>
              </a:lnSpc>
            </a:pPr>
            <a:r>
              <a:rPr lang="en-US" altLang="zh-CN" sz="2000" b="1" dirty="0">
                <a:solidFill>
                  <a:srgbClr val="000000"/>
                </a:solidFill>
                <a:latin typeface="Cambria"/>
                <a:ea typeface="Cambria"/>
              </a:rPr>
              <a:t>Cal</a:t>
            </a:r>
            <a:r>
              <a:rPr lang="en-US" altLang="zh-CN" sz="2000" dirty="0">
                <a:solidFill>
                  <a:srgbClr val="16355C"/>
                </a:solidFill>
                <a:latin typeface="Cambria"/>
                <a:ea typeface="Cambria"/>
              </a:rPr>
              <a:t>ifornia</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H</a:t>
            </a:r>
            <a:r>
              <a:rPr lang="en-US" altLang="zh-CN" sz="2000" dirty="0">
                <a:solidFill>
                  <a:srgbClr val="16355C"/>
                </a:solidFill>
                <a:latin typeface="Cambria"/>
                <a:ea typeface="Cambria"/>
              </a:rPr>
              <a:t>ealth</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P</a:t>
            </a:r>
            <a:r>
              <a:rPr lang="en-US" altLang="zh-CN" sz="2000" dirty="0">
                <a:solidFill>
                  <a:srgbClr val="16355C"/>
                </a:solidFill>
                <a:latin typeface="Cambria"/>
                <a:ea typeface="Cambria"/>
              </a:rPr>
              <a:t>olicy</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S</a:t>
            </a:r>
            <a:r>
              <a:rPr lang="en-US" altLang="zh-CN" sz="2000" dirty="0">
                <a:solidFill>
                  <a:srgbClr val="16355C"/>
                </a:solidFill>
                <a:latin typeface="Cambria"/>
                <a:ea typeface="Cambria"/>
              </a:rPr>
              <a:t>trategies,</a:t>
            </a:r>
            <a:r>
              <a:rPr lang="en-US" altLang="zh-CN" sz="2000" spc="-30" dirty="0">
                <a:solidFill>
                  <a:srgbClr val="16355C"/>
                </a:solidFill>
                <a:latin typeface="Cambria"/>
                <a:cs typeface="Cambria"/>
              </a:rPr>
              <a:t> </a:t>
            </a:r>
            <a:r>
              <a:rPr lang="en-US" altLang="zh-CN" sz="2000" dirty="0">
                <a:solidFill>
                  <a:srgbClr val="16355C"/>
                </a:solidFill>
                <a:latin typeface="Cambria"/>
                <a:ea typeface="Cambria"/>
              </a:rPr>
              <a:t>LLC</a:t>
            </a:r>
          </a:p>
          <a:p>
            <a:pPr marL="0" indent="784097">
              <a:lnSpc>
                <a:spcPct val="100000"/>
              </a:lnSpc>
            </a:pPr>
            <a:endParaRPr lang="en-US" altLang="zh-CN" sz="2000" dirty="0">
              <a:solidFill>
                <a:srgbClr val="16355C"/>
              </a:solidFill>
              <a:latin typeface="Cambria"/>
              <a:ea typeface="Cambria"/>
            </a:endParaRPr>
          </a:p>
        </p:txBody>
      </p:sp>
      <p:sp>
        <p:nvSpPr>
          <p:cNvPr id="176" name="TextBox 176">
            <a:extLst>
              <a:ext uri="{FF2B5EF4-FFF2-40B4-BE49-F238E27FC236}">
                <a16:creationId xmlns:a16="http://schemas.microsoft.com/office/drawing/2014/main" id="{1925A47B-65F4-F0B7-04CA-F88AA1BC7314}"/>
              </a:ext>
            </a:extLst>
          </p:cNvPr>
          <p:cNvSpPr txBox="1"/>
          <p:nvPr/>
        </p:nvSpPr>
        <p:spPr>
          <a:xfrm>
            <a:off x="8447151" y="6470015"/>
            <a:ext cx="166459" cy="184666"/>
          </a:xfrm>
          <a:prstGeom prst="rect">
            <a:avLst/>
          </a:prstGeom>
          <a:noFill/>
        </p:spPr>
        <p:txBody>
          <a:bodyPr wrap="square" lIns="0" tIns="0" rIns="0" bIns="0" rtlCol="0">
            <a:spAutoFit/>
          </a:bodyPr>
          <a:lstStyle/>
          <a:p>
            <a:pPr marL="0">
              <a:lnSpc>
                <a:spcPct val="100000"/>
              </a:lnSpc>
            </a:pPr>
            <a:r>
              <a:rPr lang="en-US" altLang="zh-CN" sz="1200" spc="-10" dirty="0">
                <a:solidFill>
                  <a:srgbClr val="868686"/>
                </a:solidFill>
                <a:latin typeface="Calibri"/>
                <a:ea typeface="Calibri"/>
              </a:rPr>
              <a:t>16</a:t>
            </a:r>
          </a:p>
        </p:txBody>
      </p:sp>
      <p:pic>
        <p:nvPicPr>
          <p:cNvPr id="4" name="Picture 182">
            <a:extLst>
              <a:ext uri="{FF2B5EF4-FFF2-40B4-BE49-F238E27FC236}">
                <a16:creationId xmlns:a16="http://schemas.microsoft.com/office/drawing/2014/main" id="{6618B920-544E-B487-B4AD-77B886686E00}"/>
              </a:ext>
            </a:extLst>
          </p:cNvPr>
          <p:cNvPicPr>
            <a:picLocks noChangeAspect="1"/>
          </p:cNvPicPr>
          <p:nvPr/>
        </p:nvPicPr>
        <p:blipFill>
          <a:blip r:embed="rId2"/>
          <a:stretch>
            <a:fillRect/>
          </a:stretch>
        </p:blipFill>
        <p:spPr>
          <a:xfrm>
            <a:off x="137160" y="5897880"/>
            <a:ext cx="1013460" cy="960119"/>
          </a:xfrm>
          <a:prstGeom prst="rect">
            <a:avLst/>
          </a:prstGeom>
        </p:spPr>
      </p:pic>
      <p:sp>
        <p:nvSpPr>
          <p:cNvPr id="3" name="Freeform 137">
            <a:extLst>
              <a:ext uri="{FF2B5EF4-FFF2-40B4-BE49-F238E27FC236}">
                <a16:creationId xmlns:a16="http://schemas.microsoft.com/office/drawing/2014/main" id="{1785BD21-4750-9913-9C08-C8F72B8499DC}"/>
              </a:ext>
            </a:extLst>
          </p:cNvPr>
          <p:cNvSpPr/>
          <p:nvPr/>
        </p:nvSpPr>
        <p:spPr>
          <a:xfrm>
            <a:off x="1403350" y="6762750"/>
            <a:ext cx="7092950" cy="57150"/>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D3E1D1C7-51AA-27A7-C2B0-99AC30CD5607}"/>
              </a:ext>
            </a:extLst>
          </p:cNvPr>
          <p:cNvPicPr>
            <a:picLocks noChangeAspect="1"/>
          </p:cNvPicPr>
          <p:nvPr/>
        </p:nvPicPr>
        <p:blipFill>
          <a:blip r:embed="rId3"/>
          <a:stretch>
            <a:fillRect/>
          </a:stretch>
        </p:blipFill>
        <p:spPr>
          <a:xfrm>
            <a:off x="70085" y="5228235"/>
            <a:ext cx="5689454" cy="563742"/>
          </a:xfrm>
          <a:prstGeom prst="rect">
            <a:avLst/>
          </a:prstGeom>
        </p:spPr>
      </p:pic>
      <p:pic>
        <p:nvPicPr>
          <p:cNvPr id="11" name="Picture 10" descr="A table with numbers and letters&#10;&#10;AI-generated content may be incorrect.">
            <a:extLst>
              <a:ext uri="{FF2B5EF4-FFF2-40B4-BE49-F238E27FC236}">
                <a16:creationId xmlns:a16="http://schemas.microsoft.com/office/drawing/2014/main" id="{9B427BE0-DF34-3068-D990-EE66B1BA9297}"/>
              </a:ext>
            </a:extLst>
          </p:cNvPr>
          <p:cNvPicPr>
            <a:picLocks noChangeAspect="1"/>
          </p:cNvPicPr>
          <p:nvPr/>
        </p:nvPicPr>
        <p:blipFill>
          <a:blip r:embed="rId4"/>
          <a:stretch>
            <a:fillRect/>
          </a:stretch>
        </p:blipFill>
        <p:spPr>
          <a:xfrm>
            <a:off x="0" y="203318"/>
            <a:ext cx="9144000" cy="4929667"/>
          </a:xfrm>
          <a:prstGeom prst="rect">
            <a:avLst/>
          </a:prstGeom>
        </p:spPr>
      </p:pic>
      <p:sp>
        <p:nvSpPr>
          <p:cNvPr id="12" name="TextBox 174">
            <a:extLst>
              <a:ext uri="{FF2B5EF4-FFF2-40B4-BE49-F238E27FC236}">
                <a16:creationId xmlns:a16="http://schemas.microsoft.com/office/drawing/2014/main" id="{76F6910B-16EE-2D59-954B-2A741E1CC087}"/>
              </a:ext>
            </a:extLst>
          </p:cNvPr>
          <p:cNvSpPr txBox="1"/>
          <p:nvPr/>
        </p:nvSpPr>
        <p:spPr>
          <a:xfrm>
            <a:off x="70085" y="27467"/>
            <a:ext cx="8973597" cy="6509474"/>
          </a:xfrm>
          <a:prstGeom prst="rect">
            <a:avLst/>
          </a:prstGeom>
          <a:noFill/>
        </p:spPr>
        <p:txBody>
          <a:bodyPr wrap="square" lIns="0" tIns="0" rIns="0" bIns="0" rtlCol="0">
            <a:spAutoFit/>
          </a:bodyPr>
          <a:lstStyle/>
          <a:p>
            <a:pPr marL="0" algn="ctr">
              <a:lnSpc>
                <a:spcPct val="100000"/>
              </a:lnSpc>
            </a:pPr>
            <a:r>
              <a:rPr lang="en-US" altLang="zh-CN" sz="1200" b="1" dirty="0">
                <a:solidFill>
                  <a:srgbClr val="000000"/>
                </a:solidFill>
                <a:latin typeface="Cambria"/>
                <a:ea typeface="Cambria"/>
              </a:rPr>
              <a:t>Adult</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Individuals</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At</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Risk</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of</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Long-Term</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Care</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Institutionalization:</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ECM</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Enrollment</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by</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County</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and</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Managed</a:t>
            </a:r>
            <a:r>
              <a:rPr lang="en-US" altLang="zh-CN" sz="1200" b="1" spc="-10" dirty="0">
                <a:solidFill>
                  <a:srgbClr val="000000"/>
                </a:solidFill>
                <a:latin typeface="Cambria"/>
                <a:cs typeface="Cambria"/>
              </a:rPr>
              <a:t> </a:t>
            </a:r>
            <a:r>
              <a:rPr lang="en-US" altLang="zh-CN" sz="1200" b="1" dirty="0">
                <a:solidFill>
                  <a:srgbClr val="000000"/>
                </a:solidFill>
                <a:latin typeface="Cambria"/>
                <a:ea typeface="Cambria"/>
              </a:rPr>
              <a:t>Care</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Plan</a:t>
            </a:r>
            <a:r>
              <a:rPr lang="en-US" altLang="zh-CN" sz="1200" b="1" spc="-15" dirty="0">
                <a:solidFill>
                  <a:srgbClr val="000000"/>
                </a:solidFill>
                <a:latin typeface="Cambria"/>
                <a:cs typeface="Cambria"/>
              </a:rPr>
              <a:t> </a:t>
            </a:r>
            <a:r>
              <a:rPr lang="en-US" altLang="zh-CN" sz="1200" b="1" dirty="0">
                <a:solidFill>
                  <a:srgbClr val="000000"/>
                </a:solidFill>
                <a:latin typeface="Cambria"/>
                <a:ea typeface="Cambria"/>
              </a:rPr>
              <a:t>(cont.)</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985"/>
              </a:lnSpc>
            </a:pPr>
            <a:endParaRPr lang="en-US" dirty="0"/>
          </a:p>
          <a:p>
            <a:pPr indent="1260855"/>
            <a:r>
              <a:rPr lang="en-US" altLang="zh-CN" sz="1200" dirty="0">
                <a:solidFill>
                  <a:srgbClr val="000000"/>
                </a:solidFill>
                <a:latin typeface="Cambria"/>
                <a:ea typeface="Cambria"/>
              </a:rPr>
              <a:t>Source:</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DHCS,</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Total</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Number</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of</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Members</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Who</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Received</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ECM</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by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MCP</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and</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County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by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Population</a:t>
            </a:r>
            <a:r>
              <a:rPr lang="en-US" altLang="zh-CN" sz="1200" spc="-34" dirty="0">
                <a:solidFill>
                  <a:srgbClr val="000000"/>
                </a:solidFill>
                <a:latin typeface="Cambria"/>
                <a:cs typeface="Cambria"/>
              </a:rPr>
              <a:t> </a:t>
            </a:r>
            <a:r>
              <a:rPr lang="en-US" altLang="zh-CN" sz="1200" dirty="0">
                <a:solidFill>
                  <a:srgbClr val="000000"/>
                </a:solidFill>
                <a:latin typeface="Cambria"/>
                <a:ea typeface="Cambria"/>
              </a:rPr>
              <a:t>of</a:t>
            </a:r>
          </a:p>
          <a:p>
            <a:pPr marL="1260855" hangingPunct="0">
              <a:lnSpc>
                <a:spcPct val="98750"/>
              </a:lnSpc>
            </a:pPr>
            <a:r>
              <a:rPr lang="en-US" altLang="zh-CN" sz="1200" dirty="0">
                <a:solidFill>
                  <a:srgbClr val="000000"/>
                </a:solidFill>
                <a:latin typeface="Cambria"/>
                <a:ea typeface="Cambria"/>
              </a:rPr>
              <a:t>Focus</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by</a:t>
            </a:r>
            <a:r>
              <a:rPr lang="en-US" altLang="zh-CN" sz="1200" dirty="0">
                <a:solidFill>
                  <a:srgbClr val="000000"/>
                </a:solidFill>
                <a:latin typeface="Cambria"/>
                <a:cs typeface="Cambria"/>
              </a:rPr>
              <a:t> </a:t>
            </a:r>
            <a:r>
              <a:rPr lang="en-US" altLang="zh-CN" sz="1200" dirty="0">
                <a:solidFill>
                  <a:srgbClr val="000000"/>
                </a:solidFill>
                <a:latin typeface="Cambria"/>
                <a:ea typeface="Cambria"/>
              </a:rPr>
              <a:t>Quarter,”</a:t>
            </a:r>
            <a:r>
              <a:rPr lang="en-US" altLang="zh-CN" sz="1200" spc="-40" dirty="0">
                <a:solidFill>
                  <a:srgbClr val="000000"/>
                </a:solidFill>
                <a:latin typeface="Cambria"/>
                <a:cs typeface="Cambria"/>
              </a:rPr>
              <a:t> </a:t>
            </a:r>
            <a:r>
              <a:rPr lang="en-US" altLang="zh-CN" sz="1200" spc="-40" dirty="0">
                <a:solidFill>
                  <a:srgbClr val="000000"/>
                </a:solidFill>
                <a:latin typeface="Cambria"/>
                <a:cs typeface="Cambria"/>
                <a:hlinkClick r:id="rId5"/>
              </a:rPr>
              <a:t>https://geohub-cadhcs.hub.arcgis.com/datasets/CADHCS::ecm-community-support-data-tables-for-quarterly-implementation-report/explore?layer=26&amp;showTable=true</a:t>
            </a:r>
            <a:endParaRPr lang="en-US" altLang="zh-CN" sz="1200" dirty="0">
              <a:solidFill>
                <a:srgbClr val="0000FE"/>
              </a:solidFill>
              <a:latin typeface="Cambria"/>
              <a:ea typeface="Cambria"/>
            </a:endParaRPr>
          </a:p>
        </p:txBody>
      </p:sp>
    </p:spTree>
    <p:extLst>
      <p:ext uri="{BB962C8B-B14F-4D97-AF65-F5344CB8AC3E}">
        <p14:creationId xmlns:p14="http://schemas.microsoft.com/office/powerpoint/2010/main" val="2973292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51B24-21E4-D7A8-0A1C-CAE88E7E252A}"/>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364DA417-F1B9-03D1-494C-74523F413030}"/>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4828ADCE-4964-C9A7-81B3-45871D735872}"/>
              </a:ext>
            </a:extLst>
          </p:cNvPr>
          <p:cNvPicPr>
            <a:picLocks noChangeAspect="1" noChangeArrowheads="1"/>
          </p:cNvPicPr>
          <p:nvPr/>
        </p:nvPicPr>
        <p:blipFill>
          <a:blip r:embed="rId4"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0180199F-0BC0-3C57-32D4-DB8739EA9628}"/>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642BA6AE-C9ED-F5B5-A2B6-600B4BDD651F}"/>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90813055-EEE2-4275-F64E-AC74EBD14523}"/>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CE58C0F-0568-369B-C5A7-961B7F137DD1}"/>
              </a:ext>
            </a:extLst>
          </p:cNvPr>
          <p:cNvSpPr>
            <a:spLocks noGrp="1"/>
          </p:cNvSpPr>
          <p:nvPr>
            <p:ph type="ctrTitle"/>
          </p:nvPr>
        </p:nvSpPr>
        <p:spPr>
          <a:xfrm>
            <a:off x="1370748" y="263476"/>
            <a:ext cx="6629396" cy="1048400"/>
          </a:xfrm>
        </p:spPr>
        <p:txBody>
          <a:bodyPr>
            <a:normAutofit/>
          </a:bodyPr>
          <a:lstStyle/>
          <a:p>
            <a:r>
              <a:rPr lang="en-US" dirty="0">
                <a:latin typeface="Cambria" panose="02040503050406030204" pitchFamily="18" charset="0"/>
              </a:rPr>
              <a:t>Webinars</a:t>
            </a:r>
          </a:p>
        </p:txBody>
      </p:sp>
      <p:sp>
        <p:nvSpPr>
          <p:cNvPr id="13" name="Slide Number Placeholder 12">
            <a:extLst>
              <a:ext uri="{FF2B5EF4-FFF2-40B4-BE49-F238E27FC236}">
                <a16:creationId xmlns:a16="http://schemas.microsoft.com/office/drawing/2014/main" id="{D3A69DC4-BACF-A3DD-F92A-D5ED835A6BEB}"/>
              </a:ext>
            </a:extLst>
          </p:cNvPr>
          <p:cNvSpPr>
            <a:spLocks noGrp="1"/>
          </p:cNvSpPr>
          <p:nvPr>
            <p:ph type="sldNum" sz="quarter" idx="12"/>
          </p:nvPr>
        </p:nvSpPr>
        <p:spPr/>
        <p:txBody>
          <a:bodyPr/>
          <a:lstStyle/>
          <a:p>
            <a:fld id="{A370007B-399A-4F33-BA2D-3B94742954EE}" type="slidenum">
              <a:rPr lang="en-US" smtClean="0"/>
              <a:pPr/>
              <a:t>35</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79CDC0B1-6CF7-99A0-A544-39F2D3CA80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7" name="TextBox 6">
            <a:extLst>
              <a:ext uri="{FF2B5EF4-FFF2-40B4-BE49-F238E27FC236}">
                <a16:creationId xmlns:a16="http://schemas.microsoft.com/office/drawing/2014/main" id="{83DEAE8C-3244-C978-29E5-1706E1A5789F}"/>
              </a:ext>
            </a:extLst>
          </p:cNvPr>
          <p:cNvSpPr txBox="1"/>
          <p:nvPr/>
        </p:nvSpPr>
        <p:spPr>
          <a:xfrm>
            <a:off x="685800" y="1311876"/>
            <a:ext cx="8001000" cy="3970318"/>
          </a:xfrm>
          <a:prstGeom prst="rect">
            <a:avLst/>
          </a:prstGeom>
          <a:noFill/>
        </p:spPr>
        <p:txBody>
          <a:bodyPr wrap="square" rtlCol="0">
            <a:spAutoFit/>
          </a:bodyPr>
          <a:lstStyle/>
          <a:p>
            <a:pPr lvl="1"/>
            <a:r>
              <a:rPr lang="en-US" b="1" dirty="0"/>
              <a:t>Medi-Cal 101 Series (</a:t>
            </a:r>
            <a:r>
              <a:rPr lang="en-US" b="1" i="1" dirty="0"/>
              <a:t>redux</a:t>
            </a:r>
            <a:r>
              <a:rPr lang="en-US" b="1" dirty="0"/>
              <a:t>): </a:t>
            </a:r>
            <a:r>
              <a:rPr lang="en-US" dirty="0"/>
              <a:t>Led by Jane Ogle, this series will be a redux of the previous series from December 2024, but there will be additional valuable material added to help bolster the core understanding of Medicaid. </a:t>
            </a:r>
          </a:p>
          <a:p>
            <a:endParaRPr lang="en-US" dirty="0"/>
          </a:p>
          <a:p>
            <a:pPr lvl="1"/>
            <a:r>
              <a:rPr lang="en-US" dirty="0"/>
              <a:t>Jane will do a deep-dive into the complex and interconnected health and human services programs to help provide a foundational understanding of how to navigate these essential programs. Jane will incorporate relevant information related to the federal budget cuts, as well as other new updates.</a:t>
            </a:r>
          </a:p>
          <a:p>
            <a:endParaRPr lang="en-US" dirty="0"/>
          </a:p>
          <a:p>
            <a:pPr lvl="1"/>
            <a:r>
              <a:rPr lang="en-US" b="1" dirty="0"/>
              <a:t>Goal: </a:t>
            </a:r>
            <a:r>
              <a:rPr lang="en-US" dirty="0"/>
              <a:t>Provide a baseline understanding of Medicaid (aka Medi-Cal in California), as well as providing other relevant updates.</a:t>
            </a:r>
          </a:p>
          <a:p>
            <a:pPr lvl="1"/>
            <a:endParaRPr lang="en-US" b="1" dirty="0"/>
          </a:p>
          <a:p>
            <a:pPr lvl="1"/>
            <a:r>
              <a:rPr lang="en-US" b="1" i="1" dirty="0"/>
              <a:t>What, if anything, would you like to see in this series?</a:t>
            </a:r>
          </a:p>
          <a:p>
            <a:endParaRPr lang="en-US" dirty="0"/>
          </a:p>
        </p:txBody>
      </p:sp>
    </p:spTree>
    <p:extLst>
      <p:ext uri="{BB962C8B-B14F-4D97-AF65-F5344CB8AC3E}">
        <p14:creationId xmlns:p14="http://schemas.microsoft.com/office/powerpoint/2010/main" val="190506761"/>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B65A8-CB81-BD4B-6512-C1DEBF9D0741}"/>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BE484B92-5B03-C116-07AA-AE4891F17795}"/>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B26057C3-D7A0-B1AA-FD4E-EB459C8AD5D4}"/>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8BE3F403-1904-8CB7-150B-F1670BB7E83F}"/>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CB9C42FC-7FB0-64CE-1A8C-74CEBD603D1D}"/>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A9E83FA3-B718-CE9C-DB46-4F923B1E377E}"/>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15B5102-19A1-498D-31C8-8898E2CD2F83}"/>
              </a:ext>
            </a:extLst>
          </p:cNvPr>
          <p:cNvSpPr>
            <a:spLocks noGrp="1"/>
          </p:cNvSpPr>
          <p:nvPr>
            <p:ph type="ctrTitle"/>
          </p:nvPr>
        </p:nvSpPr>
        <p:spPr>
          <a:xfrm>
            <a:off x="1370748" y="263476"/>
            <a:ext cx="6629396" cy="1048400"/>
          </a:xfrm>
        </p:spPr>
        <p:txBody>
          <a:bodyPr>
            <a:normAutofit/>
          </a:bodyPr>
          <a:lstStyle/>
          <a:p>
            <a:r>
              <a:rPr lang="en-US" dirty="0">
                <a:latin typeface="Cambria" panose="02040503050406030204" pitchFamily="18" charset="0"/>
              </a:rPr>
              <a:t>Webinars</a:t>
            </a:r>
          </a:p>
        </p:txBody>
      </p:sp>
      <p:sp>
        <p:nvSpPr>
          <p:cNvPr id="13" name="Slide Number Placeholder 12">
            <a:extLst>
              <a:ext uri="{FF2B5EF4-FFF2-40B4-BE49-F238E27FC236}">
                <a16:creationId xmlns:a16="http://schemas.microsoft.com/office/drawing/2014/main" id="{ACFB4FB8-4DFB-18F7-8876-85E637F13C99}"/>
              </a:ext>
            </a:extLst>
          </p:cNvPr>
          <p:cNvSpPr>
            <a:spLocks noGrp="1"/>
          </p:cNvSpPr>
          <p:nvPr>
            <p:ph type="sldNum" sz="quarter" idx="12"/>
          </p:nvPr>
        </p:nvSpPr>
        <p:spPr/>
        <p:txBody>
          <a:bodyPr/>
          <a:lstStyle/>
          <a:p>
            <a:fld id="{A370007B-399A-4F33-BA2D-3B94742954EE}" type="slidenum">
              <a:rPr lang="en-US" smtClean="0"/>
              <a:pPr/>
              <a:t>36</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49A743F0-7C33-2CAC-6E0A-3685BCAB0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7" name="TextBox 6">
            <a:extLst>
              <a:ext uri="{FF2B5EF4-FFF2-40B4-BE49-F238E27FC236}">
                <a16:creationId xmlns:a16="http://schemas.microsoft.com/office/drawing/2014/main" id="{985BBCA9-8C45-FBFE-BF39-8C81976BA68F}"/>
              </a:ext>
            </a:extLst>
          </p:cNvPr>
          <p:cNvSpPr txBox="1"/>
          <p:nvPr/>
        </p:nvSpPr>
        <p:spPr>
          <a:xfrm>
            <a:off x="684946" y="1611809"/>
            <a:ext cx="8001000" cy="3139321"/>
          </a:xfrm>
          <a:prstGeom prst="rect">
            <a:avLst/>
          </a:prstGeom>
          <a:noFill/>
        </p:spPr>
        <p:txBody>
          <a:bodyPr wrap="square" rtlCol="0">
            <a:spAutoFit/>
          </a:bodyPr>
          <a:lstStyle/>
          <a:p>
            <a:pPr lvl="1"/>
            <a:r>
              <a:rPr lang="en-US" b="1" dirty="0"/>
              <a:t>Social Services Aging 101: </a:t>
            </a:r>
            <a:r>
              <a:rPr lang="en-US" dirty="0"/>
              <a:t>Cathy Senderling-McDonald of Catbird Strategies will lead an informational webinar series that will cover IHSS, SSI, CalFresh, Older Americans Act, and other state and local aging services such as Meals on Wheels.</a:t>
            </a:r>
          </a:p>
          <a:p>
            <a:endParaRPr lang="en-US" dirty="0"/>
          </a:p>
          <a:p>
            <a:pPr lvl="1"/>
            <a:r>
              <a:rPr lang="en-US" b="1" dirty="0"/>
              <a:t>Goal: </a:t>
            </a:r>
            <a:r>
              <a:rPr lang="en-US" dirty="0"/>
              <a:t>Provide a deeper understanding of the social programming available to eligible individuals in California –and nationally- in times of need.</a:t>
            </a:r>
          </a:p>
          <a:p>
            <a:pPr lvl="1"/>
            <a:endParaRPr lang="en-US" b="1" dirty="0"/>
          </a:p>
          <a:p>
            <a:pPr lvl="1"/>
            <a:r>
              <a:rPr lang="en-US" b="1" i="1" dirty="0"/>
              <a:t>What, if anything, would you like to see in this series?</a:t>
            </a:r>
          </a:p>
          <a:p>
            <a:endParaRPr lang="en-US" dirty="0"/>
          </a:p>
          <a:p>
            <a:endParaRPr lang="en-US" dirty="0"/>
          </a:p>
        </p:txBody>
      </p:sp>
    </p:spTree>
    <p:extLst>
      <p:ext uri="{BB962C8B-B14F-4D97-AF65-F5344CB8AC3E}">
        <p14:creationId xmlns:p14="http://schemas.microsoft.com/office/powerpoint/2010/main" val="3190342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AEA07-5EC3-9843-6652-21AF282C6B5C}"/>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E8B56705-7188-4A56-0838-57F1A4646810}"/>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431A2CB5-32DE-503E-A0E4-46A829C0D207}"/>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4CC57AEB-716F-A2DB-E74F-5B4D09270B54}"/>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A9C0B0A0-370E-55BD-CC01-E32D8D46DFF9}"/>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9DA121BB-5769-107B-2D23-29CE1CA37AAC}"/>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6B63184-030A-4597-547A-DFD8FCF5E6D4}"/>
              </a:ext>
            </a:extLst>
          </p:cNvPr>
          <p:cNvSpPr>
            <a:spLocks noGrp="1"/>
          </p:cNvSpPr>
          <p:nvPr>
            <p:ph type="ctrTitle"/>
          </p:nvPr>
        </p:nvSpPr>
        <p:spPr>
          <a:xfrm>
            <a:off x="1370748" y="263476"/>
            <a:ext cx="6629396" cy="1048400"/>
          </a:xfrm>
        </p:spPr>
        <p:txBody>
          <a:bodyPr>
            <a:normAutofit/>
          </a:bodyPr>
          <a:lstStyle/>
          <a:p>
            <a:r>
              <a:rPr lang="en-US" dirty="0">
                <a:latin typeface="Cambria" panose="02040503050406030204" pitchFamily="18" charset="0"/>
              </a:rPr>
              <a:t>Webinars</a:t>
            </a:r>
          </a:p>
        </p:txBody>
      </p:sp>
      <p:sp>
        <p:nvSpPr>
          <p:cNvPr id="13" name="Slide Number Placeholder 12">
            <a:extLst>
              <a:ext uri="{FF2B5EF4-FFF2-40B4-BE49-F238E27FC236}">
                <a16:creationId xmlns:a16="http://schemas.microsoft.com/office/drawing/2014/main" id="{BC9261CE-8251-BBB4-EA4C-D3C3961A1D6C}"/>
              </a:ext>
            </a:extLst>
          </p:cNvPr>
          <p:cNvSpPr>
            <a:spLocks noGrp="1"/>
          </p:cNvSpPr>
          <p:nvPr>
            <p:ph type="sldNum" sz="quarter" idx="12"/>
          </p:nvPr>
        </p:nvSpPr>
        <p:spPr/>
        <p:txBody>
          <a:bodyPr/>
          <a:lstStyle/>
          <a:p>
            <a:fld id="{A370007B-399A-4F33-BA2D-3B94742954EE}" type="slidenum">
              <a:rPr lang="en-US" smtClean="0"/>
              <a:pPr/>
              <a:t>37</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7960D870-827C-BCEE-3BB3-D8BF800442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7" name="TextBox 6">
            <a:extLst>
              <a:ext uri="{FF2B5EF4-FFF2-40B4-BE49-F238E27FC236}">
                <a16:creationId xmlns:a16="http://schemas.microsoft.com/office/drawing/2014/main" id="{CA902629-1864-5C9F-8577-B90E567D3314}"/>
              </a:ext>
            </a:extLst>
          </p:cNvPr>
          <p:cNvSpPr txBox="1"/>
          <p:nvPr/>
        </p:nvSpPr>
        <p:spPr>
          <a:xfrm>
            <a:off x="693138" y="1696939"/>
            <a:ext cx="8001000" cy="2862322"/>
          </a:xfrm>
          <a:prstGeom prst="rect">
            <a:avLst/>
          </a:prstGeom>
          <a:noFill/>
        </p:spPr>
        <p:txBody>
          <a:bodyPr wrap="square" rtlCol="0">
            <a:spAutoFit/>
          </a:bodyPr>
          <a:lstStyle/>
          <a:p>
            <a:pPr lvl="1"/>
            <a:r>
              <a:rPr lang="en-US" b="1" dirty="0"/>
              <a:t>Federal Budget Updates: </a:t>
            </a:r>
            <a:r>
              <a:rPr lang="en-US" dirty="0"/>
              <a:t>Under the leadership of Cathy Senderling-McDonald, this webinar series will provide pertinent updates as it relates to the ever-evolving landscape of federal budget and administrative updates. These webinars will be done on an ad hoc basis.</a:t>
            </a:r>
          </a:p>
          <a:p>
            <a:endParaRPr lang="en-US" dirty="0"/>
          </a:p>
          <a:p>
            <a:pPr lvl="1"/>
            <a:r>
              <a:rPr lang="en-US" b="1" dirty="0"/>
              <a:t>Goal: </a:t>
            </a:r>
            <a:r>
              <a:rPr lang="en-US" dirty="0"/>
              <a:t>Disseminate important information and updates related to the budget and explain how they may impact the work that is being done.</a:t>
            </a:r>
          </a:p>
          <a:p>
            <a:pPr lvl="1"/>
            <a:endParaRPr lang="en-US" b="1" dirty="0"/>
          </a:p>
          <a:p>
            <a:pPr lvl="1"/>
            <a:r>
              <a:rPr lang="en-US" b="1" i="1" dirty="0"/>
              <a:t>What, if anything, would you like to see in any future webinars on this topic?</a:t>
            </a:r>
            <a:endParaRPr lang="en-US" dirty="0"/>
          </a:p>
          <a:p>
            <a:endParaRPr lang="en-US" dirty="0"/>
          </a:p>
        </p:txBody>
      </p:sp>
    </p:spTree>
    <p:extLst>
      <p:ext uri="{BB962C8B-B14F-4D97-AF65-F5344CB8AC3E}">
        <p14:creationId xmlns:p14="http://schemas.microsoft.com/office/powerpoint/2010/main" val="4189606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52A31-6E78-8F89-5CE9-0B7345186B4D}"/>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FB16E03E-234A-908E-15B0-F369E4747FE4}"/>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C5971365-1BA4-1F62-7E73-40F73B87AF9F}"/>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20010FFD-6B2D-8FEF-47EF-8243810AE753}"/>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90471483-005B-52C3-ACE6-34544CDCD9BB}"/>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E2D0FAF3-D3CD-C0AA-615C-3DFC7E46348C}"/>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F4F30E4-75D3-51A4-87CE-B48D3E6F93BC}"/>
              </a:ext>
            </a:extLst>
          </p:cNvPr>
          <p:cNvSpPr>
            <a:spLocks noGrp="1"/>
          </p:cNvSpPr>
          <p:nvPr>
            <p:ph type="ctrTitle"/>
          </p:nvPr>
        </p:nvSpPr>
        <p:spPr>
          <a:xfrm>
            <a:off x="1370748" y="263476"/>
            <a:ext cx="6629396" cy="1048400"/>
          </a:xfrm>
        </p:spPr>
        <p:txBody>
          <a:bodyPr>
            <a:normAutofit/>
          </a:bodyPr>
          <a:lstStyle/>
          <a:p>
            <a:r>
              <a:rPr lang="en-US" dirty="0">
                <a:latin typeface="Cambria" panose="02040503050406030204" pitchFamily="18" charset="0"/>
              </a:rPr>
              <a:t>Webinars</a:t>
            </a:r>
          </a:p>
        </p:txBody>
      </p:sp>
      <p:sp>
        <p:nvSpPr>
          <p:cNvPr id="13" name="Slide Number Placeholder 12">
            <a:extLst>
              <a:ext uri="{FF2B5EF4-FFF2-40B4-BE49-F238E27FC236}">
                <a16:creationId xmlns:a16="http://schemas.microsoft.com/office/drawing/2014/main" id="{A82C91E3-1742-F93A-6CBF-6E0F46960D8B}"/>
              </a:ext>
            </a:extLst>
          </p:cNvPr>
          <p:cNvSpPr>
            <a:spLocks noGrp="1"/>
          </p:cNvSpPr>
          <p:nvPr>
            <p:ph type="sldNum" sz="quarter" idx="12"/>
          </p:nvPr>
        </p:nvSpPr>
        <p:spPr/>
        <p:txBody>
          <a:bodyPr/>
          <a:lstStyle/>
          <a:p>
            <a:fld id="{A370007B-399A-4F33-BA2D-3B94742954EE}" type="slidenum">
              <a:rPr lang="en-US" smtClean="0"/>
              <a:pPr/>
              <a:t>38</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076E6B32-245B-BC9A-33D9-33CE820D47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7" name="TextBox 6">
            <a:extLst>
              <a:ext uri="{FF2B5EF4-FFF2-40B4-BE49-F238E27FC236}">
                <a16:creationId xmlns:a16="http://schemas.microsoft.com/office/drawing/2014/main" id="{3FAD92C0-F30D-1F63-31F8-792EB4A46E87}"/>
              </a:ext>
            </a:extLst>
          </p:cNvPr>
          <p:cNvSpPr txBox="1"/>
          <p:nvPr/>
        </p:nvSpPr>
        <p:spPr>
          <a:xfrm>
            <a:off x="720146" y="1904962"/>
            <a:ext cx="8001000" cy="3139321"/>
          </a:xfrm>
          <a:prstGeom prst="rect">
            <a:avLst/>
          </a:prstGeom>
          <a:noFill/>
        </p:spPr>
        <p:txBody>
          <a:bodyPr wrap="square" rtlCol="0">
            <a:spAutoFit/>
          </a:bodyPr>
          <a:lstStyle/>
          <a:p>
            <a:pPr lvl="1"/>
            <a:r>
              <a:rPr lang="en-US" b="1" dirty="0"/>
              <a:t>CalAIM and D-SNP Implementation 101: </a:t>
            </a:r>
            <a:r>
              <a:rPr lang="en-US" dirty="0"/>
              <a:t>Jointly led by Jane Ogle and Caroline Davis, this webinar series will explore CalAIM’s alignment and new policies for </a:t>
            </a:r>
            <a:r>
              <a:rPr lang="en-US" b="1" dirty="0"/>
              <a:t>Dual Eligible Special Needs Plan </a:t>
            </a:r>
            <a:r>
              <a:rPr lang="en-US" dirty="0"/>
              <a:t>(D-SNPs). </a:t>
            </a:r>
          </a:p>
          <a:p>
            <a:endParaRPr lang="en-US" dirty="0"/>
          </a:p>
          <a:p>
            <a:pPr lvl="1"/>
            <a:r>
              <a:rPr lang="en-US" b="1" dirty="0"/>
              <a:t>Goal: </a:t>
            </a:r>
            <a:r>
              <a:rPr lang="en-US" dirty="0"/>
              <a:t>Provide a baseline understanding of both programs and how they align and intersect.</a:t>
            </a:r>
          </a:p>
          <a:p>
            <a:pPr lvl="1"/>
            <a:endParaRPr lang="en-US" b="1" dirty="0"/>
          </a:p>
          <a:p>
            <a:pPr lvl="1"/>
            <a:r>
              <a:rPr lang="en-US" b="1" i="1" dirty="0"/>
              <a:t>What, if anything, would you like to see in this series?</a:t>
            </a:r>
          </a:p>
          <a:p>
            <a:endParaRPr lang="en-US" dirty="0"/>
          </a:p>
          <a:p>
            <a:endParaRPr lang="en-US" dirty="0"/>
          </a:p>
          <a:p>
            <a:endParaRPr lang="en-US" dirty="0"/>
          </a:p>
        </p:txBody>
      </p:sp>
    </p:spTree>
    <p:extLst>
      <p:ext uri="{BB962C8B-B14F-4D97-AF65-F5344CB8AC3E}">
        <p14:creationId xmlns:p14="http://schemas.microsoft.com/office/powerpoint/2010/main" val="258302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Freeform 108"/>
          <p:cNvSpPr/>
          <p:nvPr/>
        </p:nvSpPr>
        <p:spPr>
          <a:xfrm>
            <a:off x="6972300" y="0"/>
            <a:ext cx="2171700" cy="175260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9" name="Freeform 109"/>
          <p:cNvSpPr/>
          <p:nvPr/>
        </p:nvSpPr>
        <p:spPr>
          <a:xfrm>
            <a:off x="1293368" y="6701393"/>
            <a:ext cx="7092950" cy="57150"/>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0" name="Freeform 110"/>
          <p:cNvSpPr/>
          <p:nvPr/>
        </p:nvSpPr>
        <p:spPr>
          <a:xfrm>
            <a:off x="7848600" y="0"/>
            <a:ext cx="1295400" cy="10668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12" name="Picture 112"/>
          <p:cNvPicPr>
            <a:picLocks noChangeAspect="1"/>
          </p:cNvPicPr>
          <p:nvPr/>
        </p:nvPicPr>
        <p:blipFill>
          <a:blip r:embed="rId2"/>
          <a:stretch>
            <a:fillRect/>
          </a:stretch>
        </p:blipFill>
        <p:spPr>
          <a:xfrm>
            <a:off x="140970" y="5897880"/>
            <a:ext cx="1013461" cy="960120"/>
          </a:xfrm>
          <a:prstGeom prst="rect">
            <a:avLst/>
          </a:prstGeom>
        </p:spPr>
      </p:pic>
      <p:sp>
        <p:nvSpPr>
          <p:cNvPr id="2" name="TextBox 113"/>
          <p:cNvSpPr txBox="1"/>
          <p:nvPr/>
        </p:nvSpPr>
        <p:spPr>
          <a:xfrm>
            <a:off x="1017702" y="61985"/>
            <a:ext cx="7069404" cy="6827510"/>
          </a:xfrm>
          <a:prstGeom prst="rect">
            <a:avLst/>
          </a:prstGeom>
          <a:noFill/>
        </p:spPr>
        <p:txBody>
          <a:bodyPr wrap="square" lIns="0" tIns="0" rIns="0" bIns="0" rtlCol="0">
            <a:spAutoFit/>
          </a:bodyPr>
          <a:lstStyle/>
          <a:p>
            <a:pPr marL="0" algn="ctr">
              <a:lnSpc>
                <a:spcPct val="100000"/>
              </a:lnSpc>
            </a:pPr>
            <a:r>
              <a:rPr lang="en-US" altLang="zh-CN" sz="2200" b="1" dirty="0">
                <a:solidFill>
                  <a:srgbClr val="000000"/>
                </a:solidFill>
                <a:latin typeface="Cambria"/>
                <a:ea typeface="Cambria"/>
              </a:rPr>
              <a:t>Statewide ECM Growth by Medi-Cal Member Age Group</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endParaRPr lang="en-US" dirty="0">
              <a:latin typeface="Cambria" panose="02040503050406030204" pitchFamily="18" charset="0"/>
            </a:endParaRPr>
          </a:p>
          <a:p>
            <a:r>
              <a:rPr lang="en-US" sz="1400" dirty="0">
                <a:latin typeface="Cambria" panose="02040503050406030204" pitchFamily="18" charset="0"/>
              </a:rPr>
              <a:t>Source: DHCS, “Total Number of Members Who Received ECM by Quarter in Any County Since Launch,” </a:t>
            </a:r>
            <a:r>
              <a:rPr lang="en-US" sz="1400" dirty="0">
                <a:latin typeface="Cambria" panose="02040503050406030204" pitchFamily="18" charset="0"/>
                <a:hlinkClick r:id="rId3"/>
              </a:rPr>
              <a:t>https://cadhcs.maps.arcgis.com/apps/dashboards/f415bb29324a45ceaaa 2361862870599</a:t>
            </a:r>
            <a:r>
              <a:rPr lang="en-US" sz="1400" dirty="0">
                <a:latin typeface="Cambria" panose="02040503050406030204" pitchFamily="18" charset="0"/>
              </a:rPr>
              <a:t> </a:t>
            </a:r>
          </a:p>
          <a:p>
            <a:pPr>
              <a:lnSpc>
                <a:spcPts val="1000"/>
              </a:lnSpc>
            </a:pPr>
            <a:endParaRPr lang="en-US" dirty="0"/>
          </a:p>
          <a:p>
            <a:pPr>
              <a:lnSpc>
                <a:spcPts val="1000"/>
              </a:lnSpc>
            </a:pPr>
            <a:endParaRPr lang="en-US" dirty="0"/>
          </a:p>
          <a:p>
            <a:pPr>
              <a:lnSpc>
                <a:spcPts val="1000"/>
              </a:lnSpc>
            </a:pPr>
            <a:endParaRPr lang="en-US" dirty="0"/>
          </a:p>
          <a:p>
            <a:pPr marL="0" indent="1215389">
              <a:lnSpc>
                <a:spcPct val="100000"/>
              </a:lnSpc>
            </a:pPr>
            <a:r>
              <a:rPr lang="en-US" altLang="zh-CN" sz="2000" b="1" dirty="0">
                <a:solidFill>
                  <a:srgbClr val="000000"/>
                </a:solidFill>
                <a:latin typeface="Cambria"/>
                <a:ea typeface="Cambria"/>
              </a:rPr>
              <a:t>Cal</a:t>
            </a:r>
            <a:r>
              <a:rPr lang="en-US" altLang="zh-CN" sz="2000" dirty="0">
                <a:solidFill>
                  <a:srgbClr val="16355C"/>
                </a:solidFill>
                <a:latin typeface="Cambria"/>
                <a:ea typeface="Cambria"/>
              </a:rPr>
              <a:t>ifornia</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H</a:t>
            </a:r>
            <a:r>
              <a:rPr lang="en-US" altLang="zh-CN" sz="2000" dirty="0">
                <a:solidFill>
                  <a:srgbClr val="16355C"/>
                </a:solidFill>
                <a:latin typeface="Cambria"/>
                <a:ea typeface="Cambria"/>
              </a:rPr>
              <a:t>ealth</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P</a:t>
            </a:r>
            <a:r>
              <a:rPr lang="en-US" altLang="zh-CN" sz="2000" dirty="0">
                <a:solidFill>
                  <a:srgbClr val="16355C"/>
                </a:solidFill>
                <a:latin typeface="Cambria"/>
                <a:ea typeface="Cambria"/>
              </a:rPr>
              <a:t>olicy</a:t>
            </a:r>
            <a:r>
              <a:rPr lang="en-US" altLang="zh-CN" sz="2000" dirty="0">
                <a:solidFill>
                  <a:srgbClr val="16355C"/>
                </a:solidFill>
                <a:latin typeface="Cambria"/>
                <a:cs typeface="Cambria"/>
              </a:rPr>
              <a:t> </a:t>
            </a:r>
            <a:r>
              <a:rPr lang="en-US" altLang="zh-CN" sz="2000" b="1" dirty="0">
                <a:solidFill>
                  <a:srgbClr val="000000"/>
                </a:solidFill>
                <a:latin typeface="Cambria"/>
                <a:ea typeface="Cambria"/>
              </a:rPr>
              <a:t>S</a:t>
            </a:r>
            <a:r>
              <a:rPr lang="en-US" altLang="zh-CN" sz="2000" dirty="0">
                <a:solidFill>
                  <a:srgbClr val="16355C"/>
                </a:solidFill>
                <a:latin typeface="Cambria"/>
                <a:ea typeface="Cambria"/>
              </a:rPr>
              <a:t>trategies,</a:t>
            </a:r>
            <a:r>
              <a:rPr lang="en-US" altLang="zh-CN" sz="2000" spc="-40" dirty="0">
                <a:solidFill>
                  <a:srgbClr val="16355C"/>
                </a:solidFill>
                <a:latin typeface="Cambria"/>
                <a:cs typeface="Cambria"/>
              </a:rPr>
              <a:t> </a:t>
            </a:r>
            <a:r>
              <a:rPr lang="en-US" altLang="zh-CN" sz="2000" dirty="0">
                <a:solidFill>
                  <a:srgbClr val="16355C"/>
                </a:solidFill>
                <a:latin typeface="Cambria"/>
                <a:ea typeface="Cambria"/>
              </a:rPr>
              <a:t>LLC</a:t>
            </a:r>
          </a:p>
        </p:txBody>
      </p:sp>
      <p:sp>
        <p:nvSpPr>
          <p:cNvPr id="114" name="TextBox 114"/>
          <p:cNvSpPr txBox="1"/>
          <p:nvPr/>
        </p:nvSpPr>
        <p:spPr>
          <a:xfrm>
            <a:off x="8525256" y="6470015"/>
            <a:ext cx="89941" cy="184666"/>
          </a:xfrm>
          <a:prstGeom prst="rect">
            <a:avLst/>
          </a:prstGeom>
          <a:noFill/>
        </p:spPr>
        <p:txBody>
          <a:bodyPr wrap="square" lIns="0" tIns="0" rIns="0" bIns="0" rtlCol="0">
            <a:spAutoFit/>
          </a:bodyPr>
          <a:lstStyle/>
          <a:p>
            <a:pPr marL="0">
              <a:lnSpc>
                <a:spcPct val="100000"/>
              </a:lnSpc>
            </a:pPr>
            <a:r>
              <a:rPr lang="en-US" altLang="zh-CN" sz="1200" spc="-10" dirty="0">
                <a:solidFill>
                  <a:srgbClr val="868686"/>
                </a:solidFill>
                <a:latin typeface="Calibri"/>
                <a:ea typeface="Calibri"/>
              </a:rPr>
              <a:t>1</a:t>
            </a:r>
          </a:p>
        </p:txBody>
      </p:sp>
      <p:graphicFrame>
        <p:nvGraphicFramePr>
          <p:cNvPr id="4" name="Table 3">
            <a:extLst>
              <a:ext uri="{FF2B5EF4-FFF2-40B4-BE49-F238E27FC236}">
                <a16:creationId xmlns:a16="http://schemas.microsoft.com/office/drawing/2014/main" id="{5A376B2C-0D61-9E61-3699-B508E1AC5AF1}"/>
              </a:ext>
            </a:extLst>
          </p:cNvPr>
          <p:cNvGraphicFramePr>
            <a:graphicFrameLocks noGrp="1"/>
          </p:cNvGraphicFramePr>
          <p:nvPr/>
        </p:nvGraphicFramePr>
        <p:xfrm>
          <a:off x="338014" y="917379"/>
          <a:ext cx="8428780" cy="4024543"/>
        </p:xfrm>
        <a:graphic>
          <a:graphicData uri="http://schemas.openxmlformats.org/drawingml/2006/table">
            <a:tbl>
              <a:tblPr firstRow="1" bandRow="1">
                <a:tableStyleId>{5C22544A-7EE6-4342-B048-85BDC9FD1C3A}</a:tableStyleId>
              </a:tblPr>
              <a:tblGrid>
                <a:gridCol w="1915774">
                  <a:extLst>
                    <a:ext uri="{9D8B030D-6E8A-4147-A177-3AD203B41FA5}">
                      <a16:colId xmlns:a16="http://schemas.microsoft.com/office/drawing/2014/main" val="3909491944"/>
                    </a:ext>
                  </a:extLst>
                </a:gridCol>
                <a:gridCol w="1085501">
                  <a:extLst>
                    <a:ext uri="{9D8B030D-6E8A-4147-A177-3AD203B41FA5}">
                      <a16:colId xmlns:a16="http://schemas.microsoft.com/office/drawing/2014/main" val="1179969837"/>
                    </a:ext>
                  </a:extLst>
                </a:gridCol>
                <a:gridCol w="1085501">
                  <a:extLst>
                    <a:ext uri="{9D8B030D-6E8A-4147-A177-3AD203B41FA5}">
                      <a16:colId xmlns:a16="http://schemas.microsoft.com/office/drawing/2014/main" val="3266301217"/>
                    </a:ext>
                  </a:extLst>
                </a:gridCol>
                <a:gridCol w="1085501">
                  <a:extLst>
                    <a:ext uri="{9D8B030D-6E8A-4147-A177-3AD203B41FA5}">
                      <a16:colId xmlns:a16="http://schemas.microsoft.com/office/drawing/2014/main" val="4095189998"/>
                    </a:ext>
                  </a:extLst>
                </a:gridCol>
                <a:gridCol w="1085501">
                  <a:extLst>
                    <a:ext uri="{9D8B030D-6E8A-4147-A177-3AD203B41FA5}">
                      <a16:colId xmlns:a16="http://schemas.microsoft.com/office/drawing/2014/main" val="207869246"/>
                    </a:ext>
                  </a:extLst>
                </a:gridCol>
                <a:gridCol w="1085501">
                  <a:extLst>
                    <a:ext uri="{9D8B030D-6E8A-4147-A177-3AD203B41FA5}">
                      <a16:colId xmlns:a16="http://schemas.microsoft.com/office/drawing/2014/main" val="1787031738"/>
                    </a:ext>
                  </a:extLst>
                </a:gridCol>
                <a:gridCol w="1085501">
                  <a:extLst>
                    <a:ext uri="{9D8B030D-6E8A-4147-A177-3AD203B41FA5}">
                      <a16:colId xmlns:a16="http://schemas.microsoft.com/office/drawing/2014/main" val="3056853167"/>
                    </a:ext>
                  </a:extLst>
                </a:gridCol>
              </a:tblGrid>
              <a:tr h="1351795">
                <a:tc>
                  <a:txBody>
                    <a:bodyPr/>
                    <a:lstStyle/>
                    <a:p>
                      <a:r>
                        <a:rPr lang="en-US" sz="1500" b="1" dirty="0">
                          <a:latin typeface="Cambria" panose="02040503050406030204" pitchFamily="18" charset="0"/>
                        </a:rPr>
                        <a:t>Age Group</a:t>
                      </a:r>
                    </a:p>
                  </a:txBody>
                  <a:tcPr/>
                </a:tc>
                <a:tc>
                  <a:txBody>
                    <a:bodyPr/>
                    <a:lstStyle/>
                    <a:p>
                      <a:pPr algn="ctr"/>
                      <a:r>
                        <a:rPr lang="en-US" sz="1500" b="1" dirty="0">
                          <a:latin typeface="Cambria" panose="02040503050406030204" pitchFamily="18" charset="0"/>
                        </a:rPr>
                        <a:t>2024 Q1</a:t>
                      </a:r>
                    </a:p>
                  </a:txBody>
                  <a:tcPr/>
                </a:tc>
                <a:tc>
                  <a:txBody>
                    <a:bodyPr/>
                    <a:lstStyle/>
                    <a:p>
                      <a:pPr algn="ctr"/>
                      <a:r>
                        <a:rPr lang="en-US" sz="1500" b="1" dirty="0">
                          <a:latin typeface="Cambria" panose="02040503050406030204" pitchFamily="18" charset="0"/>
                        </a:rPr>
                        <a:t>2024 Q2</a:t>
                      </a:r>
                    </a:p>
                  </a:txBody>
                  <a:tcPr/>
                </a:tc>
                <a:tc>
                  <a:txBody>
                    <a:bodyPr/>
                    <a:lstStyle/>
                    <a:p>
                      <a:pPr algn="ctr"/>
                      <a:r>
                        <a:rPr lang="en-US" sz="1500" b="1" dirty="0">
                          <a:latin typeface="Cambria" panose="02040503050406030204" pitchFamily="18" charset="0"/>
                        </a:rPr>
                        <a:t>2024 Q3</a:t>
                      </a:r>
                    </a:p>
                  </a:txBody>
                  <a:tcPr/>
                </a:tc>
                <a:tc>
                  <a:txBody>
                    <a:bodyPr/>
                    <a:lstStyle/>
                    <a:p>
                      <a:pPr algn="ctr"/>
                      <a:r>
                        <a:rPr lang="en-US" sz="1500" b="1" dirty="0">
                          <a:latin typeface="Cambria" panose="02040503050406030204" pitchFamily="18" charset="0"/>
                        </a:rPr>
                        <a:t>2024 Q4</a:t>
                      </a:r>
                    </a:p>
                  </a:txBody>
                  <a:tcPr/>
                </a:tc>
                <a:tc>
                  <a:txBody>
                    <a:bodyPr/>
                    <a:lstStyle/>
                    <a:p>
                      <a:pPr algn="ctr"/>
                      <a:r>
                        <a:rPr lang="en-US" sz="1500" b="1" dirty="0">
                          <a:latin typeface="Cambria" panose="02040503050406030204" pitchFamily="18" charset="0"/>
                        </a:rPr>
                        <a:t>Change from 2024 Q3 to 2024 Q4</a:t>
                      </a:r>
                    </a:p>
                  </a:txBody>
                  <a:tcPr/>
                </a:tc>
                <a:tc>
                  <a:txBody>
                    <a:bodyPr/>
                    <a:lstStyle/>
                    <a:p>
                      <a:pPr algn="ctr"/>
                      <a:r>
                        <a:rPr lang="en-US" sz="1500" b="1" dirty="0">
                          <a:latin typeface="Cambria" panose="02040503050406030204" pitchFamily="18" charset="0"/>
                        </a:rPr>
                        <a:t>Change Across the Four Quarters</a:t>
                      </a:r>
                    </a:p>
                  </a:txBody>
                  <a:tcPr/>
                </a:tc>
                <a:extLst>
                  <a:ext uri="{0D108BD9-81ED-4DB2-BD59-A6C34878D82A}">
                    <a16:rowId xmlns:a16="http://schemas.microsoft.com/office/drawing/2014/main" val="683178301"/>
                  </a:ext>
                </a:extLst>
              </a:tr>
              <a:tr h="890916">
                <a:tc>
                  <a:txBody>
                    <a:bodyPr/>
                    <a:lstStyle/>
                    <a:p>
                      <a:r>
                        <a:rPr lang="en-US" sz="1500" b="1" dirty="0">
                          <a:latin typeface="Cambria" panose="02040503050406030204" pitchFamily="18" charset="0"/>
                        </a:rPr>
                        <a:t>Members Under Age 21</a:t>
                      </a:r>
                    </a:p>
                  </a:txBody>
                  <a:tcPr/>
                </a:tc>
                <a:tc>
                  <a:txBody>
                    <a:bodyPr/>
                    <a:lstStyle/>
                    <a:p>
                      <a:pPr algn="ctr"/>
                      <a:r>
                        <a:rPr lang="en-US" sz="1500" dirty="0">
                          <a:latin typeface="Cambria" panose="02040503050406030204" pitchFamily="18" charset="0"/>
                        </a:rPr>
                        <a:t>17,425</a:t>
                      </a:r>
                    </a:p>
                  </a:txBody>
                  <a:tcPr/>
                </a:tc>
                <a:tc>
                  <a:txBody>
                    <a:bodyPr/>
                    <a:lstStyle/>
                    <a:p>
                      <a:pPr algn="ctr"/>
                      <a:r>
                        <a:rPr lang="en-US" sz="1500" dirty="0">
                          <a:latin typeface="Cambria" panose="02040503050406030204" pitchFamily="18" charset="0"/>
                        </a:rPr>
                        <a:t>23,339</a:t>
                      </a:r>
                    </a:p>
                  </a:txBody>
                  <a:tcPr/>
                </a:tc>
                <a:tc>
                  <a:txBody>
                    <a:bodyPr/>
                    <a:lstStyle/>
                    <a:p>
                      <a:pPr algn="ctr"/>
                      <a:r>
                        <a:rPr lang="en-US" sz="1500" dirty="0">
                          <a:latin typeface="Cambria" panose="02040503050406030204" pitchFamily="18" charset="0"/>
                        </a:rPr>
                        <a:t>28,387</a:t>
                      </a:r>
                    </a:p>
                  </a:txBody>
                  <a:tcPr/>
                </a:tc>
                <a:tc>
                  <a:txBody>
                    <a:bodyPr/>
                    <a:lstStyle/>
                    <a:p>
                      <a:pPr algn="ctr"/>
                      <a:r>
                        <a:rPr lang="en-US" sz="1500" dirty="0">
                          <a:latin typeface="Cambria" panose="02040503050406030204" pitchFamily="18" charset="0"/>
                        </a:rPr>
                        <a:t>31,093</a:t>
                      </a:r>
                    </a:p>
                  </a:txBody>
                  <a:tcPr/>
                </a:tc>
                <a:tc>
                  <a:txBody>
                    <a:bodyPr/>
                    <a:lstStyle/>
                    <a:p>
                      <a:pPr algn="ctr"/>
                      <a:r>
                        <a:rPr lang="en-US" sz="1500" dirty="0">
                          <a:latin typeface="Cambria" panose="02040503050406030204" pitchFamily="18" charset="0"/>
                        </a:rPr>
                        <a:t>+ 2,706</a:t>
                      </a:r>
                    </a:p>
                  </a:txBody>
                  <a:tcPr/>
                </a:tc>
                <a:tc>
                  <a:txBody>
                    <a:bodyPr/>
                    <a:lstStyle/>
                    <a:p>
                      <a:pPr algn="ctr"/>
                      <a:r>
                        <a:rPr lang="en-US" sz="1500" dirty="0">
                          <a:latin typeface="Cambria" panose="02040503050406030204" pitchFamily="18" charset="0"/>
                        </a:rPr>
                        <a:t>+ 13,668</a:t>
                      </a:r>
                    </a:p>
                  </a:txBody>
                  <a:tcPr/>
                </a:tc>
                <a:extLst>
                  <a:ext uri="{0D108BD9-81ED-4DB2-BD59-A6C34878D82A}">
                    <a16:rowId xmlns:a16="http://schemas.microsoft.com/office/drawing/2014/main" val="2963322012"/>
                  </a:ext>
                </a:extLst>
              </a:tr>
              <a:tr h="890916">
                <a:tc>
                  <a:txBody>
                    <a:bodyPr/>
                    <a:lstStyle/>
                    <a:p>
                      <a:r>
                        <a:rPr lang="en-US" sz="1500" b="1" dirty="0">
                          <a:highlight>
                            <a:srgbClr val="FFFF00"/>
                          </a:highlight>
                          <a:latin typeface="Cambria" panose="02040503050406030204" pitchFamily="18" charset="0"/>
                        </a:rPr>
                        <a:t>Members Aged 21 or Older</a:t>
                      </a:r>
                    </a:p>
                  </a:txBody>
                  <a:tcPr/>
                </a:tc>
                <a:tc>
                  <a:txBody>
                    <a:bodyPr/>
                    <a:lstStyle/>
                    <a:p>
                      <a:pPr algn="ctr"/>
                      <a:r>
                        <a:rPr lang="en-US" sz="1500" dirty="0">
                          <a:highlight>
                            <a:srgbClr val="FFFF00"/>
                          </a:highlight>
                          <a:latin typeface="Cambria" panose="02040503050406030204" pitchFamily="18" charset="0"/>
                        </a:rPr>
                        <a:t>93,739</a:t>
                      </a:r>
                    </a:p>
                  </a:txBody>
                  <a:tcPr/>
                </a:tc>
                <a:tc>
                  <a:txBody>
                    <a:bodyPr/>
                    <a:lstStyle/>
                    <a:p>
                      <a:pPr algn="ctr"/>
                      <a:r>
                        <a:rPr lang="en-US" sz="1500" dirty="0">
                          <a:highlight>
                            <a:srgbClr val="FFFF00"/>
                          </a:highlight>
                          <a:latin typeface="Cambria" panose="02040503050406030204" pitchFamily="18" charset="0"/>
                        </a:rPr>
                        <a:t>104,265</a:t>
                      </a:r>
                    </a:p>
                  </a:txBody>
                  <a:tcPr/>
                </a:tc>
                <a:tc>
                  <a:txBody>
                    <a:bodyPr/>
                    <a:lstStyle/>
                    <a:p>
                      <a:pPr algn="ctr"/>
                      <a:r>
                        <a:rPr lang="en-US" sz="1500" dirty="0">
                          <a:highlight>
                            <a:srgbClr val="FFFF00"/>
                          </a:highlight>
                          <a:latin typeface="Cambria" panose="02040503050406030204" pitchFamily="18" charset="0"/>
                        </a:rPr>
                        <a:t>115,257</a:t>
                      </a:r>
                    </a:p>
                  </a:txBody>
                  <a:tcPr/>
                </a:tc>
                <a:tc>
                  <a:txBody>
                    <a:bodyPr/>
                    <a:lstStyle/>
                    <a:p>
                      <a:pPr algn="ctr"/>
                      <a:r>
                        <a:rPr lang="en-US" sz="1500" dirty="0">
                          <a:highlight>
                            <a:srgbClr val="FFFF00"/>
                          </a:highlight>
                          <a:latin typeface="Cambria" panose="02040503050406030204" pitchFamily="18" charset="0"/>
                        </a:rPr>
                        <a:t>118,396</a:t>
                      </a:r>
                    </a:p>
                  </a:txBody>
                  <a:tcPr/>
                </a:tc>
                <a:tc>
                  <a:txBody>
                    <a:bodyPr/>
                    <a:lstStyle/>
                    <a:p>
                      <a:pPr algn="ctr"/>
                      <a:r>
                        <a:rPr lang="en-US" sz="1500" dirty="0">
                          <a:highlight>
                            <a:srgbClr val="FFFF00"/>
                          </a:highlight>
                          <a:latin typeface="Cambria" panose="02040503050406030204" pitchFamily="18" charset="0"/>
                        </a:rPr>
                        <a:t>+ 3,139</a:t>
                      </a:r>
                    </a:p>
                  </a:txBody>
                  <a:tcPr/>
                </a:tc>
                <a:tc>
                  <a:txBody>
                    <a:bodyPr/>
                    <a:lstStyle/>
                    <a:p>
                      <a:pPr algn="ctr"/>
                      <a:r>
                        <a:rPr lang="en-US" sz="1500" dirty="0">
                          <a:highlight>
                            <a:srgbClr val="FFFF00"/>
                          </a:highlight>
                          <a:latin typeface="Cambria" panose="02040503050406030204" pitchFamily="18" charset="0"/>
                        </a:rPr>
                        <a:t>+ 24,657</a:t>
                      </a:r>
                    </a:p>
                  </a:txBody>
                  <a:tcPr/>
                </a:tc>
                <a:extLst>
                  <a:ext uri="{0D108BD9-81ED-4DB2-BD59-A6C34878D82A}">
                    <a16:rowId xmlns:a16="http://schemas.microsoft.com/office/drawing/2014/main" val="3763257754"/>
                  </a:ext>
                </a:extLst>
              </a:tr>
              <a:tr h="890916">
                <a:tc>
                  <a:txBody>
                    <a:bodyPr/>
                    <a:lstStyle/>
                    <a:p>
                      <a:r>
                        <a:rPr lang="en-US" sz="1500" b="1" dirty="0">
                          <a:latin typeface="Cambria" panose="02040503050406030204" pitchFamily="18" charset="0"/>
                        </a:rPr>
                        <a:t>Total</a:t>
                      </a:r>
                    </a:p>
                  </a:txBody>
                  <a:tcPr/>
                </a:tc>
                <a:tc>
                  <a:txBody>
                    <a:bodyPr/>
                    <a:lstStyle/>
                    <a:p>
                      <a:pPr algn="ctr"/>
                      <a:r>
                        <a:rPr lang="en-US" sz="1500" b="0" i="0" u="none" strike="noStrike" kern="1200" dirty="0">
                          <a:solidFill>
                            <a:schemeClr val="dk1"/>
                          </a:solidFill>
                          <a:effectLst/>
                          <a:latin typeface="Cambria" panose="02040503050406030204" pitchFamily="18" charset="0"/>
                          <a:ea typeface="+mn-ea"/>
                          <a:cs typeface="+mn-cs"/>
                        </a:rPr>
                        <a:t>111,164</a:t>
                      </a:r>
                      <a:endParaRPr lang="en-US" sz="1500" dirty="0">
                        <a:latin typeface="Cambria" panose="02040503050406030204" pitchFamily="18" charset="0"/>
                      </a:endParaRPr>
                    </a:p>
                  </a:txBody>
                  <a:tcPr/>
                </a:tc>
                <a:tc>
                  <a:txBody>
                    <a:bodyPr/>
                    <a:lstStyle/>
                    <a:p>
                      <a:pPr algn="ctr"/>
                      <a:r>
                        <a:rPr lang="en-US" sz="1500" b="0" i="0" u="none" strike="noStrike" kern="1200" dirty="0">
                          <a:solidFill>
                            <a:schemeClr val="dk1"/>
                          </a:solidFill>
                          <a:effectLst/>
                          <a:latin typeface="Cambria" panose="02040503050406030204" pitchFamily="18" charset="0"/>
                          <a:ea typeface="+mn-ea"/>
                          <a:cs typeface="+mn-cs"/>
                        </a:rPr>
                        <a:t>127,604</a:t>
                      </a:r>
                      <a:endParaRPr lang="en-US" sz="1500" dirty="0">
                        <a:latin typeface="Cambria" panose="02040503050406030204" pitchFamily="18" charset="0"/>
                      </a:endParaRPr>
                    </a:p>
                  </a:txBody>
                  <a:tcPr/>
                </a:tc>
                <a:tc>
                  <a:txBody>
                    <a:bodyPr/>
                    <a:lstStyle/>
                    <a:p>
                      <a:pPr algn="ctr"/>
                      <a:r>
                        <a:rPr lang="en-US" sz="1500" b="0" i="0" u="none" strike="noStrike" kern="1200" dirty="0">
                          <a:solidFill>
                            <a:schemeClr val="dk1"/>
                          </a:solidFill>
                          <a:effectLst/>
                          <a:latin typeface="Cambria" panose="02040503050406030204" pitchFamily="18" charset="0"/>
                          <a:ea typeface="+mn-ea"/>
                          <a:cs typeface="+mn-cs"/>
                        </a:rPr>
                        <a:t>143,644</a:t>
                      </a:r>
                      <a:endParaRPr lang="en-US" sz="1500" dirty="0">
                        <a:latin typeface="Cambria" panose="02040503050406030204" pitchFamily="18" charset="0"/>
                      </a:endParaRPr>
                    </a:p>
                  </a:txBody>
                  <a:tcPr/>
                </a:tc>
                <a:tc>
                  <a:txBody>
                    <a:bodyPr/>
                    <a:lstStyle/>
                    <a:p>
                      <a:pPr algn="ctr"/>
                      <a:r>
                        <a:rPr lang="en-US" sz="1500" b="0" i="0" u="none" strike="noStrike" kern="1200" dirty="0">
                          <a:solidFill>
                            <a:schemeClr val="dk1"/>
                          </a:solidFill>
                          <a:effectLst/>
                          <a:latin typeface="Cambria" panose="02040503050406030204" pitchFamily="18" charset="0"/>
                          <a:ea typeface="+mn-ea"/>
                          <a:cs typeface="+mn-cs"/>
                        </a:rPr>
                        <a:t>149,489</a:t>
                      </a:r>
                      <a:endParaRPr lang="en-US" sz="1500" dirty="0">
                        <a:latin typeface="Cambria" panose="02040503050406030204" pitchFamily="18" charset="0"/>
                      </a:endParaRPr>
                    </a:p>
                  </a:txBody>
                  <a:tcPr/>
                </a:tc>
                <a:tc>
                  <a:txBody>
                    <a:bodyPr/>
                    <a:lstStyle/>
                    <a:p>
                      <a:pPr algn="ctr"/>
                      <a:r>
                        <a:rPr lang="en-US" sz="1500" dirty="0">
                          <a:latin typeface="Cambria" panose="02040503050406030204" pitchFamily="18" charset="0"/>
                        </a:rPr>
                        <a:t>+ 5,845</a:t>
                      </a:r>
                    </a:p>
                  </a:txBody>
                  <a:tcPr/>
                </a:tc>
                <a:tc>
                  <a:txBody>
                    <a:bodyPr/>
                    <a:lstStyle/>
                    <a:p>
                      <a:pPr algn="ctr"/>
                      <a:r>
                        <a:rPr lang="en-US" sz="1500" dirty="0">
                          <a:latin typeface="Cambria" panose="02040503050406030204" pitchFamily="18" charset="0"/>
                        </a:rPr>
                        <a:t>+ 38,325</a:t>
                      </a:r>
                    </a:p>
                  </a:txBody>
                  <a:tcPr/>
                </a:tc>
                <a:extLst>
                  <a:ext uri="{0D108BD9-81ED-4DB2-BD59-A6C34878D82A}">
                    <a16:rowId xmlns:a16="http://schemas.microsoft.com/office/drawing/2014/main" val="2539961013"/>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B1899-B964-EA81-2681-0B9F462F5410}"/>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7319721B-E434-7645-4B5A-541BE15EE351}"/>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E4EBDE96-F61A-D6F6-5F94-60BD393652BD}"/>
              </a:ext>
            </a:extLst>
          </p:cNvPr>
          <p:cNvPicPr>
            <a:picLocks noChangeAspect="1" noChangeArrowheads="1"/>
          </p:cNvPicPr>
          <p:nvPr/>
        </p:nvPicPr>
        <p:blipFill>
          <a:blip r:embed="rId4"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A650F53A-682E-24AE-309B-AF0FA416C86A}"/>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978D364E-505D-9A06-BC38-E60D4F05999D}"/>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BA9B8F75-4EFC-2490-B68F-21C0F330A158}"/>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B48C0B3-1189-6CD7-2C1C-E128328BC292}"/>
              </a:ext>
            </a:extLst>
          </p:cNvPr>
          <p:cNvSpPr>
            <a:spLocks noGrp="1"/>
          </p:cNvSpPr>
          <p:nvPr>
            <p:ph type="ctrTitle"/>
          </p:nvPr>
        </p:nvSpPr>
        <p:spPr>
          <a:xfrm>
            <a:off x="1370748" y="263476"/>
            <a:ext cx="6629396" cy="1048400"/>
          </a:xfrm>
        </p:spPr>
        <p:txBody>
          <a:bodyPr>
            <a:normAutofit/>
          </a:bodyPr>
          <a:lstStyle/>
          <a:p>
            <a:r>
              <a:rPr lang="en-US" dirty="0">
                <a:latin typeface="Cambria" panose="02040503050406030204" pitchFamily="18" charset="0"/>
              </a:rPr>
              <a:t>ECM Enrollment Efforts</a:t>
            </a:r>
          </a:p>
        </p:txBody>
      </p:sp>
      <p:sp>
        <p:nvSpPr>
          <p:cNvPr id="13" name="Slide Number Placeholder 12">
            <a:extLst>
              <a:ext uri="{FF2B5EF4-FFF2-40B4-BE49-F238E27FC236}">
                <a16:creationId xmlns:a16="http://schemas.microsoft.com/office/drawing/2014/main" id="{AEAEDDC4-2FCE-34DB-E9D0-1E3C00F14F6E}"/>
              </a:ext>
            </a:extLst>
          </p:cNvPr>
          <p:cNvSpPr>
            <a:spLocks noGrp="1"/>
          </p:cNvSpPr>
          <p:nvPr>
            <p:ph type="sldNum" sz="quarter" idx="12"/>
          </p:nvPr>
        </p:nvSpPr>
        <p:spPr/>
        <p:txBody>
          <a:bodyPr/>
          <a:lstStyle/>
          <a:p>
            <a:fld id="{A370007B-399A-4F33-BA2D-3B94742954EE}" type="slidenum">
              <a:rPr lang="en-US" smtClean="0"/>
              <a:pPr/>
              <a:t>39</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19B18F90-927C-9913-2CFA-6C9AD1D18A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DDE24E0F-23B0-47E0-18DD-C9692B1BDFD8}"/>
              </a:ext>
            </a:extLst>
          </p:cNvPr>
          <p:cNvSpPr txBox="1"/>
          <p:nvPr/>
        </p:nvSpPr>
        <p:spPr>
          <a:xfrm>
            <a:off x="478420" y="1476281"/>
            <a:ext cx="8229600" cy="3693319"/>
          </a:xfrm>
          <a:prstGeom prst="rect">
            <a:avLst/>
          </a:prstGeom>
          <a:noFill/>
        </p:spPr>
        <p:txBody>
          <a:bodyPr wrap="square" rtlCol="0">
            <a:spAutoFit/>
          </a:bodyPr>
          <a:lstStyle/>
          <a:p>
            <a:pPr lvl="1"/>
            <a:r>
              <a:rPr lang="en-US" b="1" dirty="0"/>
              <a:t>Ad Hoc Workgroups on ECM Opportunities: </a:t>
            </a:r>
            <a:r>
              <a:rPr lang="en-US" dirty="0"/>
              <a:t>On an ad hoc basis, our team will continue to convene focused, ad hoc work groups to brainstorm and work on addressing mutual barriers for the dementia / older adult population. These work groups may include exploration of issue areas, barriers, and best practices, while working toward identification of effective strategies. </a:t>
            </a:r>
          </a:p>
          <a:p>
            <a:pPr marL="285750" indent="-285750">
              <a:buFont typeface="Arial" panose="020B0604020202020204" pitchFamily="34" charset="0"/>
              <a:buChar char="•"/>
            </a:pPr>
            <a:endParaRPr lang="en-US" b="1" dirty="0"/>
          </a:p>
          <a:p>
            <a:pPr lvl="1"/>
            <a:r>
              <a:rPr lang="en-US" b="1" dirty="0"/>
              <a:t>Goals: </a:t>
            </a:r>
            <a:r>
              <a:rPr lang="en-US" dirty="0"/>
              <a:t>Collaborate and provide a space in which providers servicing similar a similar population(s) can brainstorm and learn from each other; develop and provide policy briefs and other helpful tools (e.g. toolkits) to help foster streamlined implementation</a:t>
            </a:r>
          </a:p>
          <a:p>
            <a:pPr lvl="1"/>
            <a:endParaRPr lang="en-US" b="1" dirty="0"/>
          </a:p>
          <a:p>
            <a:pPr lvl="1"/>
            <a:r>
              <a:rPr lang="en-US" b="1" i="1" dirty="0"/>
              <a:t>What, if anything, would you like to see in these forums?</a:t>
            </a:r>
            <a:endParaRPr lang="en-US" dirty="0"/>
          </a:p>
          <a:p>
            <a:endParaRPr lang="en-US" b="1" dirty="0"/>
          </a:p>
        </p:txBody>
      </p:sp>
    </p:spTree>
    <p:extLst>
      <p:ext uri="{BB962C8B-B14F-4D97-AF65-F5344CB8AC3E}">
        <p14:creationId xmlns:p14="http://schemas.microsoft.com/office/powerpoint/2010/main" val="3902361226"/>
      </p:ext>
    </p:extLst>
  </p:cSld>
  <p:clrMapOvr>
    <a:masterClrMapping/>
  </p:clrMapOvr>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EA6BB-FDC4-918C-CF2A-6BD9A515804C}"/>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517F1BF9-149A-CEA6-1875-A15DEB97CD32}"/>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0A334606-F5A3-8D9D-1D83-2C7CE6053F11}"/>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56936147-CF8A-45D7-6BA8-CA8305D63A02}"/>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E94DA5E4-21DA-619D-28D4-0796220F313A}"/>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9DF25392-723C-9407-099A-C29CBEECA48C}"/>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BFD8BC6-E8BC-8D03-8E4E-418BE4454BBF}"/>
              </a:ext>
            </a:extLst>
          </p:cNvPr>
          <p:cNvSpPr>
            <a:spLocks noGrp="1"/>
          </p:cNvSpPr>
          <p:nvPr>
            <p:ph type="ctrTitle"/>
          </p:nvPr>
        </p:nvSpPr>
        <p:spPr>
          <a:xfrm>
            <a:off x="1370748" y="263476"/>
            <a:ext cx="6629396" cy="1048400"/>
          </a:xfrm>
        </p:spPr>
        <p:txBody>
          <a:bodyPr>
            <a:normAutofit fontScale="90000"/>
          </a:bodyPr>
          <a:lstStyle/>
          <a:p>
            <a:r>
              <a:rPr lang="en-US" dirty="0">
                <a:latin typeface="Cambria" panose="02040503050406030204" pitchFamily="18" charset="0"/>
              </a:rPr>
              <a:t>ECM Enrollment Workgroup</a:t>
            </a:r>
          </a:p>
        </p:txBody>
      </p:sp>
      <p:sp>
        <p:nvSpPr>
          <p:cNvPr id="13" name="Slide Number Placeholder 12">
            <a:extLst>
              <a:ext uri="{FF2B5EF4-FFF2-40B4-BE49-F238E27FC236}">
                <a16:creationId xmlns:a16="http://schemas.microsoft.com/office/drawing/2014/main" id="{83CD0B8E-FB3B-08E3-7B91-493995A0C278}"/>
              </a:ext>
            </a:extLst>
          </p:cNvPr>
          <p:cNvSpPr>
            <a:spLocks noGrp="1"/>
          </p:cNvSpPr>
          <p:nvPr>
            <p:ph type="sldNum" sz="quarter" idx="12"/>
          </p:nvPr>
        </p:nvSpPr>
        <p:spPr/>
        <p:txBody>
          <a:bodyPr/>
          <a:lstStyle/>
          <a:p>
            <a:fld id="{A370007B-399A-4F33-BA2D-3B94742954EE}" type="slidenum">
              <a:rPr lang="en-US" smtClean="0"/>
              <a:pPr/>
              <a:t>40</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17CC07DA-15A1-5E1A-039E-078AAAB4F9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75ACCD9E-DF30-E824-7483-A6C07D80CEBB}"/>
              </a:ext>
            </a:extLst>
          </p:cNvPr>
          <p:cNvSpPr txBox="1"/>
          <p:nvPr/>
        </p:nvSpPr>
        <p:spPr>
          <a:xfrm>
            <a:off x="685422" y="1045489"/>
            <a:ext cx="8229600" cy="5355312"/>
          </a:xfrm>
          <a:prstGeom prst="rect">
            <a:avLst/>
          </a:prstGeom>
          <a:noFill/>
        </p:spPr>
        <p:txBody>
          <a:bodyPr wrap="square" rtlCol="0">
            <a:spAutoFit/>
          </a:bodyPr>
          <a:lstStyle/>
          <a:p>
            <a:pPr lvl="1"/>
            <a:r>
              <a:rPr lang="en-US" b="1" dirty="0"/>
              <a:t>IHSS Enrollees: </a:t>
            </a:r>
            <a:r>
              <a:rPr lang="en-US" dirty="0"/>
              <a:t>Cathy Senderling-McDonald will facilitate work groups whose goal is to identify pathways that can be used to assist high-need, likely eligible IHSS clients in enrolling in ECM. </a:t>
            </a:r>
          </a:p>
          <a:p>
            <a:pPr lvl="1"/>
            <a:endParaRPr lang="en-US" dirty="0"/>
          </a:p>
          <a:p>
            <a:pPr marL="742950" lvl="1" indent="-285750">
              <a:buFont typeface="Arial" panose="020B0604020202020204" pitchFamily="34" charset="0"/>
              <a:buChar char="•"/>
            </a:pPr>
            <a:r>
              <a:rPr lang="en-US" i="1" u="sng" dirty="0"/>
              <a:t>IHSS Data Transmission to MCPs: </a:t>
            </a:r>
            <a:r>
              <a:rPr lang="en-US" dirty="0"/>
              <a:t>Collaboration between DHCS and MCPs to utilize IHSS client information data to increase ECM enrollment of eligible, high need IHSS clients via pathways established through workgroup involvement.</a:t>
            </a:r>
          </a:p>
          <a:p>
            <a:pPr marL="742950" lvl="1" indent="-285750">
              <a:buFont typeface="Arial" panose="020B0604020202020204" pitchFamily="34" charset="0"/>
              <a:buChar char="•"/>
            </a:pPr>
            <a:r>
              <a:rPr lang="en-US" i="1" u="sng" dirty="0"/>
              <a:t>County-based Referrals: </a:t>
            </a:r>
            <a:r>
              <a:rPr lang="en-US" dirty="0"/>
              <a:t>Exploration of linkages that facilitate ECM referrals through the use of IHSS assessment information for eligible individuals. </a:t>
            </a:r>
            <a:endParaRPr lang="en-US" i="1" dirty="0"/>
          </a:p>
          <a:p>
            <a:pPr marL="742950" lvl="1" indent="-285750">
              <a:buFont typeface="Arial" panose="020B0604020202020204" pitchFamily="34" charset="0"/>
              <a:buChar char="•"/>
            </a:pPr>
            <a:r>
              <a:rPr lang="en-US" i="1" u="sng" dirty="0"/>
              <a:t>ECM Toolkit for County Social Services Departments:</a:t>
            </a:r>
            <a:r>
              <a:rPr lang="en-US" dirty="0"/>
              <a:t> Through the development of educational materials, supplemented by any ad hoc webinars, the toolkit will help to explain the referral process and benefits to both the IHSS client and the Social Services Department personnel.</a:t>
            </a:r>
          </a:p>
          <a:p>
            <a:pPr lvl="1"/>
            <a:endParaRPr lang="en-US" dirty="0"/>
          </a:p>
          <a:p>
            <a:pPr lvl="1"/>
            <a:r>
              <a:rPr lang="en-US" b="1" dirty="0"/>
              <a:t>Goals: </a:t>
            </a:r>
            <a:r>
              <a:rPr lang="en-US" dirty="0"/>
              <a:t>Streamlining of information, dissemination of said information to appropriate parties</a:t>
            </a:r>
          </a:p>
          <a:p>
            <a:pPr lvl="1"/>
            <a:endParaRPr lang="en-US" b="1" dirty="0"/>
          </a:p>
          <a:p>
            <a:pPr lvl="1"/>
            <a:r>
              <a:rPr lang="en-US" b="1" i="1" dirty="0"/>
              <a:t>	What, if anything, would you like to see in these forums?</a:t>
            </a: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720261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292E5-84A7-0E52-E5BF-F0005F7A69A1}"/>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020219B9-C322-3B16-FB82-2D46C10E41AB}"/>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51C67848-81F3-541E-C576-20F49B61CC54}"/>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63F995CD-3B6B-D253-ECAD-0455E472CEE1}"/>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187DFA69-1D44-A701-DE44-FAE1C530B959}"/>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A968EA75-9190-68AB-0983-84AABA314C0F}"/>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80E208C-7605-997D-6D67-F0CE1E2FFCCD}"/>
              </a:ext>
            </a:extLst>
          </p:cNvPr>
          <p:cNvSpPr>
            <a:spLocks noGrp="1"/>
          </p:cNvSpPr>
          <p:nvPr>
            <p:ph type="ctrTitle"/>
          </p:nvPr>
        </p:nvSpPr>
        <p:spPr>
          <a:xfrm>
            <a:off x="1370748" y="263476"/>
            <a:ext cx="6629396" cy="1048400"/>
          </a:xfrm>
        </p:spPr>
        <p:txBody>
          <a:bodyPr>
            <a:normAutofit fontScale="90000"/>
          </a:bodyPr>
          <a:lstStyle/>
          <a:p>
            <a:r>
              <a:rPr lang="en-US" dirty="0">
                <a:latin typeface="Cambria" panose="02040503050406030204" pitchFamily="18" charset="0"/>
              </a:rPr>
              <a:t>ECM Enrollment Workgroup</a:t>
            </a:r>
          </a:p>
        </p:txBody>
      </p:sp>
      <p:sp>
        <p:nvSpPr>
          <p:cNvPr id="13" name="Slide Number Placeholder 12">
            <a:extLst>
              <a:ext uri="{FF2B5EF4-FFF2-40B4-BE49-F238E27FC236}">
                <a16:creationId xmlns:a16="http://schemas.microsoft.com/office/drawing/2014/main" id="{B17EE80A-7892-1CE9-DB25-085FB9B58313}"/>
              </a:ext>
            </a:extLst>
          </p:cNvPr>
          <p:cNvSpPr>
            <a:spLocks noGrp="1"/>
          </p:cNvSpPr>
          <p:nvPr>
            <p:ph type="sldNum" sz="quarter" idx="12"/>
          </p:nvPr>
        </p:nvSpPr>
        <p:spPr/>
        <p:txBody>
          <a:bodyPr/>
          <a:lstStyle/>
          <a:p>
            <a:fld id="{A370007B-399A-4F33-BA2D-3B94742954EE}" type="slidenum">
              <a:rPr lang="en-US" smtClean="0"/>
              <a:pPr/>
              <a:t>41</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27A3B04D-B6EC-A3AE-96CF-52BA9B4FCB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DA44A159-6772-E4B0-9B1B-84C67A826F5D}"/>
              </a:ext>
            </a:extLst>
          </p:cNvPr>
          <p:cNvSpPr txBox="1"/>
          <p:nvPr/>
        </p:nvSpPr>
        <p:spPr>
          <a:xfrm>
            <a:off x="489995" y="1397187"/>
            <a:ext cx="8229600" cy="3693319"/>
          </a:xfrm>
          <a:prstGeom prst="rect">
            <a:avLst/>
          </a:prstGeom>
          <a:noFill/>
        </p:spPr>
        <p:txBody>
          <a:bodyPr wrap="square" rtlCol="0">
            <a:spAutoFit/>
          </a:bodyPr>
          <a:lstStyle/>
          <a:p>
            <a:pPr lvl="1"/>
            <a:r>
              <a:rPr lang="en-US" b="1" dirty="0"/>
              <a:t>Skilled Nursing Facilities: </a:t>
            </a:r>
            <a:r>
              <a:rPr lang="en-US" dirty="0"/>
              <a:t>Led by David Panush, this body of work will focus on building a comprehensive, easy-to-digest toolkit that will detail the ECM enrollment process for individuals who are interested in being part of the SNF to community transition population of focus. </a:t>
            </a:r>
          </a:p>
          <a:p>
            <a:pPr lvl="1"/>
            <a:endParaRPr lang="en-US" dirty="0"/>
          </a:p>
          <a:p>
            <a:pPr lvl="1"/>
            <a:r>
              <a:rPr lang="en-US" dirty="0"/>
              <a:t>We are hoping to look to other key counties (e.g. Alameda) as a focus group from which we can inform our efforts and build a foundational understand.</a:t>
            </a:r>
          </a:p>
          <a:p>
            <a:endParaRPr lang="en-US" dirty="0"/>
          </a:p>
          <a:p>
            <a:pPr lvl="1"/>
            <a:r>
              <a:rPr lang="en-US" b="1" dirty="0"/>
              <a:t>Goal: </a:t>
            </a:r>
            <a:r>
              <a:rPr lang="en-US" dirty="0"/>
              <a:t>Collaborate with subject matter experts to gather best practices which will, then, inform our toolkit for ECM implementation in SNFs</a:t>
            </a:r>
          </a:p>
          <a:p>
            <a:pPr lvl="1"/>
            <a:endParaRPr lang="en-US" b="1" dirty="0"/>
          </a:p>
          <a:p>
            <a:pPr lvl="1"/>
            <a:r>
              <a:rPr lang="en-US" b="1" i="1" dirty="0"/>
              <a:t>What, if anything, would you like to see in these forums?</a:t>
            </a:r>
            <a:endParaRPr lang="en-US" dirty="0"/>
          </a:p>
          <a:p>
            <a:endParaRPr lang="en-US" dirty="0"/>
          </a:p>
        </p:txBody>
      </p:sp>
    </p:spTree>
    <p:extLst>
      <p:ext uri="{BB962C8B-B14F-4D97-AF65-F5344CB8AC3E}">
        <p14:creationId xmlns:p14="http://schemas.microsoft.com/office/powerpoint/2010/main" val="3940953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EB322-F911-B8EA-36B6-4D7C2C8237E0}"/>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E05192B0-0404-96FB-20A4-06D4A27A6453}"/>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67768915-AD7A-71A1-066C-06C68B4F6290}"/>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FBA2B814-F30B-1365-B87D-47D2AD47DBF3}"/>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8E622AC1-6D77-D72E-84ED-E96B94478E02}"/>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9AABAF78-8209-8F72-18A1-039EEEC6D782}"/>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ECA4A02-7A59-D4A7-1472-BC6D7117AF8A}"/>
              </a:ext>
            </a:extLst>
          </p:cNvPr>
          <p:cNvSpPr>
            <a:spLocks noGrp="1"/>
          </p:cNvSpPr>
          <p:nvPr>
            <p:ph type="ctrTitle"/>
          </p:nvPr>
        </p:nvSpPr>
        <p:spPr>
          <a:xfrm>
            <a:off x="1370748" y="263476"/>
            <a:ext cx="6629396" cy="1048400"/>
          </a:xfrm>
        </p:spPr>
        <p:txBody>
          <a:bodyPr>
            <a:normAutofit fontScale="90000"/>
          </a:bodyPr>
          <a:lstStyle/>
          <a:p>
            <a:r>
              <a:rPr lang="en-US" dirty="0">
                <a:latin typeface="Cambria" panose="02040503050406030204" pitchFamily="18" charset="0"/>
              </a:rPr>
              <a:t>ECM Enrollment Workgroup</a:t>
            </a:r>
          </a:p>
        </p:txBody>
      </p:sp>
      <p:sp>
        <p:nvSpPr>
          <p:cNvPr id="13" name="Slide Number Placeholder 12">
            <a:extLst>
              <a:ext uri="{FF2B5EF4-FFF2-40B4-BE49-F238E27FC236}">
                <a16:creationId xmlns:a16="http://schemas.microsoft.com/office/drawing/2014/main" id="{41814A18-4DB7-C299-5EA6-6D9B0C255A1C}"/>
              </a:ext>
            </a:extLst>
          </p:cNvPr>
          <p:cNvSpPr>
            <a:spLocks noGrp="1"/>
          </p:cNvSpPr>
          <p:nvPr>
            <p:ph type="sldNum" sz="quarter" idx="12"/>
          </p:nvPr>
        </p:nvSpPr>
        <p:spPr/>
        <p:txBody>
          <a:bodyPr/>
          <a:lstStyle/>
          <a:p>
            <a:fld id="{A370007B-399A-4F33-BA2D-3B94742954EE}" type="slidenum">
              <a:rPr lang="en-US" smtClean="0"/>
              <a:pPr/>
              <a:t>42</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EDBA66D5-6F99-63C5-8F98-09CF856B21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C01539F3-1834-88D8-7F34-5DAEC440025D}"/>
              </a:ext>
            </a:extLst>
          </p:cNvPr>
          <p:cNvSpPr txBox="1"/>
          <p:nvPr/>
        </p:nvSpPr>
        <p:spPr>
          <a:xfrm>
            <a:off x="457200" y="1573148"/>
            <a:ext cx="8229600" cy="3139321"/>
          </a:xfrm>
          <a:prstGeom prst="rect">
            <a:avLst/>
          </a:prstGeom>
          <a:noFill/>
        </p:spPr>
        <p:txBody>
          <a:bodyPr wrap="square" rtlCol="0">
            <a:spAutoFit/>
          </a:bodyPr>
          <a:lstStyle/>
          <a:p>
            <a:pPr lvl="1"/>
            <a:r>
              <a:rPr lang="en-US" b="1" dirty="0"/>
              <a:t>Adult Day Health Care Programs / CBAS: </a:t>
            </a:r>
            <a:r>
              <a:rPr lang="en-US" dirty="0"/>
              <a:t>Over 40,000 individuals participate in ADHC / CBAS programs, many of whom are likely eligible for CalAIM ECM and/or Community Supports. Led by Cathy Senderling-McDonald, this workgroup will identify barriers to entry and suggest options to better streamline efforts.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1"/>
            <a:r>
              <a:rPr lang="en-US" b="1" dirty="0"/>
              <a:t>Goal: </a:t>
            </a:r>
            <a:r>
              <a:rPr lang="en-US" dirty="0"/>
              <a:t>Collaborate with attendees to identify barriers and suggest and elevate options for streamlining of efforts to improve enrollment.</a:t>
            </a:r>
          </a:p>
          <a:p>
            <a:pPr lvl="1"/>
            <a:endParaRPr lang="en-US" b="1" dirty="0"/>
          </a:p>
          <a:p>
            <a:pPr lvl="1"/>
            <a:r>
              <a:rPr lang="en-US" b="1" i="1" dirty="0"/>
              <a:t>What, if anything, would you like to see in these forums?</a:t>
            </a:r>
            <a:endParaRPr lang="en-US" dirty="0"/>
          </a:p>
          <a:p>
            <a:endParaRPr lang="en-US" dirty="0"/>
          </a:p>
        </p:txBody>
      </p:sp>
    </p:spTree>
    <p:extLst>
      <p:ext uri="{BB962C8B-B14F-4D97-AF65-F5344CB8AC3E}">
        <p14:creationId xmlns:p14="http://schemas.microsoft.com/office/powerpoint/2010/main" val="127705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4C78F-149A-B450-7E1C-0CBC9F0639CC}"/>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BF6E01D5-74CA-1E08-8EC5-9F15F5FB971C}"/>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9033D61C-40F4-98D4-7BA2-3C55EC69F5AC}"/>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9496E316-5061-6823-4111-7D75D4A495FB}"/>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0C073BAB-C472-8F6E-6789-9A547E1DECE2}"/>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33E72EAF-7756-EB06-7662-B936E165A700}"/>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CAF99F3-0995-0031-6192-A71B4B712C13}"/>
              </a:ext>
            </a:extLst>
          </p:cNvPr>
          <p:cNvSpPr>
            <a:spLocks noGrp="1"/>
          </p:cNvSpPr>
          <p:nvPr>
            <p:ph type="ctrTitle"/>
          </p:nvPr>
        </p:nvSpPr>
        <p:spPr>
          <a:xfrm>
            <a:off x="1370748" y="263476"/>
            <a:ext cx="6629396" cy="1048400"/>
          </a:xfrm>
        </p:spPr>
        <p:txBody>
          <a:bodyPr>
            <a:normAutofit fontScale="90000"/>
          </a:bodyPr>
          <a:lstStyle/>
          <a:p>
            <a:r>
              <a:rPr lang="en-US" dirty="0">
                <a:latin typeface="Cambria" panose="02040503050406030204" pitchFamily="18" charset="0"/>
              </a:rPr>
              <a:t>ECM Enrollment Workgroup</a:t>
            </a:r>
          </a:p>
        </p:txBody>
      </p:sp>
      <p:sp>
        <p:nvSpPr>
          <p:cNvPr id="13" name="Slide Number Placeholder 12">
            <a:extLst>
              <a:ext uri="{FF2B5EF4-FFF2-40B4-BE49-F238E27FC236}">
                <a16:creationId xmlns:a16="http://schemas.microsoft.com/office/drawing/2014/main" id="{DFEC69C7-6876-FC0C-60F9-42CBF8B07863}"/>
              </a:ext>
            </a:extLst>
          </p:cNvPr>
          <p:cNvSpPr>
            <a:spLocks noGrp="1"/>
          </p:cNvSpPr>
          <p:nvPr>
            <p:ph type="sldNum" sz="quarter" idx="12"/>
          </p:nvPr>
        </p:nvSpPr>
        <p:spPr/>
        <p:txBody>
          <a:bodyPr/>
          <a:lstStyle/>
          <a:p>
            <a:fld id="{A370007B-399A-4F33-BA2D-3B94742954EE}" type="slidenum">
              <a:rPr lang="en-US" smtClean="0"/>
              <a:pPr/>
              <a:t>43</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44BDC85E-F062-5E43-C54B-E8BF77FC87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1D0631BD-BC12-E7C9-F48B-543BE2463F1E}"/>
              </a:ext>
            </a:extLst>
          </p:cNvPr>
          <p:cNvSpPr txBox="1"/>
          <p:nvPr/>
        </p:nvSpPr>
        <p:spPr>
          <a:xfrm>
            <a:off x="457200" y="1363301"/>
            <a:ext cx="8229600" cy="3693319"/>
          </a:xfrm>
          <a:prstGeom prst="rect">
            <a:avLst/>
          </a:prstGeom>
          <a:noFill/>
        </p:spPr>
        <p:txBody>
          <a:bodyPr wrap="square" rtlCol="0">
            <a:spAutoFit/>
          </a:bodyPr>
          <a:lstStyle/>
          <a:p>
            <a:pPr lvl="1"/>
            <a:r>
              <a:rPr lang="en-US" b="1" dirty="0"/>
              <a:t>Home and Community-Based Services (HCBS) Waiver Waitlists: </a:t>
            </a:r>
            <a:r>
              <a:rPr lang="en-US" dirty="0"/>
              <a:t>A variety of providers and entities have their own waitlists for HCBS programs. While waiting for HCBS access, these individuals, who are likely good candidates for ECM, could be receiving services. Led by David Panush, this workgroup seeks to identify best practices for identifying candidates and, subsequently, approaching them to ask if they would like to receive ECM services.</a:t>
            </a:r>
          </a:p>
          <a:p>
            <a:pPr marL="285750" indent="-285750">
              <a:buFont typeface="Arial" panose="020B0604020202020204" pitchFamily="34" charset="0"/>
              <a:buChar char="•"/>
            </a:pPr>
            <a:endParaRPr lang="en-US" dirty="0"/>
          </a:p>
          <a:p>
            <a:pPr lvl="1"/>
            <a:r>
              <a:rPr lang="en-US" b="1" dirty="0"/>
              <a:t>Goal: </a:t>
            </a:r>
            <a:r>
              <a:rPr lang="en-US" dirty="0"/>
              <a:t>Collaborate with attendees to identify barriers and suggest and elevate options for streamlining of efforts to help eligible individuals on the waitlists access ECM services.</a:t>
            </a:r>
          </a:p>
          <a:p>
            <a:pPr lvl="1"/>
            <a:endParaRPr lang="en-US" b="1" dirty="0"/>
          </a:p>
          <a:p>
            <a:pPr lvl="1"/>
            <a:r>
              <a:rPr lang="en-US" b="1" i="1" dirty="0"/>
              <a:t>What, if anything, would you like to see in these forums?</a:t>
            </a:r>
            <a:endParaRPr lang="en-US" dirty="0"/>
          </a:p>
          <a:p>
            <a:endParaRPr lang="en-US" dirty="0"/>
          </a:p>
        </p:txBody>
      </p:sp>
    </p:spTree>
    <p:extLst>
      <p:ext uri="{BB962C8B-B14F-4D97-AF65-F5344CB8AC3E}">
        <p14:creationId xmlns:p14="http://schemas.microsoft.com/office/powerpoint/2010/main" val="845988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C68C-BE71-86DE-1DBD-8C6676FC2A87}"/>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F12D9951-CC4A-A2FF-CF32-3904408B26FF}"/>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963B593B-1AD6-A393-EA77-F7356CCDEBE5}"/>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5AD8B398-7B31-B4A1-6D8D-F5560F6FD4A9}"/>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7CA91250-401B-2C22-47FD-B26DA896C4E8}"/>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B865A10A-629C-0A89-ADFC-A9AF679F6583}"/>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A6E07CF-0F63-5531-D530-868428B9F072}"/>
              </a:ext>
            </a:extLst>
          </p:cNvPr>
          <p:cNvSpPr>
            <a:spLocks noGrp="1"/>
          </p:cNvSpPr>
          <p:nvPr>
            <p:ph type="ctrTitle"/>
          </p:nvPr>
        </p:nvSpPr>
        <p:spPr>
          <a:xfrm>
            <a:off x="1370748" y="263476"/>
            <a:ext cx="6629396" cy="1048400"/>
          </a:xfrm>
        </p:spPr>
        <p:txBody>
          <a:bodyPr>
            <a:normAutofit fontScale="90000"/>
          </a:bodyPr>
          <a:lstStyle/>
          <a:p>
            <a:r>
              <a:rPr lang="en-US" dirty="0">
                <a:latin typeface="Cambria" panose="02040503050406030204" pitchFamily="18" charset="0"/>
              </a:rPr>
              <a:t>ECM Enrollment Workgroup</a:t>
            </a:r>
          </a:p>
        </p:txBody>
      </p:sp>
      <p:sp>
        <p:nvSpPr>
          <p:cNvPr id="13" name="Slide Number Placeholder 12">
            <a:extLst>
              <a:ext uri="{FF2B5EF4-FFF2-40B4-BE49-F238E27FC236}">
                <a16:creationId xmlns:a16="http://schemas.microsoft.com/office/drawing/2014/main" id="{4C627E72-C648-CF07-9D6B-9B22489AFA94}"/>
              </a:ext>
            </a:extLst>
          </p:cNvPr>
          <p:cNvSpPr>
            <a:spLocks noGrp="1"/>
          </p:cNvSpPr>
          <p:nvPr>
            <p:ph type="sldNum" sz="quarter" idx="12"/>
          </p:nvPr>
        </p:nvSpPr>
        <p:spPr/>
        <p:txBody>
          <a:bodyPr/>
          <a:lstStyle/>
          <a:p>
            <a:fld id="{A370007B-399A-4F33-BA2D-3B94742954EE}" type="slidenum">
              <a:rPr lang="en-US" smtClean="0"/>
              <a:pPr/>
              <a:t>44</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61F6ED56-05F0-4AA0-480A-CF7D8BFEED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6D3AF874-1C03-B26A-4763-99AA61F2EA07}"/>
              </a:ext>
            </a:extLst>
          </p:cNvPr>
          <p:cNvSpPr txBox="1"/>
          <p:nvPr/>
        </p:nvSpPr>
        <p:spPr>
          <a:xfrm>
            <a:off x="457200" y="1755651"/>
            <a:ext cx="8229600" cy="2862322"/>
          </a:xfrm>
          <a:prstGeom prst="rect">
            <a:avLst/>
          </a:prstGeom>
          <a:noFill/>
        </p:spPr>
        <p:txBody>
          <a:bodyPr wrap="square" rtlCol="0">
            <a:spAutoFit/>
          </a:bodyPr>
          <a:lstStyle/>
          <a:p>
            <a:pPr lvl="1"/>
            <a:r>
              <a:rPr lang="en-US" b="1" dirty="0"/>
              <a:t>Other Issues: </a:t>
            </a:r>
            <a:r>
              <a:rPr lang="en-US" dirty="0"/>
              <a:t>This catchall bucket allows flexibility for us to address the ever-evolving federal landscape. If there is a notable shift, we will be able to request an opportunity to address key issues or revise the activities we are working on.</a:t>
            </a:r>
          </a:p>
          <a:p>
            <a:pPr marL="285750" indent="-285750">
              <a:buFont typeface="Arial" panose="020B0604020202020204" pitchFamily="34" charset="0"/>
              <a:buChar char="•"/>
            </a:pPr>
            <a:endParaRPr lang="en-US" b="1" dirty="0"/>
          </a:p>
          <a:p>
            <a:pPr lvl="1"/>
            <a:r>
              <a:rPr lang="en-US" b="1" dirty="0"/>
              <a:t>Goal: </a:t>
            </a:r>
            <a:r>
              <a:rPr lang="en-US" dirty="0"/>
              <a:t>Remain transparent and on the same page in terms of the changing federal landscape and its implications.</a:t>
            </a:r>
          </a:p>
          <a:p>
            <a:pPr lvl="1"/>
            <a:endParaRPr lang="en-US" b="1" dirty="0"/>
          </a:p>
          <a:p>
            <a:pPr lvl="1"/>
            <a:r>
              <a:rPr lang="en-US" b="1" i="1" dirty="0"/>
              <a:t>What, if anything, would you like to see disseminated as a result of this workgroup?</a:t>
            </a:r>
            <a:endParaRPr lang="en-US" dirty="0"/>
          </a:p>
          <a:p>
            <a:r>
              <a:rPr lang="en-US" b="1" dirty="0"/>
              <a:t> </a:t>
            </a:r>
          </a:p>
        </p:txBody>
      </p:sp>
    </p:spTree>
    <p:extLst>
      <p:ext uri="{BB962C8B-B14F-4D97-AF65-F5344CB8AC3E}">
        <p14:creationId xmlns:p14="http://schemas.microsoft.com/office/powerpoint/2010/main" val="646348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DBFE9-E77C-FC74-DC78-BB999137AF4B}"/>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D8C9AC7E-A821-469B-4023-33C1B3CED3A1}"/>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77525CED-50A3-CE00-B2C9-B9C2349285AF}"/>
              </a:ext>
            </a:extLst>
          </p:cNvPr>
          <p:cNvPicPr>
            <a:picLocks noChangeAspect="1" noChangeArrowheads="1"/>
          </p:cNvPicPr>
          <p:nvPr/>
        </p:nvPicPr>
        <p:blipFill>
          <a:blip r:embed="rId3"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F7DD367C-EE2A-D928-EE86-F8DCD52C1A7F}"/>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22F18469-D4A6-AB2D-399C-E4FEE7874085}"/>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50669B07-AE15-958C-397D-F80BC185876B}"/>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0CC8223-0991-6E70-FBAA-5F43CE71C615}"/>
              </a:ext>
            </a:extLst>
          </p:cNvPr>
          <p:cNvSpPr>
            <a:spLocks noGrp="1"/>
          </p:cNvSpPr>
          <p:nvPr>
            <p:ph type="ctrTitle"/>
          </p:nvPr>
        </p:nvSpPr>
        <p:spPr>
          <a:xfrm>
            <a:off x="1370748" y="263476"/>
            <a:ext cx="6629396" cy="1048400"/>
          </a:xfrm>
        </p:spPr>
        <p:txBody>
          <a:bodyPr>
            <a:normAutofit fontScale="90000"/>
          </a:bodyPr>
          <a:lstStyle/>
          <a:p>
            <a:r>
              <a:rPr lang="en-US" dirty="0">
                <a:latin typeface="Cambria" panose="02040503050406030204" pitchFamily="18" charset="0"/>
              </a:rPr>
              <a:t>ECM Enrollment Workgroup</a:t>
            </a:r>
          </a:p>
        </p:txBody>
      </p:sp>
      <p:sp>
        <p:nvSpPr>
          <p:cNvPr id="13" name="Slide Number Placeholder 12">
            <a:extLst>
              <a:ext uri="{FF2B5EF4-FFF2-40B4-BE49-F238E27FC236}">
                <a16:creationId xmlns:a16="http://schemas.microsoft.com/office/drawing/2014/main" id="{9D09DA9B-863F-565F-D570-43ABF99C5F40}"/>
              </a:ext>
            </a:extLst>
          </p:cNvPr>
          <p:cNvSpPr>
            <a:spLocks noGrp="1"/>
          </p:cNvSpPr>
          <p:nvPr>
            <p:ph type="sldNum" sz="quarter" idx="12"/>
          </p:nvPr>
        </p:nvSpPr>
        <p:spPr/>
        <p:txBody>
          <a:bodyPr/>
          <a:lstStyle/>
          <a:p>
            <a:fld id="{A370007B-399A-4F33-BA2D-3B94742954EE}" type="slidenum">
              <a:rPr lang="en-US" smtClean="0"/>
              <a:pPr/>
              <a:t>45</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FFE6EE4C-B3B8-7DE9-1716-2BF0B1C43C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4C66555A-040E-B195-510C-856FA97A011C}"/>
              </a:ext>
            </a:extLst>
          </p:cNvPr>
          <p:cNvSpPr txBox="1"/>
          <p:nvPr/>
        </p:nvSpPr>
        <p:spPr>
          <a:xfrm>
            <a:off x="457200" y="1706574"/>
            <a:ext cx="8229600" cy="3139321"/>
          </a:xfrm>
          <a:prstGeom prst="rect">
            <a:avLst/>
          </a:prstGeom>
          <a:noFill/>
        </p:spPr>
        <p:txBody>
          <a:bodyPr wrap="square" rtlCol="0">
            <a:spAutoFit/>
          </a:bodyPr>
          <a:lstStyle/>
          <a:p>
            <a:pPr lvl="1"/>
            <a:r>
              <a:rPr lang="en-US" b="1" dirty="0"/>
              <a:t>San Diego County Workgroup: </a:t>
            </a:r>
            <a:r>
              <a:rPr lang="en-US" dirty="0"/>
              <a:t>David Panush will work alongside key county staff to explore the possibility of launching a workgroup that brings together local San Diego MCPs, county agencies, and CBOs to maximize ECM enrollment and Community Supports utilization.</a:t>
            </a:r>
          </a:p>
          <a:p>
            <a:pPr marL="285750" indent="-285750">
              <a:buFont typeface="Arial" panose="020B0604020202020204" pitchFamily="34" charset="0"/>
              <a:buChar char="•"/>
            </a:pPr>
            <a:endParaRPr lang="en-US" dirty="0"/>
          </a:p>
          <a:p>
            <a:pPr lvl="1"/>
            <a:r>
              <a:rPr lang="en-US" b="1" dirty="0"/>
              <a:t>Goal: </a:t>
            </a:r>
            <a:r>
              <a:rPr lang="en-US" dirty="0"/>
              <a:t>Identify best practices and develop materials and information that can be disseminated to other counties and organizations.</a:t>
            </a:r>
          </a:p>
          <a:p>
            <a:pPr lvl="1"/>
            <a:endParaRPr lang="en-US" b="1" dirty="0"/>
          </a:p>
          <a:p>
            <a:pPr lvl="1"/>
            <a:r>
              <a:rPr lang="en-US" b="1" i="1" dirty="0"/>
              <a:t>What, if anything, would you like to see disseminated as a result of this workgroup?</a:t>
            </a:r>
            <a:endParaRPr lang="en-US" dirty="0"/>
          </a:p>
          <a:p>
            <a:endParaRPr lang="en-US" dirty="0"/>
          </a:p>
        </p:txBody>
      </p:sp>
    </p:spTree>
    <p:extLst>
      <p:ext uri="{BB962C8B-B14F-4D97-AF65-F5344CB8AC3E}">
        <p14:creationId xmlns:p14="http://schemas.microsoft.com/office/powerpoint/2010/main" val="4275828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C2837-A39F-F382-956E-E5FE4CE37153}"/>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8754517A-541D-2435-8891-36BE5E4735C4}"/>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CFA37826-2540-B6DC-F77B-24DEA7C5F184}"/>
              </a:ext>
            </a:extLst>
          </p:cNvPr>
          <p:cNvPicPr>
            <a:picLocks noChangeAspect="1" noChangeArrowheads="1"/>
          </p:cNvPicPr>
          <p:nvPr/>
        </p:nvPicPr>
        <p:blipFill>
          <a:blip r:embed="rId4"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DFCEF081-DEF6-298A-0B67-37113287C182}"/>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78A14F86-C027-AAEF-103C-C1AEFE3337C8}"/>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B8A47556-0888-AFC3-84C5-F724463C8D92}"/>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556B458-A87F-A8AE-7721-B2534CF1D566}"/>
              </a:ext>
            </a:extLst>
          </p:cNvPr>
          <p:cNvSpPr>
            <a:spLocks noGrp="1"/>
          </p:cNvSpPr>
          <p:nvPr>
            <p:ph type="ctrTitle"/>
          </p:nvPr>
        </p:nvSpPr>
        <p:spPr>
          <a:xfrm>
            <a:off x="1370748" y="263476"/>
            <a:ext cx="6629396" cy="1048400"/>
          </a:xfrm>
        </p:spPr>
        <p:txBody>
          <a:bodyPr>
            <a:normAutofit fontScale="90000"/>
          </a:bodyPr>
          <a:lstStyle/>
          <a:p>
            <a:r>
              <a:rPr lang="en-US" dirty="0">
                <a:latin typeface="Cambria" panose="02040503050406030204" pitchFamily="18" charset="0"/>
              </a:rPr>
              <a:t>ECM Enrollment Workgroup</a:t>
            </a:r>
          </a:p>
        </p:txBody>
      </p:sp>
      <p:sp>
        <p:nvSpPr>
          <p:cNvPr id="13" name="Slide Number Placeholder 12">
            <a:extLst>
              <a:ext uri="{FF2B5EF4-FFF2-40B4-BE49-F238E27FC236}">
                <a16:creationId xmlns:a16="http://schemas.microsoft.com/office/drawing/2014/main" id="{BC7720EA-DF94-70A7-1BE0-4581E152219B}"/>
              </a:ext>
            </a:extLst>
          </p:cNvPr>
          <p:cNvSpPr>
            <a:spLocks noGrp="1"/>
          </p:cNvSpPr>
          <p:nvPr>
            <p:ph type="sldNum" sz="quarter" idx="12"/>
          </p:nvPr>
        </p:nvSpPr>
        <p:spPr/>
        <p:txBody>
          <a:bodyPr/>
          <a:lstStyle/>
          <a:p>
            <a:fld id="{A370007B-399A-4F33-BA2D-3B94742954EE}" type="slidenum">
              <a:rPr lang="en-US" smtClean="0"/>
              <a:pPr/>
              <a:t>46</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08216176-F917-78E8-7685-E4C0613FC8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87C901A9-D58E-D069-F320-989C23E5601B}"/>
              </a:ext>
            </a:extLst>
          </p:cNvPr>
          <p:cNvSpPr txBox="1"/>
          <p:nvPr/>
        </p:nvSpPr>
        <p:spPr>
          <a:xfrm>
            <a:off x="457200" y="1706574"/>
            <a:ext cx="8229600" cy="3139321"/>
          </a:xfrm>
          <a:prstGeom prst="rect">
            <a:avLst/>
          </a:prstGeom>
          <a:noFill/>
        </p:spPr>
        <p:txBody>
          <a:bodyPr wrap="square" rtlCol="0">
            <a:spAutoFit/>
          </a:bodyPr>
          <a:lstStyle/>
          <a:p>
            <a:pPr lvl="1"/>
            <a:r>
              <a:rPr lang="en-US" b="1" dirty="0"/>
              <a:t>San Diego County Workgroup: </a:t>
            </a:r>
            <a:r>
              <a:rPr lang="en-US" dirty="0"/>
              <a:t>David Panush will work alongside key county staff to explore the possibility of launching a workgroup that brings together local San Diego MCPs, county agencies, and CBOs to maximize ECM enrollment and Community Supports utilization.</a:t>
            </a:r>
          </a:p>
          <a:p>
            <a:pPr marL="285750" indent="-285750">
              <a:buFont typeface="Arial" panose="020B0604020202020204" pitchFamily="34" charset="0"/>
              <a:buChar char="•"/>
            </a:pPr>
            <a:endParaRPr lang="en-US" dirty="0"/>
          </a:p>
          <a:p>
            <a:pPr lvl="1"/>
            <a:r>
              <a:rPr lang="en-US" b="1" dirty="0"/>
              <a:t>Goal: </a:t>
            </a:r>
            <a:r>
              <a:rPr lang="en-US" dirty="0"/>
              <a:t>Identify best practices and develop materials and information that can be disseminated to other counties and organizations.</a:t>
            </a:r>
          </a:p>
          <a:p>
            <a:pPr lvl="1"/>
            <a:endParaRPr lang="en-US" b="1" dirty="0"/>
          </a:p>
          <a:p>
            <a:pPr lvl="1"/>
            <a:r>
              <a:rPr lang="en-US" b="1" i="1" dirty="0"/>
              <a:t>What, if anything, would you like to see disseminated as a result of this workgroup?</a:t>
            </a:r>
            <a:endParaRPr lang="en-US" dirty="0"/>
          </a:p>
          <a:p>
            <a:endParaRPr lang="en-US" dirty="0"/>
          </a:p>
        </p:txBody>
      </p:sp>
    </p:spTree>
    <p:extLst>
      <p:ext uri="{BB962C8B-B14F-4D97-AF65-F5344CB8AC3E}">
        <p14:creationId xmlns:p14="http://schemas.microsoft.com/office/powerpoint/2010/main" val="3443323487"/>
      </p:ext>
    </p:extLst>
  </p:cSld>
  <p:clrMapOvr>
    <a:masterClrMapping/>
  </p:clrMapOvr>
  <p:extLst>
    <p:ext uri="{6950BFC3-D8DA-4A85-94F7-54DA5524770B}">
      <p188:commentRel xmlns:p188="http://schemas.microsoft.com/office/powerpoint/2018/8/main" r:id="rId3"/>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59A01-A48A-EC4A-1484-DDD6A73D0D80}"/>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46264F0B-A398-9CAE-D93B-0FA37AE65AEB}"/>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78E9E9AC-A0CD-530A-E662-AF28D51DC287}"/>
              </a:ext>
            </a:extLst>
          </p:cNvPr>
          <p:cNvPicPr>
            <a:picLocks noChangeAspect="1" noChangeArrowheads="1"/>
          </p:cNvPicPr>
          <p:nvPr/>
        </p:nvPicPr>
        <p:blipFill>
          <a:blip r:embed="rId4"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4E4E293B-7B66-8145-A85C-48849D1653C2}"/>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D13B7ACE-4B54-B85A-25A6-494E013C854D}"/>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BD8B61F7-86DB-B86E-35AC-B52484B0CBA8}"/>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CC852E4-C24C-0BE3-B5BB-EC133BD6745E}"/>
              </a:ext>
            </a:extLst>
          </p:cNvPr>
          <p:cNvSpPr>
            <a:spLocks noGrp="1"/>
          </p:cNvSpPr>
          <p:nvPr>
            <p:ph type="ctrTitle"/>
          </p:nvPr>
        </p:nvSpPr>
        <p:spPr>
          <a:xfrm>
            <a:off x="1370748" y="263476"/>
            <a:ext cx="6629396" cy="1048400"/>
          </a:xfrm>
        </p:spPr>
        <p:txBody>
          <a:bodyPr>
            <a:normAutofit fontScale="90000"/>
          </a:bodyPr>
          <a:lstStyle/>
          <a:p>
            <a:r>
              <a:rPr lang="en-US" dirty="0">
                <a:latin typeface="Cambria" panose="02040503050406030204" pitchFamily="18" charset="0"/>
              </a:rPr>
              <a:t>ECM Enrollment Workgroup</a:t>
            </a:r>
          </a:p>
        </p:txBody>
      </p:sp>
      <p:sp>
        <p:nvSpPr>
          <p:cNvPr id="13" name="Slide Number Placeholder 12">
            <a:extLst>
              <a:ext uri="{FF2B5EF4-FFF2-40B4-BE49-F238E27FC236}">
                <a16:creationId xmlns:a16="http://schemas.microsoft.com/office/drawing/2014/main" id="{71769BCD-5B0B-46C0-9E2D-ED62395C63BC}"/>
              </a:ext>
            </a:extLst>
          </p:cNvPr>
          <p:cNvSpPr>
            <a:spLocks noGrp="1"/>
          </p:cNvSpPr>
          <p:nvPr>
            <p:ph type="sldNum" sz="quarter" idx="12"/>
          </p:nvPr>
        </p:nvSpPr>
        <p:spPr/>
        <p:txBody>
          <a:bodyPr/>
          <a:lstStyle/>
          <a:p>
            <a:fld id="{A370007B-399A-4F33-BA2D-3B94742954EE}" type="slidenum">
              <a:rPr lang="en-US" smtClean="0"/>
              <a:pPr/>
              <a:t>47</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ED8EF842-91DC-E10A-EEB4-1824783673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AD8E4CF3-6A4C-DCD5-28B1-AEAB6650CA9B}"/>
              </a:ext>
            </a:extLst>
          </p:cNvPr>
          <p:cNvSpPr txBox="1"/>
          <p:nvPr/>
        </p:nvSpPr>
        <p:spPr>
          <a:xfrm>
            <a:off x="457200" y="1625832"/>
            <a:ext cx="8229600" cy="3139321"/>
          </a:xfrm>
          <a:prstGeom prst="rect">
            <a:avLst/>
          </a:prstGeom>
          <a:noFill/>
        </p:spPr>
        <p:txBody>
          <a:bodyPr wrap="square" rtlCol="0">
            <a:spAutoFit/>
          </a:bodyPr>
          <a:lstStyle/>
          <a:p>
            <a:pPr lvl="1"/>
            <a:r>
              <a:rPr lang="en-US" b="1" dirty="0"/>
              <a:t>D-SNPs: </a:t>
            </a:r>
            <a:r>
              <a:rPr lang="en-US" u="sng" dirty="0">
                <a:hlinkClick r:id="rId6"/>
              </a:rPr>
              <a:t>DHCS’s CalAIM D-SNP Policy Guide</a:t>
            </a:r>
            <a:r>
              <a:rPr lang="en-US" dirty="0"/>
              <a:t> for contract year 2026 provides an opportunity to integrate care for individuals with dementia and other complex medical conditions into D-SNP plans serving dual eligibles. Jane Ogle will work to address the new state requirements by encouraging heavy involvement from MCPs, CBOs, providers, advocates, and others participating in our Collaborative.</a:t>
            </a:r>
          </a:p>
          <a:p>
            <a:pPr marL="285750" indent="-285750">
              <a:buFont typeface="Arial" panose="020B0604020202020204" pitchFamily="34" charset="0"/>
              <a:buChar char="•"/>
            </a:pPr>
            <a:endParaRPr lang="en-US" dirty="0"/>
          </a:p>
          <a:p>
            <a:pPr lvl="1"/>
            <a:r>
              <a:rPr lang="en-US" b="1" dirty="0"/>
              <a:t>Goal: </a:t>
            </a:r>
            <a:r>
              <a:rPr lang="en-US" dirty="0"/>
              <a:t>Identify best practices and develop materials and information that can help ease the burden of the new state requirements for all impacted parties.</a:t>
            </a:r>
          </a:p>
          <a:p>
            <a:pPr lvl="1"/>
            <a:endParaRPr lang="en-US" b="1" dirty="0"/>
          </a:p>
          <a:p>
            <a:pPr lvl="1"/>
            <a:r>
              <a:rPr lang="en-US" b="1" i="1" dirty="0"/>
              <a:t>What, if anything, would you like to see in this workgroup?</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84605099"/>
      </p:ext>
    </p:extLst>
  </p:cSld>
  <p:clrMapOvr>
    <a:masterClrMapping/>
  </p:clrMapOvr>
  <p:extLst>
    <p:ext uri="{6950BFC3-D8DA-4A85-94F7-54DA5524770B}">
      <p188:commentRel xmlns:p188="http://schemas.microsoft.com/office/powerpoint/2018/8/main" r:id="rId3"/>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7C7D9-5D6F-74FE-C413-045D1057CF67}"/>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E9ABAF8B-E0E0-9BA6-C40A-7868F32E6AD3}"/>
              </a:ext>
            </a:extLst>
          </p:cNvPr>
          <p:cNvSpPr/>
          <p:nvPr/>
        </p:nvSpPr>
        <p:spPr>
          <a:xfrm>
            <a:off x="6974008" y="0"/>
            <a:ext cx="2169995" cy="17526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749442F6-373D-9770-810D-F651118331CB}"/>
              </a:ext>
            </a:extLst>
          </p:cNvPr>
          <p:cNvPicPr>
            <a:picLocks noChangeAspect="1" noChangeArrowheads="1"/>
          </p:cNvPicPr>
          <p:nvPr/>
        </p:nvPicPr>
        <p:blipFill>
          <a:blip r:embed="rId4" cstate="print"/>
          <a:srcRect l="9846"/>
          <a:stretch>
            <a:fillRect/>
          </a:stretch>
        </p:blipFill>
        <p:spPr bwMode="auto">
          <a:xfrm>
            <a:off x="304806" y="5334006"/>
            <a:ext cx="1178761" cy="1115663"/>
          </a:xfrm>
          <a:prstGeom prst="rect">
            <a:avLst/>
          </a:prstGeom>
          <a:noFill/>
          <a:ln w="9525">
            <a:noFill/>
            <a:miter lim="800000"/>
            <a:headEnd/>
            <a:tailEnd/>
          </a:ln>
        </p:spPr>
      </p:pic>
      <p:sp>
        <p:nvSpPr>
          <p:cNvPr id="5" name="TextBox 4">
            <a:extLst>
              <a:ext uri="{FF2B5EF4-FFF2-40B4-BE49-F238E27FC236}">
                <a16:creationId xmlns:a16="http://schemas.microsoft.com/office/drawing/2014/main" id="{7DA594A9-B0A9-FEFC-BDC4-CD628C1E6F0F}"/>
              </a:ext>
            </a:extLst>
          </p:cNvPr>
          <p:cNvSpPr txBox="1"/>
          <p:nvPr/>
        </p:nvSpPr>
        <p:spPr>
          <a:xfrm>
            <a:off x="1524000" y="6000691"/>
            <a:ext cx="6705600" cy="400110"/>
          </a:xfrm>
          <a:prstGeom prst="rect">
            <a:avLst/>
          </a:prstGeom>
          <a:noFill/>
        </p:spPr>
        <p:txBody>
          <a:bodyPr wrap="square" rtlCol="0">
            <a:spAutoFit/>
          </a:bodyPr>
          <a:lstStyle/>
          <a:p>
            <a:r>
              <a:rPr lang="en-US" sz="2000" b="1" dirty="0">
                <a:latin typeface="Cambria" pitchFamily="18" charset="0"/>
              </a:rPr>
              <a:t>Cal</a:t>
            </a:r>
            <a:r>
              <a:rPr lang="en-US" sz="2000" b="1" dirty="0">
                <a:solidFill>
                  <a:schemeClr val="tx2">
                    <a:lumMod val="75000"/>
                  </a:schemeClr>
                </a:solidFill>
                <a:latin typeface="Cambria" pitchFamily="18" charset="0"/>
              </a:rPr>
              <a:t>ifornia</a:t>
            </a:r>
            <a:r>
              <a:rPr lang="en-US" sz="2000" b="1" dirty="0">
                <a:latin typeface="Cambria" pitchFamily="18" charset="0"/>
              </a:rPr>
              <a:t> H</a:t>
            </a:r>
            <a:r>
              <a:rPr lang="en-US" sz="2000" b="1" dirty="0">
                <a:solidFill>
                  <a:schemeClr val="tx2">
                    <a:lumMod val="75000"/>
                  </a:schemeClr>
                </a:solidFill>
                <a:latin typeface="Cambria" pitchFamily="18" charset="0"/>
              </a:rPr>
              <a:t>ealth</a:t>
            </a:r>
            <a:r>
              <a:rPr lang="en-US" sz="2000" b="1" dirty="0">
                <a:latin typeface="Cambria" pitchFamily="18" charset="0"/>
              </a:rPr>
              <a:t> P</a:t>
            </a:r>
            <a:r>
              <a:rPr lang="en-US" sz="2000" b="1" dirty="0">
                <a:solidFill>
                  <a:schemeClr val="tx2">
                    <a:lumMod val="75000"/>
                  </a:schemeClr>
                </a:solidFill>
                <a:latin typeface="Cambria" pitchFamily="18" charset="0"/>
              </a:rPr>
              <a:t>olicy</a:t>
            </a:r>
            <a:r>
              <a:rPr lang="en-US" sz="2000" b="1" dirty="0">
                <a:latin typeface="Cambria" pitchFamily="18" charset="0"/>
              </a:rPr>
              <a:t> S</a:t>
            </a:r>
            <a:r>
              <a:rPr lang="en-US" sz="2000" b="1" dirty="0">
                <a:solidFill>
                  <a:schemeClr val="tx2">
                    <a:lumMod val="75000"/>
                  </a:schemeClr>
                </a:solidFill>
                <a:latin typeface="Cambria" pitchFamily="18" charset="0"/>
              </a:rPr>
              <a:t>trategies, LLC</a:t>
            </a:r>
          </a:p>
        </p:txBody>
      </p:sp>
      <p:sp>
        <p:nvSpPr>
          <p:cNvPr id="6" name="Flowchart: Decision 5">
            <a:extLst>
              <a:ext uri="{FF2B5EF4-FFF2-40B4-BE49-F238E27FC236}">
                <a16:creationId xmlns:a16="http://schemas.microsoft.com/office/drawing/2014/main" id="{C7932DB0-399C-486B-8857-524B8C0F7C5A}"/>
              </a:ext>
            </a:extLst>
          </p:cNvPr>
          <p:cNvSpPr/>
          <p:nvPr/>
        </p:nvSpPr>
        <p:spPr>
          <a:xfrm>
            <a:off x="1600200" y="6355087"/>
            <a:ext cx="7086600" cy="45719"/>
          </a:xfrm>
          <a:prstGeom prst="flowChartDecisi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DB77BD72-D1AA-736A-0D65-2F1FC2FFCB0E}"/>
              </a:ext>
            </a:extLst>
          </p:cNvPr>
          <p:cNvSpPr/>
          <p:nvPr/>
        </p:nvSpPr>
        <p:spPr>
          <a:xfrm>
            <a:off x="7848600" y="0"/>
            <a:ext cx="1295400" cy="1066800"/>
          </a:xfrm>
          <a:custGeom>
            <a:avLst/>
            <a:gdLst>
              <a:gd name="connsiteX0" fmla="*/ 109182 w 2169994"/>
              <a:gd name="connsiteY0" fmla="*/ 95535 h 1733266"/>
              <a:gd name="connsiteX1" fmla="*/ 2142698 w 2169994"/>
              <a:gd name="connsiteY1" fmla="*/ 1733266 h 1733266"/>
              <a:gd name="connsiteX2" fmla="*/ 2169994 w 2169994"/>
              <a:gd name="connsiteY2" fmla="*/ 0 h 1733266"/>
              <a:gd name="connsiteX3" fmla="*/ 0 w 2169994"/>
              <a:gd name="connsiteY3" fmla="*/ 0 h 1733266"/>
              <a:gd name="connsiteX4" fmla="*/ 109182 w 2169994"/>
              <a:gd name="connsiteY4" fmla="*/ 95535 h 1733266"/>
              <a:gd name="connsiteX0" fmla="*/ 109182 w 2169994"/>
              <a:gd name="connsiteY0" fmla="*/ 95535 h 1752600"/>
              <a:gd name="connsiteX1" fmla="*/ 2169994 w 2169994"/>
              <a:gd name="connsiteY1" fmla="*/ 1752600 h 1752600"/>
              <a:gd name="connsiteX2" fmla="*/ 2169994 w 2169994"/>
              <a:gd name="connsiteY2" fmla="*/ 0 h 1752600"/>
              <a:gd name="connsiteX3" fmla="*/ 0 w 2169994"/>
              <a:gd name="connsiteY3" fmla="*/ 0 h 1752600"/>
              <a:gd name="connsiteX4" fmla="*/ 109182 w 2169994"/>
              <a:gd name="connsiteY4" fmla="*/ 95535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94" h="1752600">
                <a:moveTo>
                  <a:pt x="109182" y="95535"/>
                </a:moveTo>
                <a:lnTo>
                  <a:pt x="2169994" y="1752600"/>
                </a:lnTo>
                <a:lnTo>
                  <a:pt x="2169994" y="0"/>
                </a:lnTo>
                <a:lnTo>
                  <a:pt x="0" y="0"/>
                </a:lnTo>
                <a:lnTo>
                  <a:pt x="109182" y="95535"/>
                </a:ln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A9D76B6-841C-D026-926D-C31FF19A94B7}"/>
              </a:ext>
            </a:extLst>
          </p:cNvPr>
          <p:cNvSpPr>
            <a:spLocks noGrp="1"/>
          </p:cNvSpPr>
          <p:nvPr>
            <p:ph type="ctrTitle"/>
          </p:nvPr>
        </p:nvSpPr>
        <p:spPr>
          <a:xfrm>
            <a:off x="1370748" y="263476"/>
            <a:ext cx="6629396" cy="1048400"/>
          </a:xfrm>
        </p:spPr>
        <p:txBody>
          <a:bodyPr>
            <a:normAutofit/>
          </a:bodyPr>
          <a:lstStyle/>
          <a:p>
            <a:r>
              <a:rPr lang="en-US" dirty="0">
                <a:latin typeface="Cambria" panose="02040503050406030204" pitchFamily="18" charset="0"/>
              </a:rPr>
              <a:t>MCP Workgroup</a:t>
            </a:r>
          </a:p>
        </p:txBody>
      </p:sp>
      <p:sp>
        <p:nvSpPr>
          <p:cNvPr id="13" name="Slide Number Placeholder 12">
            <a:extLst>
              <a:ext uri="{FF2B5EF4-FFF2-40B4-BE49-F238E27FC236}">
                <a16:creationId xmlns:a16="http://schemas.microsoft.com/office/drawing/2014/main" id="{D2395AE7-335E-6C6B-AC8C-B2D9AD263891}"/>
              </a:ext>
            </a:extLst>
          </p:cNvPr>
          <p:cNvSpPr>
            <a:spLocks noGrp="1"/>
          </p:cNvSpPr>
          <p:nvPr>
            <p:ph type="sldNum" sz="quarter" idx="12"/>
          </p:nvPr>
        </p:nvSpPr>
        <p:spPr/>
        <p:txBody>
          <a:bodyPr/>
          <a:lstStyle/>
          <a:p>
            <a:fld id="{A370007B-399A-4F33-BA2D-3B94742954EE}" type="slidenum">
              <a:rPr lang="en-US" smtClean="0"/>
              <a:pPr/>
              <a:t>48</a:t>
            </a:fld>
            <a:endParaRPr lang="en-US" dirty="0"/>
          </a:p>
        </p:txBody>
      </p:sp>
      <p:pic>
        <p:nvPicPr>
          <p:cNvPr id="3" name="Picture 2" descr="A logo with people in the middle&#10;&#10;Description automatically generated">
            <a:extLst>
              <a:ext uri="{FF2B5EF4-FFF2-40B4-BE49-F238E27FC236}">
                <a16:creationId xmlns:a16="http://schemas.microsoft.com/office/drawing/2014/main" id="{E13E7995-933A-7DB1-0DB4-0190D8BD7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0" y="2204"/>
            <a:ext cx="1309672" cy="1309672"/>
          </a:xfrm>
          <a:prstGeom prst="rect">
            <a:avLst/>
          </a:prstGeom>
        </p:spPr>
      </p:pic>
      <p:sp>
        <p:nvSpPr>
          <p:cNvPr id="2" name="TextBox 1">
            <a:extLst>
              <a:ext uri="{FF2B5EF4-FFF2-40B4-BE49-F238E27FC236}">
                <a16:creationId xmlns:a16="http://schemas.microsoft.com/office/drawing/2014/main" id="{752C092F-5B0E-AC46-3D83-8F25BD8CE3A5}"/>
              </a:ext>
            </a:extLst>
          </p:cNvPr>
          <p:cNvSpPr txBox="1"/>
          <p:nvPr/>
        </p:nvSpPr>
        <p:spPr>
          <a:xfrm>
            <a:off x="609600" y="1508298"/>
            <a:ext cx="7924800" cy="4247317"/>
          </a:xfrm>
          <a:prstGeom prst="rect">
            <a:avLst/>
          </a:prstGeom>
          <a:noFill/>
        </p:spPr>
        <p:txBody>
          <a:bodyPr wrap="square" rtlCol="0">
            <a:spAutoFit/>
          </a:bodyPr>
          <a:lstStyle/>
          <a:p>
            <a:pPr lvl="1"/>
            <a:r>
              <a:rPr lang="en-US" dirty="0"/>
              <a:t>Jane Ogle will continue to lead workgroups with health plan staff centered around CalAIM implementation challenges and perspectives shared during our Collaborative meetings, barriers to accessing ECM and Community Supports, and other options for improvement and streamlining of efforts. </a:t>
            </a:r>
          </a:p>
          <a:p>
            <a:endParaRPr lang="en-US" dirty="0"/>
          </a:p>
          <a:p>
            <a:pPr lvl="1"/>
            <a:endParaRPr lang="en-US" dirty="0"/>
          </a:p>
          <a:p>
            <a:pPr lvl="1"/>
            <a:r>
              <a:rPr lang="en-US" b="1" dirty="0"/>
              <a:t>Goals: </a:t>
            </a:r>
            <a:r>
              <a:rPr lang="en-US" dirty="0"/>
              <a:t>To share feedback provided to us by Collaborative participants in an effort to improve and iterate existing processes; identify and work to implement best practices</a:t>
            </a:r>
          </a:p>
          <a:p>
            <a:pPr lvl="1"/>
            <a:endParaRPr lang="en-US" b="1" dirty="0"/>
          </a:p>
          <a:p>
            <a:pPr lvl="1"/>
            <a:r>
              <a:rPr lang="en-US" b="1" i="1" dirty="0"/>
              <a:t>Are you interested in a formal way to share items for Jane to bring to the MCP Workgroup?</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08699155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46FC4-BA61-0BD3-03A1-56F85C4A08AB}"/>
            </a:ext>
          </a:extLst>
        </p:cNvPr>
        <p:cNvGrpSpPr/>
        <p:nvPr/>
      </p:nvGrpSpPr>
      <p:grpSpPr>
        <a:xfrm>
          <a:off x="0" y="0"/>
          <a:ext cx="0" cy="0"/>
          <a:chOff x="0" y="0"/>
          <a:chExt cx="0" cy="0"/>
        </a:xfrm>
      </p:grpSpPr>
      <p:sp>
        <p:nvSpPr>
          <p:cNvPr id="108" name="Freeform 108">
            <a:extLst>
              <a:ext uri="{FF2B5EF4-FFF2-40B4-BE49-F238E27FC236}">
                <a16:creationId xmlns:a16="http://schemas.microsoft.com/office/drawing/2014/main" id="{FCD10DDF-F208-A70C-5D44-16ABE802326A}"/>
              </a:ext>
            </a:extLst>
          </p:cNvPr>
          <p:cNvSpPr/>
          <p:nvPr/>
        </p:nvSpPr>
        <p:spPr>
          <a:xfrm>
            <a:off x="6972300" y="0"/>
            <a:ext cx="2171700" cy="175260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9" name="Freeform 109">
            <a:extLst>
              <a:ext uri="{FF2B5EF4-FFF2-40B4-BE49-F238E27FC236}">
                <a16:creationId xmlns:a16="http://schemas.microsoft.com/office/drawing/2014/main" id="{CB6789AE-DA37-C764-0258-B5D3438878EB}"/>
              </a:ext>
            </a:extLst>
          </p:cNvPr>
          <p:cNvSpPr/>
          <p:nvPr/>
        </p:nvSpPr>
        <p:spPr>
          <a:xfrm>
            <a:off x="1293368" y="6701393"/>
            <a:ext cx="7092950" cy="57150"/>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0" name="Freeform 110">
            <a:extLst>
              <a:ext uri="{FF2B5EF4-FFF2-40B4-BE49-F238E27FC236}">
                <a16:creationId xmlns:a16="http://schemas.microsoft.com/office/drawing/2014/main" id="{18CBEDEE-D117-08EF-E07E-672C4888A6DF}"/>
              </a:ext>
            </a:extLst>
          </p:cNvPr>
          <p:cNvSpPr/>
          <p:nvPr/>
        </p:nvSpPr>
        <p:spPr>
          <a:xfrm>
            <a:off x="7848600" y="0"/>
            <a:ext cx="1295400" cy="10668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12" name="Picture 112">
            <a:extLst>
              <a:ext uri="{FF2B5EF4-FFF2-40B4-BE49-F238E27FC236}">
                <a16:creationId xmlns:a16="http://schemas.microsoft.com/office/drawing/2014/main" id="{EEE9FEF9-AF65-C6F2-5FB4-D81F78EC3508}"/>
              </a:ext>
            </a:extLst>
          </p:cNvPr>
          <p:cNvPicPr>
            <a:picLocks noChangeAspect="1"/>
          </p:cNvPicPr>
          <p:nvPr/>
        </p:nvPicPr>
        <p:blipFill>
          <a:blip r:embed="rId3"/>
          <a:stretch>
            <a:fillRect/>
          </a:stretch>
        </p:blipFill>
        <p:spPr>
          <a:xfrm>
            <a:off x="140970" y="5897880"/>
            <a:ext cx="1013461" cy="960120"/>
          </a:xfrm>
          <a:prstGeom prst="rect">
            <a:avLst/>
          </a:prstGeom>
        </p:spPr>
      </p:pic>
      <p:sp>
        <p:nvSpPr>
          <p:cNvPr id="2" name="TextBox 113">
            <a:extLst>
              <a:ext uri="{FF2B5EF4-FFF2-40B4-BE49-F238E27FC236}">
                <a16:creationId xmlns:a16="http://schemas.microsoft.com/office/drawing/2014/main" id="{0A42676F-7C76-41B0-522F-B4169B2ABF36}"/>
              </a:ext>
            </a:extLst>
          </p:cNvPr>
          <p:cNvSpPr txBox="1"/>
          <p:nvPr/>
        </p:nvSpPr>
        <p:spPr>
          <a:xfrm>
            <a:off x="956733" y="57150"/>
            <a:ext cx="7214314" cy="6740307"/>
          </a:xfrm>
          <a:prstGeom prst="rect">
            <a:avLst/>
          </a:prstGeom>
          <a:noFill/>
        </p:spPr>
        <p:txBody>
          <a:bodyPr wrap="square" lIns="0" tIns="0" rIns="0" bIns="0" rtlCol="0">
            <a:spAutoFit/>
          </a:bodyPr>
          <a:lstStyle/>
          <a:p>
            <a:r>
              <a:rPr lang="en-US" altLang="zh-CN" sz="2100" b="1" dirty="0">
                <a:solidFill>
                  <a:srgbClr val="000000"/>
                </a:solidFill>
                <a:latin typeface="Cambria"/>
                <a:ea typeface="Cambria"/>
              </a:rPr>
              <a:t>Statewide</a:t>
            </a:r>
            <a:r>
              <a:rPr lang="en-US" altLang="zh-CN" sz="2100" b="1" dirty="0">
                <a:solidFill>
                  <a:srgbClr val="000000"/>
                </a:solidFill>
                <a:latin typeface="Cambria"/>
                <a:cs typeface="Cambria"/>
              </a:rPr>
              <a:t> </a:t>
            </a:r>
            <a:r>
              <a:rPr lang="en-US" altLang="zh-CN" sz="2100" b="1" dirty="0">
                <a:solidFill>
                  <a:srgbClr val="000000"/>
                </a:solidFill>
                <a:latin typeface="Cambria"/>
                <a:ea typeface="Cambria"/>
              </a:rPr>
              <a:t>ECM</a:t>
            </a:r>
            <a:r>
              <a:rPr lang="en-US" altLang="zh-CN" sz="2100" b="1" dirty="0">
                <a:solidFill>
                  <a:srgbClr val="000000"/>
                </a:solidFill>
                <a:latin typeface="Cambria"/>
                <a:cs typeface="Cambria"/>
              </a:rPr>
              <a:t> </a:t>
            </a:r>
            <a:r>
              <a:rPr lang="en-US" altLang="zh-CN" sz="2100" b="1" dirty="0">
                <a:solidFill>
                  <a:srgbClr val="000000"/>
                </a:solidFill>
                <a:latin typeface="Cambria"/>
                <a:ea typeface="Cambria"/>
              </a:rPr>
              <a:t>Enrollment</a:t>
            </a:r>
            <a:r>
              <a:rPr lang="en-US" altLang="zh-CN" sz="2100" b="1" spc="30" dirty="0">
                <a:solidFill>
                  <a:srgbClr val="000000"/>
                </a:solidFill>
                <a:latin typeface="Cambria"/>
                <a:cs typeface="Cambria"/>
              </a:rPr>
              <a:t> </a:t>
            </a:r>
            <a:r>
              <a:rPr lang="en-US" altLang="zh-CN" sz="2100" b="1" dirty="0">
                <a:solidFill>
                  <a:srgbClr val="000000"/>
                </a:solidFill>
                <a:latin typeface="Cambria"/>
                <a:ea typeface="Cambria"/>
              </a:rPr>
              <a:t>Growth By Population of Focus*</a:t>
            </a:r>
          </a:p>
          <a:p>
            <a:endParaRPr lang="en-US" altLang="zh-CN" sz="2100" b="1" dirty="0">
              <a:solidFill>
                <a:srgbClr val="000000"/>
              </a:solidFill>
              <a:latin typeface="Cambria"/>
              <a:ea typeface="Cambria"/>
            </a:endParaRPr>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endParaRPr lang="en-US" sz="2100" dirty="0"/>
          </a:p>
          <a:p>
            <a:pPr>
              <a:lnSpc>
                <a:spcPts val="1000"/>
              </a:lnSpc>
            </a:pPr>
            <a:r>
              <a:rPr lang="en-US" sz="2100" dirty="0"/>
              <a:t>         </a:t>
            </a:r>
          </a:p>
          <a:p>
            <a:pPr>
              <a:lnSpc>
                <a:spcPts val="1000"/>
              </a:lnSpc>
            </a:pPr>
            <a:endParaRPr lang="en-US" sz="2100" dirty="0"/>
          </a:p>
          <a:p>
            <a:pPr marL="0" indent="1215389">
              <a:lnSpc>
                <a:spcPct val="100000"/>
              </a:lnSpc>
            </a:pPr>
            <a:r>
              <a:rPr lang="en-US" altLang="zh-CN" sz="2100" b="1" dirty="0">
                <a:solidFill>
                  <a:srgbClr val="000000"/>
                </a:solidFill>
                <a:latin typeface="Cambria"/>
                <a:ea typeface="Cambria"/>
              </a:rPr>
              <a:t>Cal</a:t>
            </a:r>
            <a:r>
              <a:rPr lang="en-US" altLang="zh-CN" sz="2100" dirty="0">
                <a:solidFill>
                  <a:srgbClr val="16355C"/>
                </a:solidFill>
                <a:latin typeface="Cambria"/>
                <a:ea typeface="Cambria"/>
              </a:rPr>
              <a:t>ifornia</a:t>
            </a:r>
            <a:r>
              <a:rPr lang="en-US" altLang="zh-CN" sz="2100" dirty="0">
                <a:solidFill>
                  <a:srgbClr val="16355C"/>
                </a:solidFill>
                <a:latin typeface="Cambria"/>
                <a:cs typeface="Cambria"/>
              </a:rPr>
              <a:t> </a:t>
            </a:r>
            <a:r>
              <a:rPr lang="en-US" altLang="zh-CN" sz="2100" b="1" dirty="0">
                <a:solidFill>
                  <a:srgbClr val="000000"/>
                </a:solidFill>
                <a:latin typeface="Cambria"/>
                <a:ea typeface="Cambria"/>
              </a:rPr>
              <a:t>H</a:t>
            </a:r>
            <a:r>
              <a:rPr lang="en-US" altLang="zh-CN" sz="2100" dirty="0">
                <a:solidFill>
                  <a:srgbClr val="16355C"/>
                </a:solidFill>
                <a:latin typeface="Cambria"/>
                <a:ea typeface="Cambria"/>
              </a:rPr>
              <a:t>ealth</a:t>
            </a:r>
            <a:r>
              <a:rPr lang="en-US" altLang="zh-CN" sz="2100" dirty="0">
                <a:solidFill>
                  <a:srgbClr val="16355C"/>
                </a:solidFill>
                <a:latin typeface="Cambria"/>
                <a:cs typeface="Cambria"/>
              </a:rPr>
              <a:t> </a:t>
            </a:r>
            <a:r>
              <a:rPr lang="en-US" altLang="zh-CN" sz="2100" b="1" dirty="0">
                <a:solidFill>
                  <a:srgbClr val="000000"/>
                </a:solidFill>
                <a:latin typeface="Cambria"/>
                <a:ea typeface="Cambria"/>
              </a:rPr>
              <a:t>P</a:t>
            </a:r>
            <a:r>
              <a:rPr lang="en-US" altLang="zh-CN" sz="2100" dirty="0">
                <a:solidFill>
                  <a:srgbClr val="16355C"/>
                </a:solidFill>
                <a:latin typeface="Cambria"/>
                <a:ea typeface="Cambria"/>
              </a:rPr>
              <a:t>olicy</a:t>
            </a:r>
            <a:r>
              <a:rPr lang="en-US" altLang="zh-CN" sz="2100" dirty="0">
                <a:solidFill>
                  <a:srgbClr val="16355C"/>
                </a:solidFill>
                <a:latin typeface="Cambria"/>
                <a:cs typeface="Cambria"/>
              </a:rPr>
              <a:t> </a:t>
            </a:r>
            <a:r>
              <a:rPr lang="en-US" altLang="zh-CN" sz="2100" b="1" dirty="0">
                <a:solidFill>
                  <a:srgbClr val="000000"/>
                </a:solidFill>
                <a:latin typeface="Cambria"/>
                <a:ea typeface="Cambria"/>
              </a:rPr>
              <a:t>S</a:t>
            </a:r>
            <a:r>
              <a:rPr lang="en-US" altLang="zh-CN" sz="2100" dirty="0">
                <a:solidFill>
                  <a:srgbClr val="16355C"/>
                </a:solidFill>
                <a:latin typeface="Cambria"/>
                <a:ea typeface="Cambria"/>
              </a:rPr>
              <a:t>trategies,</a:t>
            </a:r>
            <a:r>
              <a:rPr lang="en-US" altLang="zh-CN" sz="2100" spc="-40" dirty="0">
                <a:solidFill>
                  <a:srgbClr val="16355C"/>
                </a:solidFill>
                <a:latin typeface="Cambria"/>
                <a:cs typeface="Cambria"/>
              </a:rPr>
              <a:t> </a:t>
            </a:r>
            <a:r>
              <a:rPr lang="en-US" altLang="zh-CN" sz="2100" dirty="0">
                <a:solidFill>
                  <a:srgbClr val="16355C"/>
                </a:solidFill>
                <a:latin typeface="Cambria"/>
                <a:ea typeface="Cambria"/>
              </a:rPr>
              <a:t>LLC</a:t>
            </a:r>
          </a:p>
        </p:txBody>
      </p:sp>
      <p:sp>
        <p:nvSpPr>
          <p:cNvPr id="114" name="TextBox 114">
            <a:extLst>
              <a:ext uri="{FF2B5EF4-FFF2-40B4-BE49-F238E27FC236}">
                <a16:creationId xmlns:a16="http://schemas.microsoft.com/office/drawing/2014/main" id="{F8B14DE4-9474-7CA4-2356-09C995343532}"/>
              </a:ext>
            </a:extLst>
          </p:cNvPr>
          <p:cNvSpPr txBox="1"/>
          <p:nvPr/>
        </p:nvSpPr>
        <p:spPr>
          <a:xfrm>
            <a:off x="8525256" y="6470015"/>
            <a:ext cx="89941" cy="184666"/>
          </a:xfrm>
          <a:prstGeom prst="rect">
            <a:avLst/>
          </a:prstGeom>
          <a:noFill/>
        </p:spPr>
        <p:txBody>
          <a:bodyPr wrap="square" lIns="0" tIns="0" rIns="0" bIns="0" rtlCol="0">
            <a:spAutoFit/>
          </a:bodyPr>
          <a:lstStyle/>
          <a:p>
            <a:pPr marL="0">
              <a:lnSpc>
                <a:spcPct val="100000"/>
              </a:lnSpc>
            </a:pPr>
            <a:r>
              <a:rPr lang="en-US" altLang="zh-CN" sz="1200" spc="-10" dirty="0">
                <a:solidFill>
                  <a:srgbClr val="868686"/>
                </a:solidFill>
                <a:latin typeface="Calibri"/>
                <a:ea typeface="Calibri"/>
              </a:rPr>
              <a:t>2</a:t>
            </a:r>
          </a:p>
        </p:txBody>
      </p:sp>
      <p:graphicFrame>
        <p:nvGraphicFramePr>
          <p:cNvPr id="4" name="Table 3">
            <a:extLst>
              <a:ext uri="{FF2B5EF4-FFF2-40B4-BE49-F238E27FC236}">
                <a16:creationId xmlns:a16="http://schemas.microsoft.com/office/drawing/2014/main" id="{47C9484D-C7CA-3430-21C0-82A3D7CC310B}"/>
              </a:ext>
            </a:extLst>
          </p:cNvPr>
          <p:cNvGraphicFramePr>
            <a:graphicFrameLocks noGrp="1"/>
          </p:cNvGraphicFramePr>
          <p:nvPr/>
        </p:nvGraphicFramePr>
        <p:xfrm>
          <a:off x="1509395" y="409612"/>
          <a:ext cx="6306687" cy="5577840"/>
        </p:xfrm>
        <a:graphic>
          <a:graphicData uri="http://schemas.openxmlformats.org/drawingml/2006/table">
            <a:tbl>
              <a:tblPr firstRow="1" bandRow="1">
                <a:tableStyleId>{5C22544A-7EE6-4342-B048-85BDC9FD1C3A}</a:tableStyleId>
              </a:tblPr>
              <a:tblGrid>
                <a:gridCol w="1433445">
                  <a:extLst>
                    <a:ext uri="{9D8B030D-6E8A-4147-A177-3AD203B41FA5}">
                      <a16:colId xmlns:a16="http://schemas.microsoft.com/office/drawing/2014/main" val="3909491944"/>
                    </a:ext>
                  </a:extLst>
                </a:gridCol>
                <a:gridCol w="812207">
                  <a:extLst>
                    <a:ext uri="{9D8B030D-6E8A-4147-A177-3AD203B41FA5}">
                      <a16:colId xmlns:a16="http://schemas.microsoft.com/office/drawing/2014/main" val="1179969837"/>
                    </a:ext>
                  </a:extLst>
                </a:gridCol>
                <a:gridCol w="812207">
                  <a:extLst>
                    <a:ext uri="{9D8B030D-6E8A-4147-A177-3AD203B41FA5}">
                      <a16:colId xmlns:a16="http://schemas.microsoft.com/office/drawing/2014/main" val="3266301217"/>
                    </a:ext>
                  </a:extLst>
                </a:gridCol>
                <a:gridCol w="812207">
                  <a:extLst>
                    <a:ext uri="{9D8B030D-6E8A-4147-A177-3AD203B41FA5}">
                      <a16:colId xmlns:a16="http://schemas.microsoft.com/office/drawing/2014/main" val="4095189998"/>
                    </a:ext>
                  </a:extLst>
                </a:gridCol>
                <a:gridCol w="812207">
                  <a:extLst>
                    <a:ext uri="{9D8B030D-6E8A-4147-A177-3AD203B41FA5}">
                      <a16:colId xmlns:a16="http://schemas.microsoft.com/office/drawing/2014/main" val="207869246"/>
                    </a:ext>
                  </a:extLst>
                </a:gridCol>
                <a:gridCol w="812207">
                  <a:extLst>
                    <a:ext uri="{9D8B030D-6E8A-4147-A177-3AD203B41FA5}">
                      <a16:colId xmlns:a16="http://schemas.microsoft.com/office/drawing/2014/main" val="1787031738"/>
                    </a:ext>
                  </a:extLst>
                </a:gridCol>
                <a:gridCol w="812207">
                  <a:extLst>
                    <a:ext uri="{9D8B030D-6E8A-4147-A177-3AD203B41FA5}">
                      <a16:colId xmlns:a16="http://schemas.microsoft.com/office/drawing/2014/main" val="3056853167"/>
                    </a:ext>
                  </a:extLst>
                </a:gridCol>
              </a:tblGrid>
              <a:tr h="421143">
                <a:tc>
                  <a:txBody>
                    <a:bodyPr/>
                    <a:lstStyle/>
                    <a:p>
                      <a:r>
                        <a:rPr lang="en-US" sz="800" b="1" dirty="0">
                          <a:latin typeface="Cambria" panose="02040503050406030204" pitchFamily="18" charset="0"/>
                        </a:rPr>
                        <a:t>Population of Focus</a:t>
                      </a:r>
                    </a:p>
                  </a:txBody>
                  <a:tcPr/>
                </a:tc>
                <a:tc>
                  <a:txBody>
                    <a:bodyPr/>
                    <a:lstStyle/>
                    <a:p>
                      <a:pPr algn="ctr"/>
                      <a:r>
                        <a:rPr lang="en-US" sz="800" b="1" dirty="0">
                          <a:latin typeface="Cambria" panose="02040503050406030204" pitchFamily="18" charset="0"/>
                        </a:rPr>
                        <a:t>2024 Q1</a:t>
                      </a:r>
                    </a:p>
                  </a:txBody>
                  <a:tcPr/>
                </a:tc>
                <a:tc>
                  <a:txBody>
                    <a:bodyPr/>
                    <a:lstStyle/>
                    <a:p>
                      <a:pPr algn="ctr"/>
                      <a:r>
                        <a:rPr lang="en-US" sz="800" b="1" dirty="0">
                          <a:latin typeface="Cambria" panose="02040503050406030204" pitchFamily="18" charset="0"/>
                        </a:rPr>
                        <a:t>2024 Q2</a:t>
                      </a:r>
                    </a:p>
                  </a:txBody>
                  <a:tcPr/>
                </a:tc>
                <a:tc>
                  <a:txBody>
                    <a:bodyPr/>
                    <a:lstStyle/>
                    <a:p>
                      <a:pPr algn="ctr"/>
                      <a:r>
                        <a:rPr lang="en-US" sz="800" b="1" dirty="0">
                          <a:latin typeface="Cambria" panose="02040503050406030204" pitchFamily="18" charset="0"/>
                        </a:rPr>
                        <a:t>2024 Q3</a:t>
                      </a:r>
                    </a:p>
                  </a:txBody>
                  <a:tcPr/>
                </a:tc>
                <a:tc>
                  <a:txBody>
                    <a:bodyPr/>
                    <a:lstStyle/>
                    <a:p>
                      <a:pPr algn="ctr"/>
                      <a:r>
                        <a:rPr lang="en-US" sz="800" b="1" dirty="0">
                          <a:latin typeface="Cambria" panose="02040503050406030204" pitchFamily="18" charset="0"/>
                        </a:rPr>
                        <a:t>2024 Q4</a:t>
                      </a:r>
                    </a:p>
                  </a:txBody>
                  <a:tcPr/>
                </a:tc>
                <a:tc>
                  <a:txBody>
                    <a:bodyPr/>
                    <a:lstStyle/>
                    <a:p>
                      <a:pPr algn="ctr"/>
                      <a:r>
                        <a:rPr lang="en-US" sz="800" b="1" dirty="0">
                          <a:latin typeface="Cambria" panose="02040503050406030204" pitchFamily="18" charset="0"/>
                        </a:rPr>
                        <a:t>Change from 2024 Q3 to 2024 Q4</a:t>
                      </a:r>
                    </a:p>
                  </a:txBody>
                  <a:tcPr/>
                </a:tc>
                <a:tc>
                  <a:txBody>
                    <a:bodyPr/>
                    <a:lstStyle/>
                    <a:p>
                      <a:pPr algn="ctr"/>
                      <a:r>
                        <a:rPr lang="en-US" sz="800" b="1" dirty="0">
                          <a:latin typeface="Cambria" panose="02040503050406030204" pitchFamily="18" charset="0"/>
                        </a:rPr>
                        <a:t>Change Across the Four Quarters</a:t>
                      </a:r>
                    </a:p>
                  </a:txBody>
                  <a:tcPr/>
                </a:tc>
                <a:extLst>
                  <a:ext uri="{0D108BD9-81ED-4DB2-BD59-A6C34878D82A}">
                    <a16:rowId xmlns:a16="http://schemas.microsoft.com/office/drawing/2014/main" val="683178301"/>
                  </a:ext>
                </a:extLst>
              </a:tr>
              <a:tr h="332481">
                <a:tc>
                  <a:txBody>
                    <a:bodyPr/>
                    <a:lstStyle/>
                    <a:p>
                      <a:r>
                        <a:rPr lang="en-US" sz="800" b="1" dirty="0">
                          <a:latin typeface="Cambria" panose="02040503050406030204" pitchFamily="18" charset="0"/>
                        </a:rPr>
                        <a:t>Adult Individuals and Families Experiencing Homelessness</a:t>
                      </a:r>
                    </a:p>
                  </a:txBody>
                  <a:tcPr/>
                </a:tc>
                <a:tc>
                  <a:txBody>
                    <a:bodyPr/>
                    <a:lstStyle/>
                    <a:p>
                      <a:pPr algn="ctr"/>
                      <a:r>
                        <a:rPr lang="en-US" sz="1000" dirty="0">
                          <a:latin typeface="Cambria" panose="02040503050406030204" pitchFamily="18" charset="0"/>
                        </a:rPr>
                        <a:t>33,966</a:t>
                      </a:r>
                    </a:p>
                    <a:p>
                      <a:pPr algn="ctr"/>
                      <a:endParaRPr lang="en-US" sz="1000" dirty="0">
                        <a:latin typeface="Cambria" panose="02040503050406030204" pitchFamily="18" charset="0"/>
                      </a:endParaRPr>
                    </a:p>
                  </a:txBody>
                  <a:tcPr/>
                </a:tc>
                <a:tc>
                  <a:txBody>
                    <a:bodyPr/>
                    <a:lstStyle/>
                    <a:p>
                      <a:pPr algn="ctr"/>
                      <a:r>
                        <a:rPr lang="en-US" sz="1000" dirty="0">
                          <a:latin typeface="Cambria" panose="02040503050406030204" pitchFamily="18" charset="0"/>
                        </a:rPr>
                        <a:t>39,622</a:t>
                      </a:r>
                    </a:p>
                  </a:txBody>
                  <a:tcPr/>
                </a:tc>
                <a:tc>
                  <a:txBody>
                    <a:bodyPr/>
                    <a:lstStyle/>
                    <a:p>
                      <a:pPr algn="ctr"/>
                      <a:r>
                        <a:rPr lang="en-US" sz="1000" dirty="0">
                          <a:latin typeface="Cambria" panose="02040503050406030204" pitchFamily="18" charset="0"/>
                        </a:rPr>
                        <a:t>49,063</a:t>
                      </a:r>
                    </a:p>
                  </a:txBody>
                  <a:tcPr/>
                </a:tc>
                <a:tc>
                  <a:txBody>
                    <a:bodyPr/>
                    <a:lstStyle/>
                    <a:p>
                      <a:pPr algn="ctr"/>
                      <a:r>
                        <a:rPr lang="en-US" sz="1000" dirty="0">
                          <a:latin typeface="Cambria" panose="02040503050406030204" pitchFamily="18" charset="0"/>
                        </a:rPr>
                        <a:t>58,086</a:t>
                      </a:r>
                    </a:p>
                  </a:txBody>
                  <a:tcPr/>
                </a:tc>
                <a:tc>
                  <a:txBody>
                    <a:bodyPr/>
                    <a:lstStyle/>
                    <a:p>
                      <a:pPr algn="ctr"/>
                      <a:r>
                        <a:rPr lang="en-US" sz="1000" dirty="0">
                          <a:latin typeface="Cambria" panose="02040503050406030204" pitchFamily="18" charset="0"/>
                        </a:rPr>
                        <a:t>+ 9,023</a:t>
                      </a:r>
                    </a:p>
                  </a:txBody>
                  <a:tcPr/>
                </a:tc>
                <a:tc>
                  <a:txBody>
                    <a:bodyPr/>
                    <a:lstStyle/>
                    <a:p>
                      <a:pPr algn="ctr"/>
                      <a:r>
                        <a:rPr lang="en-US" sz="1000" dirty="0">
                          <a:latin typeface="Cambria" panose="02040503050406030204" pitchFamily="18" charset="0"/>
                        </a:rPr>
                        <a:t>+ 24,120</a:t>
                      </a:r>
                    </a:p>
                    <a:p>
                      <a:pPr algn="ctr"/>
                      <a:endParaRPr lang="en-US" sz="1000" dirty="0">
                        <a:latin typeface="Cambria" panose="02040503050406030204" pitchFamily="18" charset="0"/>
                      </a:endParaRPr>
                    </a:p>
                  </a:txBody>
                  <a:tcPr/>
                </a:tc>
                <a:extLst>
                  <a:ext uri="{0D108BD9-81ED-4DB2-BD59-A6C34878D82A}">
                    <a16:rowId xmlns:a16="http://schemas.microsoft.com/office/drawing/2014/main" val="2963322012"/>
                  </a:ext>
                </a:extLst>
              </a:tr>
              <a:tr h="332481">
                <a:tc>
                  <a:txBody>
                    <a:bodyPr/>
                    <a:lstStyle/>
                    <a:p>
                      <a:r>
                        <a:rPr lang="en-US" sz="800" b="1" dirty="0">
                          <a:latin typeface="Cambria" panose="02040503050406030204" pitchFamily="18" charset="0"/>
                        </a:rPr>
                        <a:t>Adult Individuals Transitioning from Incarceration</a:t>
                      </a:r>
                    </a:p>
                  </a:txBody>
                  <a:tcPr/>
                </a:tc>
                <a:tc>
                  <a:txBody>
                    <a:bodyPr/>
                    <a:lstStyle/>
                    <a:p>
                      <a:pPr algn="ctr"/>
                      <a:r>
                        <a:rPr lang="en-US" sz="1000" dirty="0">
                          <a:latin typeface="Cambria" panose="02040503050406030204" pitchFamily="18" charset="0"/>
                        </a:rPr>
                        <a:t>1,565</a:t>
                      </a:r>
                    </a:p>
                  </a:txBody>
                  <a:tcPr/>
                </a:tc>
                <a:tc>
                  <a:txBody>
                    <a:bodyPr/>
                    <a:lstStyle/>
                    <a:p>
                      <a:pPr algn="ctr"/>
                      <a:r>
                        <a:rPr lang="en-US" sz="1000" dirty="0">
                          <a:latin typeface="Cambria" panose="02040503050406030204" pitchFamily="18" charset="0"/>
                        </a:rPr>
                        <a:t>1,802</a:t>
                      </a:r>
                    </a:p>
                  </a:txBody>
                  <a:tcPr/>
                </a:tc>
                <a:tc>
                  <a:txBody>
                    <a:bodyPr/>
                    <a:lstStyle/>
                    <a:p>
                      <a:pPr algn="ctr"/>
                      <a:r>
                        <a:rPr lang="en-US" sz="1000" dirty="0">
                          <a:latin typeface="Cambria" panose="02040503050406030204" pitchFamily="18" charset="0"/>
                        </a:rPr>
                        <a:t>2,185</a:t>
                      </a:r>
                    </a:p>
                  </a:txBody>
                  <a:tcPr/>
                </a:tc>
                <a:tc>
                  <a:txBody>
                    <a:bodyPr/>
                    <a:lstStyle/>
                    <a:p>
                      <a:pPr algn="ctr"/>
                      <a:r>
                        <a:rPr lang="en-US" sz="1000" dirty="0">
                          <a:latin typeface="Cambria" panose="02040503050406030204" pitchFamily="18" charset="0"/>
                        </a:rPr>
                        <a:t>2,418</a:t>
                      </a:r>
                    </a:p>
                  </a:txBody>
                  <a:tcPr/>
                </a:tc>
                <a:tc>
                  <a:txBody>
                    <a:bodyPr/>
                    <a:lstStyle/>
                    <a:p>
                      <a:pPr algn="ctr"/>
                      <a:r>
                        <a:rPr lang="en-US" sz="1000" dirty="0">
                          <a:latin typeface="Cambria" panose="02040503050406030204" pitchFamily="18" charset="0"/>
                        </a:rPr>
                        <a:t>+ 233</a:t>
                      </a:r>
                    </a:p>
                  </a:txBody>
                  <a:tcPr/>
                </a:tc>
                <a:tc>
                  <a:txBody>
                    <a:bodyPr/>
                    <a:lstStyle/>
                    <a:p>
                      <a:pPr algn="ctr"/>
                      <a:r>
                        <a:rPr lang="en-US" sz="1000" dirty="0">
                          <a:latin typeface="Cambria" panose="02040503050406030204" pitchFamily="18" charset="0"/>
                        </a:rPr>
                        <a:t>+ 853</a:t>
                      </a:r>
                    </a:p>
                  </a:txBody>
                  <a:tcPr/>
                </a:tc>
                <a:extLst>
                  <a:ext uri="{0D108BD9-81ED-4DB2-BD59-A6C34878D82A}">
                    <a16:rowId xmlns:a16="http://schemas.microsoft.com/office/drawing/2014/main" val="3763257754"/>
                  </a:ext>
                </a:extLst>
              </a:tr>
              <a:tr h="332481">
                <a:tc>
                  <a:txBody>
                    <a:bodyPr/>
                    <a:lstStyle/>
                    <a:p>
                      <a:r>
                        <a:rPr lang="en-US" sz="800" b="1" dirty="0">
                          <a:highlight>
                            <a:srgbClr val="FFFF00"/>
                          </a:highlight>
                          <a:latin typeface="Cambria" panose="02040503050406030204" pitchFamily="18" charset="0"/>
                        </a:rPr>
                        <a:t>Adult Individuals At Risk of Long-Term Care Institutionalization</a:t>
                      </a:r>
                    </a:p>
                  </a:txBody>
                  <a:tcPr/>
                </a:tc>
                <a:tc>
                  <a:txBody>
                    <a:bodyPr/>
                    <a:lstStyle/>
                    <a:p>
                      <a:pPr algn="ctr"/>
                      <a:r>
                        <a:rPr lang="en-US" sz="1000" dirty="0">
                          <a:highlight>
                            <a:srgbClr val="FFFF00"/>
                          </a:highlight>
                          <a:latin typeface="Cambria" panose="02040503050406030204" pitchFamily="18" charset="0"/>
                        </a:rPr>
                        <a:t>11,472</a:t>
                      </a:r>
                    </a:p>
                  </a:txBody>
                  <a:tcPr/>
                </a:tc>
                <a:tc>
                  <a:txBody>
                    <a:bodyPr/>
                    <a:lstStyle/>
                    <a:p>
                      <a:pPr algn="ctr"/>
                      <a:r>
                        <a:rPr lang="en-US" sz="1000" dirty="0">
                          <a:highlight>
                            <a:srgbClr val="FFFF00"/>
                          </a:highlight>
                          <a:latin typeface="Cambria" panose="02040503050406030204" pitchFamily="18" charset="0"/>
                        </a:rPr>
                        <a:t>14,080</a:t>
                      </a:r>
                    </a:p>
                  </a:txBody>
                  <a:tcPr/>
                </a:tc>
                <a:tc>
                  <a:txBody>
                    <a:bodyPr/>
                    <a:lstStyle/>
                    <a:p>
                      <a:pPr algn="ctr"/>
                      <a:r>
                        <a:rPr lang="en-US" sz="1000" dirty="0">
                          <a:highlight>
                            <a:srgbClr val="FFFF00"/>
                          </a:highlight>
                          <a:latin typeface="Cambria" panose="02040503050406030204" pitchFamily="18" charset="0"/>
                        </a:rPr>
                        <a:t>16,647</a:t>
                      </a:r>
                    </a:p>
                  </a:txBody>
                  <a:tcPr/>
                </a:tc>
                <a:tc>
                  <a:txBody>
                    <a:bodyPr/>
                    <a:lstStyle/>
                    <a:p>
                      <a:pPr algn="ctr"/>
                      <a:r>
                        <a:rPr lang="en-US" sz="1000" dirty="0">
                          <a:highlight>
                            <a:srgbClr val="FFFF00"/>
                          </a:highlight>
                          <a:latin typeface="Cambria" panose="02040503050406030204" pitchFamily="18" charset="0"/>
                        </a:rPr>
                        <a:t>18,548</a:t>
                      </a:r>
                    </a:p>
                  </a:txBody>
                  <a:tcPr/>
                </a:tc>
                <a:tc>
                  <a:txBody>
                    <a:bodyPr/>
                    <a:lstStyle/>
                    <a:p>
                      <a:pPr algn="ctr"/>
                      <a:r>
                        <a:rPr lang="en-US" sz="1000" dirty="0">
                          <a:highlight>
                            <a:srgbClr val="FFFF00"/>
                          </a:highlight>
                          <a:latin typeface="Cambria" panose="02040503050406030204" pitchFamily="18" charset="0"/>
                        </a:rPr>
                        <a:t>+ 1,901</a:t>
                      </a:r>
                    </a:p>
                  </a:txBody>
                  <a:tcPr/>
                </a:tc>
                <a:tc>
                  <a:txBody>
                    <a:bodyPr/>
                    <a:lstStyle/>
                    <a:p>
                      <a:pPr algn="ctr"/>
                      <a:r>
                        <a:rPr lang="en-US" sz="1000" dirty="0">
                          <a:highlight>
                            <a:srgbClr val="FFFF00"/>
                          </a:highlight>
                          <a:latin typeface="Cambria" panose="02040503050406030204" pitchFamily="18" charset="0"/>
                        </a:rPr>
                        <a:t>+ 7,076</a:t>
                      </a:r>
                    </a:p>
                  </a:txBody>
                  <a:tcPr/>
                </a:tc>
                <a:extLst>
                  <a:ext uri="{0D108BD9-81ED-4DB2-BD59-A6C34878D82A}">
                    <a16:rowId xmlns:a16="http://schemas.microsoft.com/office/drawing/2014/main" val="2539961013"/>
                  </a:ext>
                </a:extLst>
              </a:tr>
              <a:tr h="332481">
                <a:tc>
                  <a:txBody>
                    <a:bodyPr/>
                    <a:lstStyle/>
                    <a:p>
                      <a:r>
                        <a:rPr lang="en-US" sz="800" b="1" dirty="0">
                          <a:latin typeface="Cambria" panose="02040503050406030204" pitchFamily="18" charset="0"/>
                        </a:rPr>
                        <a:t>Adult Individuals At Risk of Avoidable Hospital or ED Utilization</a:t>
                      </a:r>
                    </a:p>
                  </a:txBody>
                  <a:tcPr/>
                </a:tc>
                <a:tc>
                  <a:txBody>
                    <a:bodyPr/>
                    <a:lstStyle/>
                    <a:p>
                      <a:pPr algn="ctr"/>
                      <a:r>
                        <a:rPr lang="en-US" sz="1000" dirty="0">
                          <a:latin typeface="Cambria" panose="02040503050406030204" pitchFamily="18" charset="0"/>
                        </a:rPr>
                        <a:t>39,534</a:t>
                      </a:r>
                    </a:p>
                  </a:txBody>
                  <a:tcPr/>
                </a:tc>
                <a:tc>
                  <a:txBody>
                    <a:bodyPr/>
                    <a:lstStyle/>
                    <a:p>
                      <a:pPr algn="ctr"/>
                      <a:r>
                        <a:rPr lang="en-US" sz="1000" dirty="0">
                          <a:latin typeface="Cambria" panose="02040503050406030204" pitchFamily="18" charset="0"/>
                        </a:rPr>
                        <a:t>42,452</a:t>
                      </a:r>
                    </a:p>
                  </a:txBody>
                  <a:tcPr/>
                </a:tc>
                <a:tc>
                  <a:txBody>
                    <a:bodyPr/>
                    <a:lstStyle/>
                    <a:p>
                      <a:pPr algn="ctr"/>
                      <a:r>
                        <a:rPr lang="en-US" sz="1000" dirty="0">
                          <a:latin typeface="Cambria" panose="02040503050406030204" pitchFamily="18" charset="0"/>
                        </a:rPr>
                        <a:t>45,521</a:t>
                      </a:r>
                    </a:p>
                  </a:txBody>
                  <a:tcPr/>
                </a:tc>
                <a:tc>
                  <a:txBody>
                    <a:bodyPr/>
                    <a:lstStyle/>
                    <a:p>
                      <a:pPr algn="ctr"/>
                      <a:r>
                        <a:rPr lang="en-US" sz="1000" dirty="0">
                          <a:latin typeface="Cambria" panose="02040503050406030204" pitchFamily="18" charset="0"/>
                        </a:rPr>
                        <a:t>53,630</a:t>
                      </a:r>
                    </a:p>
                    <a:p>
                      <a:pPr algn="ctr"/>
                      <a:endParaRPr lang="en-US" sz="1000" dirty="0">
                        <a:latin typeface="Cambria" panose="02040503050406030204" pitchFamily="18" charset="0"/>
                      </a:endParaRPr>
                    </a:p>
                  </a:txBody>
                  <a:tcPr/>
                </a:tc>
                <a:tc>
                  <a:txBody>
                    <a:bodyPr/>
                    <a:lstStyle/>
                    <a:p>
                      <a:pPr algn="ctr"/>
                      <a:r>
                        <a:rPr lang="en-US" sz="1000" dirty="0">
                          <a:latin typeface="Cambria" panose="02040503050406030204" pitchFamily="18" charset="0"/>
                        </a:rPr>
                        <a:t>+ 8,109</a:t>
                      </a:r>
                    </a:p>
                  </a:txBody>
                  <a:tcPr/>
                </a:tc>
                <a:tc>
                  <a:txBody>
                    <a:bodyPr/>
                    <a:lstStyle/>
                    <a:p>
                      <a:pPr algn="ctr"/>
                      <a:r>
                        <a:rPr lang="en-US" sz="1000" dirty="0">
                          <a:latin typeface="Cambria" panose="02040503050406030204" pitchFamily="18" charset="0"/>
                        </a:rPr>
                        <a:t>+ 14,096</a:t>
                      </a:r>
                    </a:p>
                  </a:txBody>
                  <a:tcPr/>
                </a:tc>
                <a:extLst>
                  <a:ext uri="{0D108BD9-81ED-4DB2-BD59-A6C34878D82A}">
                    <a16:rowId xmlns:a16="http://schemas.microsoft.com/office/drawing/2014/main" val="1724620731"/>
                  </a:ext>
                </a:extLst>
              </a:tr>
              <a:tr h="332481">
                <a:tc>
                  <a:txBody>
                    <a:bodyPr/>
                    <a:lstStyle/>
                    <a:p>
                      <a:r>
                        <a:rPr lang="en-US" sz="800" b="1" dirty="0">
                          <a:latin typeface="Cambria" panose="02040503050406030204" pitchFamily="18" charset="0"/>
                        </a:rPr>
                        <a:t>Adult Individuals with Serious Mental Health or SUD needs</a:t>
                      </a:r>
                    </a:p>
                  </a:txBody>
                  <a:tcPr/>
                </a:tc>
                <a:tc>
                  <a:txBody>
                    <a:bodyPr/>
                    <a:lstStyle/>
                    <a:p>
                      <a:pPr algn="ctr"/>
                      <a:r>
                        <a:rPr lang="en-US" sz="1000" dirty="0">
                          <a:latin typeface="Cambria" panose="02040503050406030204" pitchFamily="18" charset="0"/>
                        </a:rPr>
                        <a:t>40,059</a:t>
                      </a:r>
                    </a:p>
                  </a:txBody>
                  <a:tcPr/>
                </a:tc>
                <a:tc>
                  <a:txBody>
                    <a:bodyPr/>
                    <a:lstStyle/>
                    <a:p>
                      <a:pPr algn="ctr"/>
                      <a:r>
                        <a:rPr lang="en-US" sz="1000" dirty="0">
                          <a:latin typeface="Cambria" panose="02040503050406030204" pitchFamily="18" charset="0"/>
                        </a:rPr>
                        <a:t>46,095</a:t>
                      </a:r>
                    </a:p>
                  </a:txBody>
                  <a:tcPr/>
                </a:tc>
                <a:tc>
                  <a:txBody>
                    <a:bodyPr/>
                    <a:lstStyle/>
                    <a:p>
                      <a:pPr algn="ctr"/>
                      <a:r>
                        <a:rPr lang="en-US" sz="1000" dirty="0">
                          <a:latin typeface="Cambria" panose="02040503050406030204" pitchFamily="18" charset="0"/>
                        </a:rPr>
                        <a:t>50,040</a:t>
                      </a:r>
                    </a:p>
                  </a:txBody>
                  <a:tcPr/>
                </a:tc>
                <a:tc>
                  <a:txBody>
                    <a:bodyPr/>
                    <a:lstStyle/>
                    <a:p>
                      <a:pPr algn="ctr"/>
                      <a:r>
                        <a:rPr lang="en-US" sz="1000" dirty="0">
                          <a:latin typeface="Cambria" panose="02040503050406030204" pitchFamily="18" charset="0"/>
                        </a:rPr>
                        <a:t>55,988</a:t>
                      </a:r>
                    </a:p>
                    <a:p>
                      <a:pPr algn="ctr"/>
                      <a:endParaRPr lang="en-US" sz="1000" dirty="0">
                        <a:latin typeface="Cambria" panose="02040503050406030204" pitchFamily="18" charset="0"/>
                      </a:endParaRPr>
                    </a:p>
                  </a:txBody>
                  <a:tcPr/>
                </a:tc>
                <a:tc>
                  <a:txBody>
                    <a:bodyPr/>
                    <a:lstStyle/>
                    <a:p>
                      <a:pPr algn="ctr"/>
                      <a:r>
                        <a:rPr lang="en-US" sz="1000" dirty="0">
                          <a:latin typeface="Cambria" panose="02040503050406030204" pitchFamily="18" charset="0"/>
                        </a:rPr>
                        <a:t>+ 5,948</a:t>
                      </a:r>
                    </a:p>
                  </a:txBody>
                  <a:tcPr/>
                </a:tc>
                <a:tc>
                  <a:txBody>
                    <a:bodyPr/>
                    <a:lstStyle/>
                    <a:p>
                      <a:pPr algn="ctr"/>
                      <a:r>
                        <a:rPr lang="en-US" sz="1000" dirty="0">
                          <a:latin typeface="Cambria" panose="02040503050406030204" pitchFamily="18" charset="0"/>
                        </a:rPr>
                        <a:t>+ 15, 929</a:t>
                      </a:r>
                    </a:p>
                  </a:txBody>
                  <a:tcPr/>
                </a:tc>
                <a:extLst>
                  <a:ext uri="{0D108BD9-81ED-4DB2-BD59-A6C34878D82A}">
                    <a16:rowId xmlns:a16="http://schemas.microsoft.com/office/drawing/2014/main" val="2754393790"/>
                  </a:ext>
                </a:extLst>
              </a:tr>
              <a:tr h="332481">
                <a:tc>
                  <a:txBody>
                    <a:bodyPr/>
                    <a:lstStyle/>
                    <a:p>
                      <a:r>
                        <a:rPr lang="en-US" sz="800" b="1" dirty="0">
                          <a:latin typeface="Cambria" panose="02040503050406030204" pitchFamily="18" charset="0"/>
                        </a:rPr>
                        <a:t>Nursing Facility Residents Who Want to Transition to the Community</a:t>
                      </a:r>
                    </a:p>
                  </a:txBody>
                  <a:tcPr/>
                </a:tc>
                <a:tc>
                  <a:txBody>
                    <a:bodyPr/>
                    <a:lstStyle/>
                    <a:p>
                      <a:pPr algn="ctr"/>
                      <a:r>
                        <a:rPr lang="en-US" sz="1000" dirty="0">
                          <a:latin typeface="Cambria" panose="02040503050406030204" pitchFamily="18" charset="0"/>
                        </a:rPr>
                        <a:t>676</a:t>
                      </a:r>
                    </a:p>
                  </a:txBody>
                  <a:tcPr/>
                </a:tc>
                <a:tc>
                  <a:txBody>
                    <a:bodyPr/>
                    <a:lstStyle/>
                    <a:p>
                      <a:pPr algn="ctr"/>
                      <a:r>
                        <a:rPr lang="en-US" sz="1000" dirty="0">
                          <a:latin typeface="Cambria" panose="02040503050406030204" pitchFamily="18" charset="0"/>
                        </a:rPr>
                        <a:t>796</a:t>
                      </a:r>
                    </a:p>
                  </a:txBody>
                  <a:tcPr/>
                </a:tc>
                <a:tc>
                  <a:txBody>
                    <a:bodyPr/>
                    <a:lstStyle/>
                    <a:p>
                      <a:pPr algn="ctr"/>
                      <a:r>
                        <a:rPr lang="en-US" sz="1000" dirty="0">
                          <a:latin typeface="Cambria" panose="02040503050406030204" pitchFamily="18" charset="0"/>
                        </a:rPr>
                        <a:t>843</a:t>
                      </a:r>
                    </a:p>
                  </a:txBody>
                  <a:tcPr/>
                </a:tc>
                <a:tc>
                  <a:txBody>
                    <a:bodyPr/>
                    <a:lstStyle/>
                    <a:p>
                      <a:pPr algn="ctr"/>
                      <a:r>
                        <a:rPr lang="en-US" sz="1000" dirty="0">
                          <a:latin typeface="Cambria" panose="02040503050406030204" pitchFamily="18" charset="0"/>
                        </a:rPr>
                        <a:t>1,030</a:t>
                      </a:r>
                    </a:p>
                  </a:txBody>
                  <a:tcPr/>
                </a:tc>
                <a:tc>
                  <a:txBody>
                    <a:bodyPr/>
                    <a:lstStyle/>
                    <a:p>
                      <a:pPr algn="ctr"/>
                      <a:r>
                        <a:rPr lang="en-US" sz="1000" dirty="0">
                          <a:latin typeface="Cambria" panose="02040503050406030204" pitchFamily="18" charset="0"/>
                        </a:rPr>
                        <a:t>+ 187</a:t>
                      </a:r>
                    </a:p>
                  </a:txBody>
                  <a:tcPr/>
                </a:tc>
                <a:tc>
                  <a:txBody>
                    <a:bodyPr/>
                    <a:lstStyle/>
                    <a:p>
                      <a:pPr algn="ctr"/>
                      <a:r>
                        <a:rPr lang="en-US" sz="1000" dirty="0">
                          <a:latin typeface="Cambria" panose="02040503050406030204" pitchFamily="18" charset="0"/>
                        </a:rPr>
                        <a:t>+ 354</a:t>
                      </a:r>
                    </a:p>
                  </a:txBody>
                  <a:tcPr/>
                </a:tc>
                <a:extLst>
                  <a:ext uri="{0D108BD9-81ED-4DB2-BD59-A6C34878D82A}">
                    <a16:rowId xmlns:a16="http://schemas.microsoft.com/office/drawing/2014/main" val="3196029312"/>
                  </a:ext>
                </a:extLst>
              </a:tr>
              <a:tr h="243820">
                <a:tc>
                  <a:txBody>
                    <a:bodyPr/>
                    <a:lstStyle/>
                    <a:p>
                      <a:r>
                        <a:rPr lang="en-US" sz="800" b="1" dirty="0">
                          <a:latin typeface="Cambria" panose="02040503050406030204" pitchFamily="18" charset="0"/>
                        </a:rPr>
                        <a:t>Youth Involved in Child Welfare</a:t>
                      </a:r>
                    </a:p>
                  </a:txBody>
                  <a:tcPr/>
                </a:tc>
                <a:tc>
                  <a:txBody>
                    <a:bodyPr/>
                    <a:lstStyle/>
                    <a:p>
                      <a:pPr algn="ctr"/>
                      <a:r>
                        <a:rPr lang="en-US" sz="1000" dirty="0">
                          <a:latin typeface="Cambria" panose="02040503050406030204" pitchFamily="18" charset="0"/>
                        </a:rPr>
                        <a:t>1,739</a:t>
                      </a:r>
                    </a:p>
                  </a:txBody>
                  <a:tcPr/>
                </a:tc>
                <a:tc>
                  <a:txBody>
                    <a:bodyPr/>
                    <a:lstStyle/>
                    <a:p>
                      <a:pPr algn="ctr"/>
                      <a:r>
                        <a:rPr lang="en-US" sz="1000" dirty="0">
                          <a:latin typeface="Cambria" panose="02040503050406030204" pitchFamily="18" charset="0"/>
                        </a:rPr>
                        <a:t>1,608</a:t>
                      </a:r>
                    </a:p>
                  </a:txBody>
                  <a:tcPr/>
                </a:tc>
                <a:tc>
                  <a:txBody>
                    <a:bodyPr/>
                    <a:lstStyle/>
                    <a:p>
                      <a:pPr algn="ctr"/>
                      <a:r>
                        <a:rPr lang="en-US" sz="1000" dirty="0">
                          <a:latin typeface="Cambria" panose="02040503050406030204" pitchFamily="18" charset="0"/>
                        </a:rPr>
                        <a:t>2,819</a:t>
                      </a:r>
                    </a:p>
                  </a:txBody>
                  <a:tcPr/>
                </a:tc>
                <a:tc>
                  <a:txBody>
                    <a:bodyPr/>
                    <a:lstStyle/>
                    <a:p>
                      <a:pPr algn="ctr"/>
                      <a:r>
                        <a:rPr lang="en-US" sz="1000" dirty="0">
                          <a:latin typeface="Cambria" panose="02040503050406030204" pitchFamily="18" charset="0"/>
                        </a:rPr>
                        <a:t>3,286</a:t>
                      </a:r>
                    </a:p>
                  </a:txBody>
                  <a:tcPr/>
                </a:tc>
                <a:tc>
                  <a:txBody>
                    <a:bodyPr/>
                    <a:lstStyle/>
                    <a:p>
                      <a:pPr algn="ctr"/>
                      <a:r>
                        <a:rPr lang="en-US" sz="1000" dirty="0">
                          <a:latin typeface="Cambria" panose="02040503050406030204" pitchFamily="18" charset="0"/>
                        </a:rPr>
                        <a:t>+ 467</a:t>
                      </a:r>
                    </a:p>
                  </a:txBody>
                  <a:tcPr/>
                </a:tc>
                <a:tc>
                  <a:txBody>
                    <a:bodyPr/>
                    <a:lstStyle/>
                    <a:p>
                      <a:pPr algn="ctr"/>
                      <a:r>
                        <a:rPr lang="en-US" sz="1000" dirty="0">
                          <a:latin typeface="Cambria" panose="02040503050406030204" pitchFamily="18" charset="0"/>
                        </a:rPr>
                        <a:t>+ 1,547</a:t>
                      </a:r>
                    </a:p>
                  </a:txBody>
                  <a:tcPr/>
                </a:tc>
                <a:extLst>
                  <a:ext uri="{0D108BD9-81ED-4DB2-BD59-A6C34878D82A}">
                    <a16:rowId xmlns:a16="http://schemas.microsoft.com/office/drawing/2014/main" val="2141952853"/>
                  </a:ext>
                </a:extLst>
              </a:tr>
              <a:tr h="243820">
                <a:tc>
                  <a:txBody>
                    <a:bodyPr/>
                    <a:lstStyle/>
                    <a:p>
                      <a:r>
                        <a:rPr lang="en-US" sz="800" b="1" dirty="0">
                          <a:latin typeface="Cambria" panose="02040503050406030204" pitchFamily="18" charset="0"/>
                        </a:rPr>
                        <a:t>Youth Transitioning from Incarceration</a:t>
                      </a:r>
                    </a:p>
                  </a:txBody>
                  <a:tcPr/>
                </a:tc>
                <a:tc>
                  <a:txBody>
                    <a:bodyPr/>
                    <a:lstStyle/>
                    <a:p>
                      <a:pPr algn="ctr"/>
                      <a:r>
                        <a:rPr lang="en-US" sz="1000" dirty="0">
                          <a:latin typeface="Cambria" panose="02040503050406030204" pitchFamily="18" charset="0"/>
                        </a:rPr>
                        <a:t>87</a:t>
                      </a:r>
                    </a:p>
                  </a:txBody>
                  <a:tcPr/>
                </a:tc>
                <a:tc>
                  <a:txBody>
                    <a:bodyPr/>
                    <a:lstStyle/>
                    <a:p>
                      <a:pPr algn="ctr"/>
                      <a:r>
                        <a:rPr lang="en-US" sz="1000" dirty="0">
                          <a:latin typeface="Cambria" panose="02040503050406030204" pitchFamily="18" charset="0"/>
                        </a:rPr>
                        <a:t>149</a:t>
                      </a:r>
                    </a:p>
                  </a:txBody>
                  <a:tcPr/>
                </a:tc>
                <a:tc>
                  <a:txBody>
                    <a:bodyPr/>
                    <a:lstStyle/>
                    <a:p>
                      <a:pPr algn="ctr"/>
                      <a:r>
                        <a:rPr lang="en-US" sz="1000" dirty="0">
                          <a:latin typeface="Cambria" panose="02040503050406030204" pitchFamily="18" charset="0"/>
                        </a:rPr>
                        <a:t>109</a:t>
                      </a:r>
                    </a:p>
                  </a:txBody>
                  <a:tcPr/>
                </a:tc>
                <a:tc>
                  <a:txBody>
                    <a:bodyPr/>
                    <a:lstStyle/>
                    <a:p>
                      <a:pPr algn="ctr"/>
                      <a:r>
                        <a:rPr lang="en-US" sz="1000" dirty="0">
                          <a:latin typeface="Cambria" panose="02040503050406030204" pitchFamily="18" charset="0"/>
                        </a:rPr>
                        <a:t>96</a:t>
                      </a:r>
                    </a:p>
                  </a:txBody>
                  <a:tcPr/>
                </a:tc>
                <a:tc>
                  <a:txBody>
                    <a:bodyPr/>
                    <a:lstStyle/>
                    <a:p>
                      <a:pPr algn="ctr"/>
                      <a:r>
                        <a:rPr lang="en-US" sz="1000" dirty="0">
                          <a:latin typeface="Cambria" panose="02040503050406030204" pitchFamily="18" charset="0"/>
                        </a:rPr>
                        <a:t>- 13</a:t>
                      </a:r>
                    </a:p>
                  </a:txBody>
                  <a:tcPr/>
                </a:tc>
                <a:tc>
                  <a:txBody>
                    <a:bodyPr/>
                    <a:lstStyle/>
                    <a:p>
                      <a:pPr algn="ctr"/>
                      <a:r>
                        <a:rPr lang="en-US" sz="1000" dirty="0">
                          <a:latin typeface="Cambria" panose="02040503050406030204" pitchFamily="18" charset="0"/>
                        </a:rPr>
                        <a:t>+ 9</a:t>
                      </a:r>
                    </a:p>
                  </a:txBody>
                  <a:tcPr/>
                </a:tc>
                <a:extLst>
                  <a:ext uri="{0D108BD9-81ED-4DB2-BD59-A6C34878D82A}">
                    <a16:rowId xmlns:a16="http://schemas.microsoft.com/office/drawing/2014/main" val="3375149182"/>
                  </a:ext>
                </a:extLst>
              </a:tr>
              <a:tr h="243820">
                <a:tc>
                  <a:txBody>
                    <a:bodyPr/>
                    <a:lstStyle/>
                    <a:p>
                      <a:r>
                        <a:rPr lang="en-US" sz="800" b="1" dirty="0">
                          <a:latin typeface="Cambria" panose="02040503050406030204" pitchFamily="18" charset="0"/>
                        </a:rPr>
                        <a:t>Youth with Serious Mental Health or SUD Needs</a:t>
                      </a:r>
                    </a:p>
                  </a:txBody>
                  <a:tcPr/>
                </a:tc>
                <a:tc>
                  <a:txBody>
                    <a:bodyPr/>
                    <a:lstStyle/>
                    <a:p>
                      <a:pPr algn="ctr"/>
                      <a:r>
                        <a:rPr lang="en-US" sz="1000" dirty="0">
                          <a:latin typeface="Cambria" panose="02040503050406030204" pitchFamily="18" charset="0"/>
                        </a:rPr>
                        <a:t>6,946</a:t>
                      </a:r>
                    </a:p>
                  </a:txBody>
                  <a:tcPr/>
                </a:tc>
                <a:tc>
                  <a:txBody>
                    <a:bodyPr/>
                    <a:lstStyle/>
                    <a:p>
                      <a:pPr algn="ctr"/>
                      <a:r>
                        <a:rPr lang="en-US" sz="1000" dirty="0">
                          <a:latin typeface="Cambria" panose="02040503050406030204" pitchFamily="18" charset="0"/>
                        </a:rPr>
                        <a:t>8,950</a:t>
                      </a:r>
                    </a:p>
                  </a:txBody>
                  <a:tcPr/>
                </a:tc>
                <a:tc>
                  <a:txBody>
                    <a:bodyPr/>
                    <a:lstStyle/>
                    <a:p>
                      <a:pPr algn="ctr"/>
                      <a:r>
                        <a:rPr lang="en-US" sz="1000" dirty="0">
                          <a:latin typeface="Cambria" panose="02040503050406030204" pitchFamily="18" charset="0"/>
                        </a:rPr>
                        <a:t>10,310</a:t>
                      </a:r>
                    </a:p>
                  </a:txBody>
                  <a:tcPr/>
                </a:tc>
                <a:tc>
                  <a:txBody>
                    <a:bodyPr/>
                    <a:lstStyle/>
                    <a:p>
                      <a:pPr algn="ctr"/>
                      <a:r>
                        <a:rPr lang="en-US" sz="1000" dirty="0">
                          <a:latin typeface="Cambria" panose="02040503050406030204" pitchFamily="18" charset="0"/>
                        </a:rPr>
                        <a:t>11,609</a:t>
                      </a:r>
                    </a:p>
                  </a:txBody>
                  <a:tcPr/>
                </a:tc>
                <a:tc>
                  <a:txBody>
                    <a:bodyPr/>
                    <a:lstStyle/>
                    <a:p>
                      <a:pPr algn="ctr"/>
                      <a:r>
                        <a:rPr lang="en-US" sz="1000" dirty="0">
                          <a:latin typeface="Cambria" panose="02040503050406030204" pitchFamily="18" charset="0"/>
                        </a:rPr>
                        <a:t>+ 1,299</a:t>
                      </a:r>
                    </a:p>
                  </a:txBody>
                  <a:tcPr/>
                </a:tc>
                <a:tc>
                  <a:txBody>
                    <a:bodyPr/>
                    <a:lstStyle/>
                    <a:p>
                      <a:pPr algn="ctr"/>
                      <a:r>
                        <a:rPr lang="en-US" sz="1000" dirty="0">
                          <a:latin typeface="Cambria" panose="02040503050406030204" pitchFamily="18" charset="0"/>
                        </a:rPr>
                        <a:t>+ 4,663</a:t>
                      </a:r>
                    </a:p>
                  </a:txBody>
                  <a:tcPr/>
                </a:tc>
                <a:extLst>
                  <a:ext uri="{0D108BD9-81ED-4DB2-BD59-A6C34878D82A}">
                    <a16:rowId xmlns:a16="http://schemas.microsoft.com/office/drawing/2014/main" val="2003544707"/>
                  </a:ext>
                </a:extLst>
              </a:tr>
              <a:tr h="243820">
                <a:tc>
                  <a:txBody>
                    <a:bodyPr/>
                    <a:lstStyle/>
                    <a:p>
                      <a:r>
                        <a:rPr lang="en-US" sz="800" b="1" dirty="0">
                          <a:latin typeface="Cambria" panose="02040503050406030204" pitchFamily="18" charset="0"/>
                        </a:rPr>
                        <a:t>Youth at Risk of Avoidable Hospital or ED Utilization</a:t>
                      </a:r>
                    </a:p>
                  </a:txBody>
                  <a:tcPr/>
                </a:tc>
                <a:tc>
                  <a:txBody>
                    <a:bodyPr/>
                    <a:lstStyle/>
                    <a:p>
                      <a:pPr algn="ctr"/>
                      <a:r>
                        <a:rPr lang="en-US" sz="1000" dirty="0">
                          <a:latin typeface="Cambria" panose="02040503050406030204" pitchFamily="18" charset="0"/>
                        </a:rPr>
                        <a:t>6,763</a:t>
                      </a:r>
                    </a:p>
                  </a:txBody>
                  <a:tcPr/>
                </a:tc>
                <a:tc>
                  <a:txBody>
                    <a:bodyPr/>
                    <a:lstStyle/>
                    <a:p>
                      <a:pPr algn="ctr"/>
                      <a:r>
                        <a:rPr lang="en-US" sz="1000" dirty="0">
                          <a:latin typeface="Cambria" panose="02040503050406030204" pitchFamily="18" charset="0"/>
                        </a:rPr>
                        <a:t>9,321</a:t>
                      </a:r>
                    </a:p>
                  </a:txBody>
                  <a:tcPr/>
                </a:tc>
                <a:tc>
                  <a:txBody>
                    <a:bodyPr/>
                    <a:lstStyle/>
                    <a:p>
                      <a:pPr algn="ctr"/>
                      <a:r>
                        <a:rPr lang="en-US" sz="1000" dirty="0">
                          <a:latin typeface="Cambria" panose="02040503050406030204" pitchFamily="18" charset="0"/>
                        </a:rPr>
                        <a:t>10,801</a:t>
                      </a:r>
                    </a:p>
                  </a:txBody>
                  <a:tcPr/>
                </a:tc>
                <a:tc>
                  <a:txBody>
                    <a:bodyPr/>
                    <a:lstStyle/>
                    <a:p>
                      <a:pPr algn="ctr"/>
                      <a:r>
                        <a:rPr lang="en-US" sz="1000" dirty="0">
                          <a:latin typeface="Cambria" panose="02040503050406030204" pitchFamily="18" charset="0"/>
                        </a:rPr>
                        <a:t>11,852</a:t>
                      </a:r>
                    </a:p>
                  </a:txBody>
                  <a:tcPr/>
                </a:tc>
                <a:tc>
                  <a:txBody>
                    <a:bodyPr/>
                    <a:lstStyle/>
                    <a:p>
                      <a:pPr algn="ctr"/>
                      <a:r>
                        <a:rPr lang="en-US" sz="1000" dirty="0">
                          <a:latin typeface="Cambria" panose="02040503050406030204" pitchFamily="18" charset="0"/>
                        </a:rPr>
                        <a:t>+ 1,051</a:t>
                      </a:r>
                    </a:p>
                  </a:txBody>
                  <a:tcPr/>
                </a:tc>
                <a:tc>
                  <a:txBody>
                    <a:bodyPr/>
                    <a:lstStyle/>
                    <a:p>
                      <a:pPr algn="ctr"/>
                      <a:r>
                        <a:rPr lang="en-US" sz="1000" dirty="0">
                          <a:latin typeface="Cambria" panose="02040503050406030204" pitchFamily="18" charset="0"/>
                        </a:rPr>
                        <a:t>+ 5,089</a:t>
                      </a:r>
                    </a:p>
                  </a:txBody>
                  <a:tcPr/>
                </a:tc>
                <a:extLst>
                  <a:ext uri="{0D108BD9-81ED-4DB2-BD59-A6C34878D82A}">
                    <a16:rowId xmlns:a16="http://schemas.microsoft.com/office/drawing/2014/main" val="742231361"/>
                  </a:ext>
                </a:extLst>
              </a:tr>
              <a:tr h="332481">
                <a:tc>
                  <a:txBody>
                    <a:bodyPr/>
                    <a:lstStyle/>
                    <a:p>
                      <a:r>
                        <a:rPr lang="en-US" sz="800" b="1" dirty="0">
                          <a:latin typeface="Cambria" panose="02040503050406030204" pitchFamily="18" charset="0"/>
                        </a:rPr>
                        <a:t>Youth Individuals Experiencing Homelessness</a:t>
                      </a:r>
                    </a:p>
                  </a:txBody>
                  <a:tcPr/>
                </a:tc>
                <a:tc>
                  <a:txBody>
                    <a:bodyPr/>
                    <a:lstStyle/>
                    <a:p>
                      <a:pPr algn="ctr"/>
                      <a:r>
                        <a:rPr lang="en-US" sz="1000" dirty="0">
                          <a:latin typeface="Cambria" panose="02040503050406030204" pitchFamily="18" charset="0"/>
                        </a:rPr>
                        <a:t>4,444</a:t>
                      </a:r>
                    </a:p>
                  </a:txBody>
                  <a:tcPr/>
                </a:tc>
                <a:tc>
                  <a:txBody>
                    <a:bodyPr/>
                    <a:lstStyle/>
                    <a:p>
                      <a:pPr algn="ctr"/>
                      <a:r>
                        <a:rPr lang="en-US" sz="1000" dirty="0">
                          <a:latin typeface="Cambria" panose="02040503050406030204" pitchFamily="18" charset="0"/>
                        </a:rPr>
                        <a:t>6,342</a:t>
                      </a:r>
                    </a:p>
                  </a:txBody>
                  <a:tcPr/>
                </a:tc>
                <a:tc>
                  <a:txBody>
                    <a:bodyPr/>
                    <a:lstStyle/>
                    <a:p>
                      <a:pPr algn="ctr"/>
                      <a:r>
                        <a:rPr lang="en-US" sz="1000" dirty="0">
                          <a:latin typeface="Cambria" panose="02040503050406030204" pitchFamily="18" charset="0"/>
                        </a:rPr>
                        <a:t>7,827</a:t>
                      </a:r>
                    </a:p>
                  </a:txBody>
                  <a:tcPr/>
                </a:tc>
                <a:tc>
                  <a:txBody>
                    <a:bodyPr/>
                    <a:lstStyle/>
                    <a:p>
                      <a:pPr algn="ctr"/>
                      <a:r>
                        <a:rPr lang="en-US" sz="1000" dirty="0">
                          <a:latin typeface="Cambria" panose="02040503050406030204" pitchFamily="18" charset="0"/>
                        </a:rPr>
                        <a:t>9,677</a:t>
                      </a:r>
                    </a:p>
                  </a:txBody>
                  <a:tcPr/>
                </a:tc>
                <a:tc>
                  <a:txBody>
                    <a:bodyPr/>
                    <a:lstStyle/>
                    <a:p>
                      <a:pPr algn="ctr"/>
                      <a:r>
                        <a:rPr lang="en-US" sz="1000" dirty="0">
                          <a:latin typeface="Cambria" panose="02040503050406030204" pitchFamily="18" charset="0"/>
                        </a:rPr>
                        <a:t>+ 1,850</a:t>
                      </a:r>
                    </a:p>
                  </a:txBody>
                  <a:tcPr/>
                </a:tc>
                <a:tc>
                  <a:txBody>
                    <a:bodyPr/>
                    <a:lstStyle/>
                    <a:p>
                      <a:pPr algn="ctr"/>
                      <a:r>
                        <a:rPr lang="en-US" sz="1000" dirty="0">
                          <a:latin typeface="Cambria" panose="02040503050406030204" pitchFamily="18" charset="0"/>
                        </a:rPr>
                        <a:t>+ 5,233</a:t>
                      </a:r>
                    </a:p>
                    <a:p>
                      <a:pPr algn="ctr"/>
                      <a:endParaRPr lang="en-US" sz="1000" dirty="0">
                        <a:latin typeface="Cambria" panose="02040503050406030204" pitchFamily="18" charset="0"/>
                      </a:endParaRPr>
                    </a:p>
                  </a:txBody>
                  <a:tcPr/>
                </a:tc>
                <a:extLst>
                  <a:ext uri="{0D108BD9-81ED-4DB2-BD59-A6C34878D82A}">
                    <a16:rowId xmlns:a16="http://schemas.microsoft.com/office/drawing/2014/main" val="3366315971"/>
                  </a:ext>
                </a:extLst>
              </a:tr>
              <a:tr h="332481">
                <a:tc>
                  <a:txBody>
                    <a:bodyPr/>
                    <a:lstStyle/>
                    <a:p>
                      <a:r>
                        <a:rPr lang="en-US" sz="800" b="1" dirty="0">
                          <a:latin typeface="Cambria" panose="02040503050406030204" pitchFamily="18" charset="0"/>
                        </a:rPr>
                        <a:t>Youth Enrolled in CA’s Children’s Services with Additional Needs</a:t>
                      </a:r>
                    </a:p>
                  </a:txBody>
                  <a:tcPr/>
                </a:tc>
                <a:tc>
                  <a:txBody>
                    <a:bodyPr/>
                    <a:lstStyle/>
                    <a:p>
                      <a:pPr algn="ctr"/>
                      <a:r>
                        <a:rPr lang="en-US" sz="1000" dirty="0">
                          <a:latin typeface="Cambria" panose="02040503050406030204" pitchFamily="18" charset="0"/>
                        </a:rPr>
                        <a:t>2,170</a:t>
                      </a:r>
                    </a:p>
                  </a:txBody>
                  <a:tcPr/>
                </a:tc>
                <a:tc>
                  <a:txBody>
                    <a:bodyPr/>
                    <a:lstStyle/>
                    <a:p>
                      <a:pPr algn="ctr"/>
                      <a:r>
                        <a:rPr lang="en-US" sz="1000" dirty="0">
                          <a:latin typeface="Cambria" panose="02040503050406030204" pitchFamily="18" charset="0"/>
                        </a:rPr>
                        <a:t>3,281</a:t>
                      </a:r>
                    </a:p>
                  </a:txBody>
                  <a:tcPr/>
                </a:tc>
                <a:tc>
                  <a:txBody>
                    <a:bodyPr/>
                    <a:lstStyle/>
                    <a:p>
                      <a:pPr algn="ctr"/>
                      <a:r>
                        <a:rPr lang="en-US" sz="1000" dirty="0">
                          <a:latin typeface="Cambria" panose="02040503050406030204" pitchFamily="18" charset="0"/>
                        </a:rPr>
                        <a:t>3,912</a:t>
                      </a:r>
                    </a:p>
                  </a:txBody>
                  <a:tcPr/>
                </a:tc>
                <a:tc>
                  <a:txBody>
                    <a:bodyPr/>
                    <a:lstStyle/>
                    <a:p>
                      <a:pPr algn="ctr"/>
                      <a:r>
                        <a:rPr lang="en-US" sz="1000" dirty="0">
                          <a:latin typeface="Cambria" panose="02040503050406030204" pitchFamily="18" charset="0"/>
                        </a:rPr>
                        <a:t>4,641</a:t>
                      </a:r>
                    </a:p>
                  </a:txBody>
                  <a:tcPr/>
                </a:tc>
                <a:tc>
                  <a:txBody>
                    <a:bodyPr/>
                    <a:lstStyle/>
                    <a:p>
                      <a:pPr algn="ctr"/>
                      <a:r>
                        <a:rPr lang="en-US" sz="1000" dirty="0">
                          <a:latin typeface="Cambria" panose="02040503050406030204" pitchFamily="18" charset="0"/>
                        </a:rPr>
                        <a:t>+ 729</a:t>
                      </a:r>
                    </a:p>
                  </a:txBody>
                  <a:tcPr/>
                </a:tc>
                <a:tc>
                  <a:txBody>
                    <a:bodyPr/>
                    <a:lstStyle/>
                    <a:p>
                      <a:pPr algn="ctr"/>
                      <a:r>
                        <a:rPr lang="en-US" sz="1000" dirty="0">
                          <a:latin typeface="Cambria" panose="02040503050406030204" pitchFamily="18" charset="0"/>
                        </a:rPr>
                        <a:t>+ 2,471</a:t>
                      </a:r>
                    </a:p>
                  </a:txBody>
                  <a:tcPr/>
                </a:tc>
                <a:extLst>
                  <a:ext uri="{0D108BD9-81ED-4DB2-BD59-A6C34878D82A}">
                    <a16:rowId xmlns:a16="http://schemas.microsoft.com/office/drawing/2014/main" val="4179277587"/>
                  </a:ext>
                </a:extLst>
              </a:tr>
            </a:tbl>
          </a:graphicData>
        </a:graphic>
      </p:graphicFrame>
      <p:sp>
        <p:nvSpPr>
          <p:cNvPr id="5" name="TextBox 4">
            <a:extLst>
              <a:ext uri="{FF2B5EF4-FFF2-40B4-BE49-F238E27FC236}">
                <a16:creationId xmlns:a16="http://schemas.microsoft.com/office/drawing/2014/main" id="{506499DB-22C7-59A3-AC53-64EE765E05A4}"/>
              </a:ext>
            </a:extLst>
          </p:cNvPr>
          <p:cNvSpPr txBox="1"/>
          <p:nvPr/>
        </p:nvSpPr>
        <p:spPr>
          <a:xfrm>
            <a:off x="2612176" y="5958665"/>
            <a:ext cx="4792017" cy="292388"/>
          </a:xfrm>
          <a:prstGeom prst="rect">
            <a:avLst/>
          </a:prstGeom>
          <a:noFill/>
        </p:spPr>
        <p:txBody>
          <a:bodyPr wrap="none" rtlCol="0">
            <a:spAutoFit/>
          </a:bodyPr>
          <a:lstStyle/>
          <a:p>
            <a:r>
              <a:rPr lang="en-US" sz="1300" dirty="0">
                <a:latin typeface="Cambria" panose="02040503050406030204" pitchFamily="18" charset="0"/>
              </a:rPr>
              <a:t>*Members can be included in more than one population of focus. </a:t>
            </a:r>
          </a:p>
        </p:txBody>
      </p:sp>
    </p:spTree>
    <p:extLst>
      <p:ext uri="{BB962C8B-B14F-4D97-AF65-F5344CB8AC3E}">
        <p14:creationId xmlns:p14="http://schemas.microsoft.com/office/powerpoint/2010/main" val="294489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Freeform 108"/>
          <p:cNvSpPr/>
          <p:nvPr/>
        </p:nvSpPr>
        <p:spPr>
          <a:xfrm>
            <a:off x="7515225" y="-8670"/>
            <a:ext cx="1628775" cy="131445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09" name="Freeform 109"/>
          <p:cNvSpPr/>
          <p:nvPr/>
        </p:nvSpPr>
        <p:spPr>
          <a:xfrm>
            <a:off x="2182025" y="6322642"/>
            <a:ext cx="5319713" cy="42863"/>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10" name="Freeform 110"/>
          <p:cNvSpPr/>
          <p:nvPr/>
        </p:nvSpPr>
        <p:spPr>
          <a:xfrm>
            <a:off x="8172450" y="-8670"/>
            <a:ext cx="971550" cy="8001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112" name="Picture 112"/>
          <p:cNvPicPr>
            <a:picLocks noChangeAspect="1"/>
          </p:cNvPicPr>
          <p:nvPr/>
        </p:nvPicPr>
        <p:blipFill>
          <a:blip r:embed="rId2"/>
          <a:stretch>
            <a:fillRect/>
          </a:stretch>
        </p:blipFill>
        <p:spPr>
          <a:xfrm>
            <a:off x="152400" y="5493599"/>
            <a:ext cx="1070474" cy="1014132"/>
          </a:xfrm>
          <a:prstGeom prst="rect">
            <a:avLst/>
          </a:prstGeom>
        </p:spPr>
      </p:pic>
      <p:sp>
        <p:nvSpPr>
          <p:cNvPr id="2" name="TextBox 113"/>
          <p:cNvSpPr txBox="1"/>
          <p:nvPr/>
        </p:nvSpPr>
        <p:spPr>
          <a:xfrm>
            <a:off x="1189832" y="233421"/>
            <a:ext cx="7000151" cy="5947782"/>
          </a:xfrm>
          <a:prstGeom prst="rect">
            <a:avLst/>
          </a:prstGeom>
          <a:noFill/>
        </p:spPr>
        <p:txBody>
          <a:bodyPr wrap="square" lIns="0" tIns="0" rIns="0" bIns="0" rtlCol="0">
            <a:spAutoFit/>
          </a:bodyPr>
          <a:lstStyle/>
          <a:p>
            <a:pPr algn="ctr"/>
            <a:r>
              <a:rPr lang="en-US" altLang="zh-CN" b="1" dirty="0">
                <a:solidFill>
                  <a:srgbClr val="000000"/>
                </a:solidFill>
                <a:latin typeface="Cambria"/>
                <a:ea typeface="Cambria"/>
              </a:rPr>
              <a:t>Individuals Receiving Community Supports in 2024</a:t>
            </a:r>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a:lnSpc>
                <a:spcPts val="750"/>
              </a:lnSpc>
            </a:pPr>
            <a:endParaRPr lang="en-US" sz="1350" dirty="0"/>
          </a:p>
          <a:p>
            <a:pPr indent="911542"/>
            <a:endParaRPr lang="en-US" altLang="zh-CN" sz="1350" dirty="0"/>
          </a:p>
          <a:p>
            <a:pPr indent="911542"/>
            <a:r>
              <a:rPr lang="en-US" altLang="zh-CN" sz="1500" b="1" dirty="0">
                <a:solidFill>
                  <a:srgbClr val="000000"/>
                </a:solidFill>
                <a:latin typeface="Cambria"/>
                <a:ea typeface="Cambria"/>
              </a:rPr>
              <a:t>                          </a:t>
            </a:r>
          </a:p>
          <a:p>
            <a:pPr indent="911542"/>
            <a:endParaRPr lang="en-US" altLang="zh-CN" sz="1500" b="1" dirty="0">
              <a:solidFill>
                <a:srgbClr val="000000"/>
              </a:solidFill>
              <a:latin typeface="Cambria"/>
              <a:ea typeface="Cambria"/>
            </a:endParaRPr>
          </a:p>
          <a:p>
            <a:pPr indent="911542"/>
            <a:endParaRPr lang="en-US" altLang="zh-CN" sz="1500" b="1" dirty="0">
              <a:solidFill>
                <a:srgbClr val="000000"/>
              </a:solidFill>
              <a:latin typeface="Cambria"/>
              <a:ea typeface="Cambria"/>
            </a:endParaRPr>
          </a:p>
          <a:p>
            <a:pPr indent="911542"/>
            <a:r>
              <a:rPr lang="en-US" altLang="zh-CN" sz="1500" b="1" dirty="0">
                <a:solidFill>
                  <a:srgbClr val="000000"/>
                </a:solidFill>
                <a:latin typeface="Cambria"/>
                <a:ea typeface="Cambria"/>
              </a:rPr>
              <a:t>		</a:t>
            </a:r>
          </a:p>
          <a:p>
            <a:pPr indent="911542"/>
            <a:r>
              <a:rPr lang="en-US" altLang="zh-CN" sz="1500" b="1" dirty="0">
                <a:solidFill>
                  <a:srgbClr val="000000"/>
                </a:solidFill>
                <a:latin typeface="Cambria"/>
                <a:ea typeface="Cambria"/>
              </a:rPr>
              <a:t>		Cal</a:t>
            </a:r>
            <a:r>
              <a:rPr lang="en-US" altLang="zh-CN" sz="1500" dirty="0">
                <a:solidFill>
                  <a:srgbClr val="16355C"/>
                </a:solidFill>
                <a:latin typeface="Cambria"/>
                <a:ea typeface="Cambria"/>
              </a:rPr>
              <a:t>ifornia</a:t>
            </a:r>
            <a:r>
              <a:rPr lang="en-US" altLang="zh-CN" sz="1500" dirty="0">
                <a:solidFill>
                  <a:srgbClr val="16355C"/>
                </a:solidFill>
                <a:latin typeface="Cambria"/>
                <a:cs typeface="Cambria"/>
              </a:rPr>
              <a:t> </a:t>
            </a:r>
            <a:r>
              <a:rPr lang="en-US" altLang="zh-CN" sz="1500" b="1" dirty="0">
                <a:solidFill>
                  <a:srgbClr val="000000"/>
                </a:solidFill>
                <a:latin typeface="Cambria"/>
                <a:ea typeface="Cambria"/>
              </a:rPr>
              <a:t>H</a:t>
            </a:r>
            <a:r>
              <a:rPr lang="en-US" altLang="zh-CN" sz="1500" dirty="0">
                <a:solidFill>
                  <a:srgbClr val="16355C"/>
                </a:solidFill>
                <a:latin typeface="Cambria"/>
                <a:ea typeface="Cambria"/>
              </a:rPr>
              <a:t>ealth</a:t>
            </a:r>
            <a:r>
              <a:rPr lang="en-US" altLang="zh-CN" sz="1500" dirty="0">
                <a:solidFill>
                  <a:srgbClr val="16355C"/>
                </a:solidFill>
                <a:latin typeface="Cambria"/>
                <a:cs typeface="Cambria"/>
              </a:rPr>
              <a:t> </a:t>
            </a:r>
            <a:r>
              <a:rPr lang="en-US" altLang="zh-CN" sz="1500" b="1" dirty="0">
                <a:solidFill>
                  <a:srgbClr val="000000"/>
                </a:solidFill>
                <a:latin typeface="Cambria"/>
                <a:ea typeface="Cambria"/>
              </a:rPr>
              <a:t>P</a:t>
            </a:r>
            <a:r>
              <a:rPr lang="en-US" altLang="zh-CN" sz="1500" dirty="0">
                <a:solidFill>
                  <a:srgbClr val="16355C"/>
                </a:solidFill>
                <a:latin typeface="Cambria"/>
                <a:ea typeface="Cambria"/>
              </a:rPr>
              <a:t>olicy</a:t>
            </a:r>
            <a:r>
              <a:rPr lang="en-US" altLang="zh-CN" sz="1500" dirty="0">
                <a:solidFill>
                  <a:srgbClr val="16355C"/>
                </a:solidFill>
                <a:latin typeface="Cambria"/>
                <a:cs typeface="Cambria"/>
              </a:rPr>
              <a:t> </a:t>
            </a:r>
            <a:r>
              <a:rPr lang="en-US" altLang="zh-CN" sz="1500" b="1" dirty="0">
                <a:solidFill>
                  <a:srgbClr val="000000"/>
                </a:solidFill>
                <a:latin typeface="Cambria"/>
                <a:ea typeface="Cambria"/>
              </a:rPr>
              <a:t>S</a:t>
            </a:r>
            <a:r>
              <a:rPr lang="en-US" altLang="zh-CN" sz="1500" dirty="0">
                <a:solidFill>
                  <a:srgbClr val="16355C"/>
                </a:solidFill>
                <a:latin typeface="Cambria"/>
                <a:ea typeface="Cambria"/>
              </a:rPr>
              <a:t>trategies,</a:t>
            </a:r>
            <a:r>
              <a:rPr lang="en-US" altLang="zh-CN" sz="1500" spc="-30" dirty="0">
                <a:solidFill>
                  <a:srgbClr val="16355C"/>
                </a:solidFill>
                <a:latin typeface="Cambria"/>
                <a:cs typeface="Cambria"/>
              </a:rPr>
              <a:t> </a:t>
            </a:r>
            <a:r>
              <a:rPr lang="en-US" altLang="zh-CN" sz="1500" dirty="0">
                <a:solidFill>
                  <a:srgbClr val="16355C"/>
                </a:solidFill>
                <a:latin typeface="Cambria"/>
                <a:ea typeface="Cambria"/>
              </a:rPr>
              <a:t>LLC</a:t>
            </a:r>
          </a:p>
        </p:txBody>
      </p:sp>
      <p:graphicFrame>
        <p:nvGraphicFramePr>
          <p:cNvPr id="3" name="Table 2">
            <a:extLst>
              <a:ext uri="{FF2B5EF4-FFF2-40B4-BE49-F238E27FC236}">
                <a16:creationId xmlns:a16="http://schemas.microsoft.com/office/drawing/2014/main" id="{EB29C77E-927B-5ABA-C522-2963F9221076}"/>
              </a:ext>
            </a:extLst>
          </p:cNvPr>
          <p:cNvGraphicFramePr>
            <a:graphicFrameLocks noGrp="1"/>
          </p:cNvGraphicFramePr>
          <p:nvPr>
            <p:extLst>
              <p:ext uri="{D42A27DB-BD31-4B8C-83A1-F6EECF244321}">
                <p14:modId xmlns:p14="http://schemas.microsoft.com/office/powerpoint/2010/main" val="2621132520"/>
              </p:ext>
            </p:extLst>
          </p:nvPr>
        </p:nvGraphicFramePr>
        <p:xfrm>
          <a:off x="1066800" y="966592"/>
          <a:ext cx="7161066" cy="4323386"/>
        </p:xfrm>
        <a:graphic>
          <a:graphicData uri="http://schemas.openxmlformats.org/drawingml/2006/table">
            <a:tbl>
              <a:tblPr firstRow="1" bandRow="1">
                <a:tableStyleId>{5C22544A-7EE6-4342-B048-85BDC9FD1C3A}</a:tableStyleId>
              </a:tblPr>
              <a:tblGrid>
                <a:gridCol w="1558992">
                  <a:extLst>
                    <a:ext uri="{9D8B030D-6E8A-4147-A177-3AD203B41FA5}">
                      <a16:colId xmlns:a16="http://schemas.microsoft.com/office/drawing/2014/main" val="508556445"/>
                    </a:ext>
                  </a:extLst>
                </a:gridCol>
                <a:gridCol w="782974">
                  <a:extLst>
                    <a:ext uri="{9D8B030D-6E8A-4147-A177-3AD203B41FA5}">
                      <a16:colId xmlns:a16="http://schemas.microsoft.com/office/drawing/2014/main" val="309318094"/>
                    </a:ext>
                  </a:extLst>
                </a:gridCol>
                <a:gridCol w="838224">
                  <a:extLst>
                    <a:ext uri="{9D8B030D-6E8A-4147-A177-3AD203B41FA5}">
                      <a16:colId xmlns:a16="http://schemas.microsoft.com/office/drawing/2014/main" val="539131047"/>
                    </a:ext>
                  </a:extLst>
                </a:gridCol>
                <a:gridCol w="850732">
                  <a:extLst>
                    <a:ext uri="{9D8B030D-6E8A-4147-A177-3AD203B41FA5}">
                      <a16:colId xmlns:a16="http://schemas.microsoft.com/office/drawing/2014/main" val="3123392375"/>
                    </a:ext>
                  </a:extLst>
                </a:gridCol>
                <a:gridCol w="713114">
                  <a:extLst>
                    <a:ext uri="{9D8B030D-6E8A-4147-A177-3AD203B41FA5}">
                      <a16:colId xmlns:a16="http://schemas.microsoft.com/office/drawing/2014/main" val="3258313156"/>
                    </a:ext>
                  </a:extLst>
                </a:gridCol>
                <a:gridCol w="1238567">
                  <a:extLst>
                    <a:ext uri="{9D8B030D-6E8A-4147-A177-3AD203B41FA5}">
                      <a16:colId xmlns:a16="http://schemas.microsoft.com/office/drawing/2014/main" val="2181544166"/>
                    </a:ext>
                  </a:extLst>
                </a:gridCol>
                <a:gridCol w="1178463">
                  <a:extLst>
                    <a:ext uri="{9D8B030D-6E8A-4147-A177-3AD203B41FA5}">
                      <a16:colId xmlns:a16="http://schemas.microsoft.com/office/drawing/2014/main" val="3953518649"/>
                    </a:ext>
                  </a:extLst>
                </a:gridCol>
              </a:tblGrid>
              <a:tr h="395644">
                <a:tc>
                  <a:txBody>
                    <a:bodyPr/>
                    <a:lstStyle/>
                    <a:p>
                      <a:pPr algn="ctr"/>
                      <a:r>
                        <a:rPr lang="en-US" sz="800" dirty="0">
                          <a:latin typeface="Cambria" panose="02040503050406030204" pitchFamily="18" charset="0"/>
                        </a:rPr>
                        <a:t>Community Support</a:t>
                      </a:r>
                    </a:p>
                  </a:txBody>
                  <a:tcPr marL="68580" marR="68580" marT="34290" marB="34290"/>
                </a:tc>
                <a:tc>
                  <a:txBody>
                    <a:bodyPr/>
                    <a:lstStyle/>
                    <a:p>
                      <a:pPr algn="ctr"/>
                      <a:r>
                        <a:rPr lang="en-US" sz="800" dirty="0">
                          <a:latin typeface="Cambria" panose="02040503050406030204" pitchFamily="18" charset="0"/>
                        </a:rPr>
                        <a:t>2024 Q1</a:t>
                      </a:r>
                    </a:p>
                  </a:txBody>
                  <a:tcPr marL="68580" marR="68580" marT="34290" marB="34290"/>
                </a:tc>
                <a:tc>
                  <a:txBody>
                    <a:bodyPr/>
                    <a:lstStyle/>
                    <a:p>
                      <a:pPr algn="ctr"/>
                      <a:r>
                        <a:rPr lang="en-US" sz="800" dirty="0">
                          <a:latin typeface="Cambria" panose="02040503050406030204" pitchFamily="18" charset="0"/>
                        </a:rPr>
                        <a:t>2024 Q2</a:t>
                      </a:r>
                    </a:p>
                  </a:txBody>
                  <a:tcPr marL="68580" marR="68580" marT="34290" marB="34290"/>
                </a:tc>
                <a:tc>
                  <a:txBody>
                    <a:bodyPr/>
                    <a:lstStyle/>
                    <a:p>
                      <a:pPr algn="ctr"/>
                      <a:r>
                        <a:rPr lang="en-US" sz="800" dirty="0">
                          <a:latin typeface="Cambria" panose="02040503050406030204" pitchFamily="18" charset="0"/>
                        </a:rPr>
                        <a:t>2024 Q3</a:t>
                      </a:r>
                    </a:p>
                  </a:txBody>
                  <a:tcPr marL="68580" marR="68580" marT="34290" marB="34290"/>
                </a:tc>
                <a:tc>
                  <a:txBody>
                    <a:bodyPr/>
                    <a:lstStyle/>
                    <a:p>
                      <a:pPr algn="ctr"/>
                      <a:r>
                        <a:rPr lang="en-US" sz="800" dirty="0">
                          <a:latin typeface="Cambria" panose="02040503050406030204" pitchFamily="18" charset="0"/>
                        </a:rPr>
                        <a:t>2024 Q4</a:t>
                      </a:r>
                    </a:p>
                  </a:txBody>
                  <a:tcPr marL="68580" marR="68580" marT="34290" marB="34290"/>
                </a:tc>
                <a:tc>
                  <a:txBody>
                    <a:bodyPr/>
                    <a:lstStyle/>
                    <a:p>
                      <a:pPr algn="ctr"/>
                      <a:r>
                        <a:rPr lang="en-US" sz="800" dirty="0">
                          <a:latin typeface="Cambria" panose="02040503050406030204" pitchFamily="18" charset="0"/>
                        </a:rPr>
                        <a:t>Change (2024 Q3 – 2024 Q4)</a:t>
                      </a:r>
                    </a:p>
                  </a:txBody>
                  <a:tcPr marL="68580" marR="68580" marT="34290" marB="34290"/>
                </a:tc>
                <a:tc>
                  <a:txBody>
                    <a:bodyPr/>
                    <a:lstStyle/>
                    <a:p>
                      <a:pPr algn="ctr"/>
                      <a:r>
                        <a:rPr lang="en-US" sz="800" dirty="0">
                          <a:latin typeface="Cambria" panose="02040503050406030204" pitchFamily="18" charset="0"/>
                        </a:rPr>
                        <a:t>Change (2024 Q1 – 2024 Q4)</a:t>
                      </a:r>
                    </a:p>
                  </a:txBody>
                  <a:tcPr marL="68580" marR="68580" marT="34290" marB="34290"/>
                </a:tc>
                <a:extLst>
                  <a:ext uri="{0D108BD9-81ED-4DB2-BD59-A6C34878D82A}">
                    <a16:rowId xmlns:a16="http://schemas.microsoft.com/office/drawing/2014/main" val="118133353"/>
                  </a:ext>
                </a:extLst>
              </a:tr>
              <a:tr h="212540">
                <a:tc>
                  <a:txBody>
                    <a:bodyPr/>
                    <a:lstStyle/>
                    <a:p>
                      <a:pPr algn="ctr"/>
                      <a:r>
                        <a:rPr lang="en-US" sz="800" b="1" dirty="0">
                          <a:latin typeface="Cambria" panose="02040503050406030204" pitchFamily="18" charset="0"/>
                        </a:rPr>
                        <a:t>Asthma Remediation</a:t>
                      </a:r>
                    </a:p>
                  </a:txBody>
                  <a:tcPr marL="68580" marR="68580" marT="34290" marB="34290"/>
                </a:tc>
                <a:tc>
                  <a:txBody>
                    <a:bodyPr/>
                    <a:lstStyle/>
                    <a:p>
                      <a:pPr algn="ctr"/>
                      <a:r>
                        <a:rPr lang="en-US" sz="800" dirty="0">
                          <a:latin typeface="Cambria" panose="02040503050406030204" pitchFamily="18" charset="0"/>
                        </a:rPr>
                        <a:t>536</a:t>
                      </a:r>
                    </a:p>
                  </a:txBody>
                  <a:tcPr marL="68580" marR="68580" marT="34290" marB="34290" anchor="ctr"/>
                </a:tc>
                <a:tc>
                  <a:txBody>
                    <a:bodyPr/>
                    <a:lstStyle/>
                    <a:p>
                      <a:pPr algn="ctr"/>
                      <a:r>
                        <a:rPr lang="en-US" sz="800" dirty="0">
                          <a:latin typeface="Cambria" panose="02040503050406030204" pitchFamily="18" charset="0"/>
                        </a:rPr>
                        <a:t>422</a:t>
                      </a:r>
                    </a:p>
                  </a:txBody>
                  <a:tcPr marL="68580" marR="68580" marT="34290" marB="34290" anchor="ctr"/>
                </a:tc>
                <a:tc>
                  <a:txBody>
                    <a:bodyPr/>
                    <a:lstStyle/>
                    <a:p>
                      <a:pPr algn="ctr"/>
                      <a:r>
                        <a:rPr lang="en-US" sz="800" dirty="0">
                          <a:latin typeface="Cambria" panose="02040503050406030204" pitchFamily="18" charset="0"/>
                        </a:rPr>
                        <a:t>570</a:t>
                      </a:r>
                    </a:p>
                  </a:txBody>
                  <a:tcPr marL="68580" marR="68580" marT="34290" marB="34290" anchor="ctr"/>
                </a:tc>
                <a:tc>
                  <a:txBody>
                    <a:bodyPr/>
                    <a:lstStyle/>
                    <a:p>
                      <a:pPr algn="ctr"/>
                      <a:r>
                        <a:rPr lang="en-US" sz="800" dirty="0">
                          <a:latin typeface="Cambria" panose="02040503050406030204" pitchFamily="18" charset="0"/>
                        </a:rPr>
                        <a:t>649</a:t>
                      </a:r>
                    </a:p>
                  </a:txBody>
                  <a:tcPr marL="68580" marR="68580" marT="34290" marB="34290" anchor="ctr"/>
                </a:tc>
                <a:tc>
                  <a:txBody>
                    <a:bodyPr/>
                    <a:lstStyle/>
                    <a:p>
                      <a:pPr algn="ctr" fontAlgn="b"/>
                      <a:r>
                        <a:rPr lang="en-US" sz="800" b="0" i="0" u="none" strike="noStrike" dirty="0">
                          <a:solidFill>
                            <a:srgbClr val="000000"/>
                          </a:solidFill>
                          <a:effectLst/>
                          <a:latin typeface="Cambria" panose="02040503050406030204" pitchFamily="18" charset="0"/>
                        </a:rPr>
                        <a:t>+ 79</a:t>
                      </a:r>
                    </a:p>
                  </a:txBody>
                  <a:tcPr marL="7144" marR="7144" marT="7144" marB="0" anchor="ctr"/>
                </a:tc>
                <a:tc>
                  <a:txBody>
                    <a:bodyPr/>
                    <a:lstStyle/>
                    <a:p>
                      <a:pPr algn="ctr" fontAlgn="b"/>
                      <a:r>
                        <a:rPr lang="en-US" sz="800" b="0" i="0" u="none" strike="noStrike">
                          <a:solidFill>
                            <a:srgbClr val="000000"/>
                          </a:solidFill>
                          <a:effectLst/>
                          <a:latin typeface="Cambria" panose="02040503050406030204" pitchFamily="18" charset="0"/>
                        </a:rPr>
                        <a:t>+ 113</a:t>
                      </a:r>
                    </a:p>
                  </a:txBody>
                  <a:tcPr marL="7144" marR="7144" marT="7144" marB="0" anchor="ctr"/>
                </a:tc>
                <a:extLst>
                  <a:ext uri="{0D108BD9-81ED-4DB2-BD59-A6C34878D82A}">
                    <a16:rowId xmlns:a16="http://schemas.microsoft.com/office/drawing/2014/main" val="2346346784"/>
                  </a:ext>
                </a:extLst>
              </a:tr>
              <a:tr h="348566">
                <a:tc>
                  <a:txBody>
                    <a:bodyPr/>
                    <a:lstStyle/>
                    <a:p>
                      <a:pPr algn="ctr"/>
                      <a:r>
                        <a:rPr lang="en-US" sz="800" b="1" dirty="0">
                          <a:latin typeface="Cambria" panose="02040503050406030204" pitchFamily="18" charset="0"/>
                        </a:rPr>
                        <a:t>Community Transition Services</a:t>
                      </a:r>
                    </a:p>
                  </a:txBody>
                  <a:tcPr marL="68580" marR="68580" marT="34290" marB="34290"/>
                </a:tc>
                <a:tc>
                  <a:txBody>
                    <a:bodyPr/>
                    <a:lstStyle/>
                    <a:p>
                      <a:pPr algn="ctr"/>
                      <a:r>
                        <a:rPr lang="en-US" sz="800" dirty="0">
                          <a:latin typeface="Cambria" panose="02040503050406030204" pitchFamily="18" charset="0"/>
                        </a:rPr>
                        <a:t>175</a:t>
                      </a:r>
                    </a:p>
                  </a:txBody>
                  <a:tcPr marL="68580" marR="68580" marT="34290" marB="34290" anchor="ctr"/>
                </a:tc>
                <a:tc>
                  <a:txBody>
                    <a:bodyPr/>
                    <a:lstStyle/>
                    <a:p>
                      <a:pPr algn="ctr"/>
                      <a:r>
                        <a:rPr lang="en-US" sz="800" dirty="0">
                          <a:latin typeface="Cambria" panose="02040503050406030204" pitchFamily="18" charset="0"/>
                        </a:rPr>
                        <a:t>206</a:t>
                      </a:r>
                    </a:p>
                  </a:txBody>
                  <a:tcPr marL="68580" marR="68580" marT="34290" marB="34290" anchor="ctr"/>
                </a:tc>
                <a:tc>
                  <a:txBody>
                    <a:bodyPr/>
                    <a:lstStyle/>
                    <a:p>
                      <a:pPr algn="ctr"/>
                      <a:r>
                        <a:rPr lang="en-US" sz="800" dirty="0">
                          <a:latin typeface="Cambria" panose="02040503050406030204" pitchFamily="18" charset="0"/>
                        </a:rPr>
                        <a:t>221</a:t>
                      </a:r>
                    </a:p>
                  </a:txBody>
                  <a:tcPr marL="68580" marR="68580" marT="34290" marB="34290" anchor="ctr"/>
                </a:tc>
                <a:tc>
                  <a:txBody>
                    <a:bodyPr/>
                    <a:lstStyle/>
                    <a:p>
                      <a:pPr algn="ctr"/>
                      <a:r>
                        <a:rPr lang="en-US" sz="800" dirty="0">
                          <a:latin typeface="Cambria" panose="02040503050406030204" pitchFamily="18" charset="0"/>
                        </a:rPr>
                        <a:t>237</a:t>
                      </a:r>
                    </a:p>
                  </a:txBody>
                  <a:tcPr marL="68580" marR="68580" marT="34290" marB="34290" anchor="ctr"/>
                </a:tc>
                <a:tc>
                  <a:txBody>
                    <a:bodyPr/>
                    <a:lstStyle/>
                    <a:p>
                      <a:pPr algn="ctr" fontAlgn="b"/>
                      <a:r>
                        <a:rPr lang="en-US" sz="800" b="0" i="0" u="none" strike="noStrike">
                          <a:solidFill>
                            <a:srgbClr val="000000"/>
                          </a:solidFill>
                          <a:effectLst/>
                          <a:latin typeface="Cambria" panose="02040503050406030204" pitchFamily="18" charset="0"/>
                        </a:rPr>
                        <a:t>+ 16</a:t>
                      </a:r>
                    </a:p>
                  </a:txBody>
                  <a:tcPr marL="7144" marR="7144" marT="7144" marB="0" anchor="ctr"/>
                </a:tc>
                <a:tc>
                  <a:txBody>
                    <a:bodyPr/>
                    <a:lstStyle/>
                    <a:p>
                      <a:pPr algn="ctr" fontAlgn="b"/>
                      <a:r>
                        <a:rPr lang="en-US" sz="800" b="0" i="0" u="none" strike="noStrike">
                          <a:solidFill>
                            <a:srgbClr val="000000"/>
                          </a:solidFill>
                          <a:effectLst/>
                          <a:latin typeface="Cambria" panose="02040503050406030204" pitchFamily="18" charset="0"/>
                        </a:rPr>
                        <a:t>+ 62</a:t>
                      </a:r>
                    </a:p>
                  </a:txBody>
                  <a:tcPr marL="7144" marR="7144" marT="7144" marB="0" anchor="ctr"/>
                </a:tc>
                <a:extLst>
                  <a:ext uri="{0D108BD9-81ED-4DB2-BD59-A6C34878D82A}">
                    <a16:rowId xmlns:a16="http://schemas.microsoft.com/office/drawing/2014/main" val="1311399731"/>
                  </a:ext>
                </a:extLst>
              </a:tr>
              <a:tr h="212540">
                <a:tc>
                  <a:txBody>
                    <a:bodyPr/>
                    <a:lstStyle/>
                    <a:p>
                      <a:pPr algn="ctr"/>
                      <a:r>
                        <a:rPr lang="en-US" sz="800" b="1" dirty="0">
                          <a:latin typeface="Cambria" panose="02040503050406030204" pitchFamily="18" charset="0"/>
                        </a:rPr>
                        <a:t>Day Habilitation</a:t>
                      </a:r>
                    </a:p>
                  </a:txBody>
                  <a:tcPr marL="68580" marR="68580" marT="34290" marB="34290"/>
                </a:tc>
                <a:tc>
                  <a:txBody>
                    <a:bodyPr/>
                    <a:lstStyle/>
                    <a:p>
                      <a:pPr algn="ctr"/>
                      <a:r>
                        <a:rPr lang="en-US" sz="800" dirty="0">
                          <a:latin typeface="Cambria" panose="02040503050406030204" pitchFamily="18" charset="0"/>
                        </a:rPr>
                        <a:t>1,191</a:t>
                      </a:r>
                    </a:p>
                  </a:txBody>
                  <a:tcPr marL="68580" marR="68580" marT="34290" marB="34290" anchor="ctr"/>
                </a:tc>
                <a:tc>
                  <a:txBody>
                    <a:bodyPr/>
                    <a:lstStyle/>
                    <a:p>
                      <a:pPr algn="ctr"/>
                      <a:r>
                        <a:rPr lang="en-US" sz="800" dirty="0">
                          <a:latin typeface="Cambria" panose="02040503050406030204" pitchFamily="18" charset="0"/>
                        </a:rPr>
                        <a:t>1,124</a:t>
                      </a:r>
                    </a:p>
                  </a:txBody>
                  <a:tcPr marL="68580" marR="68580" marT="34290" marB="34290" anchor="ctr"/>
                </a:tc>
                <a:tc>
                  <a:txBody>
                    <a:bodyPr/>
                    <a:lstStyle/>
                    <a:p>
                      <a:pPr algn="ctr"/>
                      <a:r>
                        <a:rPr lang="en-US" sz="800" dirty="0">
                          <a:latin typeface="Cambria" panose="02040503050406030204" pitchFamily="18" charset="0"/>
                        </a:rPr>
                        <a:t>1,790</a:t>
                      </a:r>
                    </a:p>
                  </a:txBody>
                  <a:tcPr marL="68580" marR="68580" marT="34290" marB="34290" anchor="ctr"/>
                </a:tc>
                <a:tc>
                  <a:txBody>
                    <a:bodyPr/>
                    <a:lstStyle/>
                    <a:p>
                      <a:pPr algn="ctr"/>
                      <a:r>
                        <a:rPr lang="en-US" sz="800" dirty="0">
                          <a:latin typeface="Cambria" panose="02040503050406030204" pitchFamily="18" charset="0"/>
                        </a:rPr>
                        <a:t>1,573</a:t>
                      </a:r>
                    </a:p>
                  </a:txBody>
                  <a:tcPr marL="68580" marR="68580" marT="34290" marB="34290" anchor="ctr"/>
                </a:tc>
                <a:tc>
                  <a:txBody>
                    <a:bodyPr/>
                    <a:lstStyle/>
                    <a:p>
                      <a:pPr algn="ctr" fontAlgn="b"/>
                      <a:r>
                        <a:rPr lang="en-US" sz="800" b="0" i="0" u="none" strike="noStrike">
                          <a:solidFill>
                            <a:srgbClr val="000000"/>
                          </a:solidFill>
                          <a:effectLst/>
                          <a:latin typeface="Cambria" panose="02040503050406030204" pitchFamily="18" charset="0"/>
                        </a:rPr>
                        <a:t>-217</a:t>
                      </a:r>
                    </a:p>
                  </a:txBody>
                  <a:tcPr marL="7144" marR="7144" marT="7144" marB="0" anchor="ctr"/>
                </a:tc>
                <a:tc>
                  <a:txBody>
                    <a:bodyPr/>
                    <a:lstStyle/>
                    <a:p>
                      <a:pPr algn="ctr" fontAlgn="b"/>
                      <a:r>
                        <a:rPr lang="en-US" sz="800" b="0" i="0" u="none" strike="noStrike">
                          <a:solidFill>
                            <a:srgbClr val="000000"/>
                          </a:solidFill>
                          <a:effectLst/>
                          <a:latin typeface="Cambria" panose="02040503050406030204" pitchFamily="18" charset="0"/>
                        </a:rPr>
                        <a:t>+ 382</a:t>
                      </a:r>
                    </a:p>
                  </a:txBody>
                  <a:tcPr marL="7144" marR="7144" marT="7144" marB="0" anchor="ctr"/>
                </a:tc>
                <a:extLst>
                  <a:ext uri="{0D108BD9-81ED-4DB2-BD59-A6C34878D82A}">
                    <a16:rowId xmlns:a16="http://schemas.microsoft.com/office/drawing/2014/main" val="857366589"/>
                  </a:ext>
                </a:extLst>
              </a:tr>
              <a:tr h="348566">
                <a:tc>
                  <a:txBody>
                    <a:bodyPr/>
                    <a:lstStyle/>
                    <a:p>
                      <a:pPr algn="ctr"/>
                      <a:r>
                        <a:rPr lang="en-US" sz="800" b="1" dirty="0">
                          <a:latin typeface="Cambria" panose="02040503050406030204" pitchFamily="18" charset="0"/>
                        </a:rPr>
                        <a:t>Environmental Accessibility Adaptations</a:t>
                      </a:r>
                    </a:p>
                  </a:txBody>
                  <a:tcPr marL="68580" marR="68580" marT="34290" marB="34290"/>
                </a:tc>
                <a:tc>
                  <a:txBody>
                    <a:bodyPr/>
                    <a:lstStyle/>
                    <a:p>
                      <a:pPr algn="ctr"/>
                      <a:r>
                        <a:rPr lang="en-US" sz="800" dirty="0">
                          <a:latin typeface="Cambria" panose="02040503050406030204" pitchFamily="18" charset="0"/>
                        </a:rPr>
                        <a:t>374</a:t>
                      </a:r>
                    </a:p>
                  </a:txBody>
                  <a:tcPr marL="68580" marR="68580" marT="34290" marB="34290" anchor="ctr"/>
                </a:tc>
                <a:tc>
                  <a:txBody>
                    <a:bodyPr/>
                    <a:lstStyle/>
                    <a:p>
                      <a:pPr algn="ctr"/>
                      <a:r>
                        <a:rPr lang="en-US" sz="800" dirty="0">
                          <a:latin typeface="Cambria" panose="02040503050406030204" pitchFamily="18" charset="0"/>
                        </a:rPr>
                        <a:t>515</a:t>
                      </a:r>
                    </a:p>
                  </a:txBody>
                  <a:tcPr marL="68580" marR="68580" marT="34290" marB="34290" anchor="ctr"/>
                </a:tc>
                <a:tc>
                  <a:txBody>
                    <a:bodyPr/>
                    <a:lstStyle/>
                    <a:p>
                      <a:pPr algn="ctr"/>
                      <a:r>
                        <a:rPr lang="en-US" sz="800" dirty="0">
                          <a:latin typeface="Cambria" panose="02040503050406030204" pitchFamily="18" charset="0"/>
                        </a:rPr>
                        <a:t>807</a:t>
                      </a:r>
                    </a:p>
                  </a:txBody>
                  <a:tcPr marL="68580" marR="68580" marT="34290" marB="34290" anchor="ctr"/>
                </a:tc>
                <a:tc>
                  <a:txBody>
                    <a:bodyPr/>
                    <a:lstStyle/>
                    <a:p>
                      <a:pPr algn="ctr"/>
                      <a:r>
                        <a:rPr lang="en-US" sz="800" dirty="0">
                          <a:latin typeface="Cambria" panose="02040503050406030204" pitchFamily="18" charset="0"/>
                        </a:rPr>
                        <a:t>988</a:t>
                      </a:r>
                    </a:p>
                  </a:txBody>
                  <a:tcPr marL="68580" marR="68580" marT="34290" marB="34290" anchor="ctr"/>
                </a:tc>
                <a:tc>
                  <a:txBody>
                    <a:bodyPr/>
                    <a:lstStyle/>
                    <a:p>
                      <a:pPr algn="ctr" fontAlgn="b"/>
                      <a:r>
                        <a:rPr lang="en-US" sz="800" b="0" i="0" u="none" strike="noStrike">
                          <a:solidFill>
                            <a:srgbClr val="000000"/>
                          </a:solidFill>
                          <a:effectLst/>
                          <a:latin typeface="Cambria" panose="02040503050406030204" pitchFamily="18" charset="0"/>
                        </a:rPr>
                        <a:t>+ 181</a:t>
                      </a:r>
                    </a:p>
                  </a:txBody>
                  <a:tcPr marL="7144" marR="7144" marT="7144" marB="0" anchor="ctr"/>
                </a:tc>
                <a:tc>
                  <a:txBody>
                    <a:bodyPr/>
                    <a:lstStyle/>
                    <a:p>
                      <a:pPr algn="ctr" fontAlgn="b"/>
                      <a:r>
                        <a:rPr lang="en-US" sz="800" b="0" i="0" u="none" strike="noStrike">
                          <a:solidFill>
                            <a:srgbClr val="000000"/>
                          </a:solidFill>
                          <a:effectLst/>
                          <a:latin typeface="Cambria" panose="02040503050406030204" pitchFamily="18" charset="0"/>
                        </a:rPr>
                        <a:t>+ 614</a:t>
                      </a:r>
                    </a:p>
                  </a:txBody>
                  <a:tcPr marL="7144" marR="7144" marT="7144" marB="0" anchor="ctr"/>
                </a:tc>
                <a:extLst>
                  <a:ext uri="{0D108BD9-81ED-4DB2-BD59-A6C34878D82A}">
                    <a16:rowId xmlns:a16="http://schemas.microsoft.com/office/drawing/2014/main" val="2616415393"/>
                  </a:ext>
                </a:extLst>
              </a:tr>
              <a:tr h="212540">
                <a:tc>
                  <a:txBody>
                    <a:bodyPr/>
                    <a:lstStyle/>
                    <a:p>
                      <a:pPr algn="ctr"/>
                      <a:r>
                        <a:rPr lang="en-US" sz="800" b="1" dirty="0">
                          <a:latin typeface="Cambria" panose="02040503050406030204" pitchFamily="18" charset="0"/>
                        </a:rPr>
                        <a:t>Housing Deposits</a:t>
                      </a:r>
                    </a:p>
                  </a:txBody>
                  <a:tcPr marL="68580" marR="68580" marT="34290" marB="34290"/>
                </a:tc>
                <a:tc>
                  <a:txBody>
                    <a:bodyPr/>
                    <a:lstStyle/>
                    <a:p>
                      <a:pPr algn="ctr"/>
                      <a:r>
                        <a:rPr lang="en-US" sz="800" dirty="0">
                          <a:latin typeface="Cambria" panose="02040503050406030204" pitchFamily="18" charset="0"/>
                        </a:rPr>
                        <a:t>1,485</a:t>
                      </a:r>
                    </a:p>
                  </a:txBody>
                  <a:tcPr marL="68580" marR="68580" marT="34290" marB="34290" anchor="ctr"/>
                </a:tc>
                <a:tc>
                  <a:txBody>
                    <a:bodyPr/>
                    <a:lstStyle/>
                    <a:p>
                      <a:pPr algn="ctr"/>
                      <a:r>
                        <a:rPr lang="en-US" sz="800" dirty="0">
                          <a:latin typeface="Cambria" panose="02040503050406030204" pitchFamily="18" charset="0"/>
                        </a:rPr>
                        <a:t>1,896</a:t>
                      </a:r>
                    </a:p>
                  </a:txBody>
                  <a:tcPr marL="68580" marR="68580" marT="34290" marB="34290" anchor="ctr"/>
                </a:tc>
                <a:tc>
                  <a:txBody>
                    <a:bodyPr/>
                    <a:lstStyle/>
                    <a:p>
                      <a:pPr algn="ctr"/>
                      <a:r>
                        <a:rPr lang="en-US" sz="800" dirty="0">
                          <a:latin typeface="Cambria" panose="02040503050406030204" pitchFamily="18" charset="0"/>
                        </a:rPr>
                        <a:t>2,860</a:t>
                      </a:r>
                    </a:p>
                  </a:txBody>
                  <a:tcPr marL="68580" marR="68580" marT="34290" marB="34290" anchor="ctr"/>
                </a:tc>
                <a:tc>
                  <a:txBody>
                    <a:bodyPr/>
                    <a:lstStyle/>
                    <a:p>
                      <a:pPr algn="ctr"/>
                      <a:r>
                        <a:rPr lang="en-US" sz="800" dirty="0">
                          <a:latin typeface="Cambria" panose="02040503050406030204" pitchFamily="18" charset="0"/>
                        </a:rPr>
                        <a:t>3,213</a:t>
                      </a:r>
                    </a:p>
                  </a:txBody>
                  <a:tcPr marL="68580" marR="68580" marT="34290" marB="34290" anchor="ctr"/>
                </a:tc>
                <a:tc>
                  <a:txBody>
                    <a:bodyPr/>
                    <a:lstStyle/>
                    <a:p>
                      <a:pPr algn="ctr" fontAlgn="b"/>
                      <a:r>
                        <a:rPr lang="en-US" sz="800" b="0" i="0" u="none" strike="noStrike">
                          <a:solidFill>
                            <a:srgbClr val="000000"/>
                          </a:solidFill>
                          <a:effectLst/>
                          <a:latin typeface="Cambria" panose="02040503050406030204" pitchFamily="18" charset="0"/>
                        </a:rPr>
                        <a:t>+ 353</a:t>
                      </a:r>
                    </a:p>
                  </a:txBody>
                  <a:tcPr marL="7144" marR="7144" marT="7144" marB="0" anchor="ctr"/>
                </a:tc>
                <a:tc>
                  <a:txBody>
                    <a:bodyPr/>
                    <a:lstStyle/>
                    <a:p>
                      <a:pPr algn="ctr" fontAlgn="b"/>
                      <a:r>
                        <a:rPr lang="en-US" sz="800" b="0" i="0" u="none" strike="noStrike" dirty="0">
                          <a:solidFill>
                            <a:srgbClr val="000000"/>
                          </a:solidFill>
                          <a:effectLst/>
                          <a:latin typeface="Cambria" panose="02040503050406030204" pitchFamily="18" charset="0"/>
                        </a:rPr>
                        <a:t>+ 1,728</a:t>
                      </a:r>
                    </a:p>
                  </a:txBody>
                  <a:tcPr marL="7144" marR="7144" marT="7144" marB="0" anchor="ctr"/>
                </a:tc>
                <a:extLst>
                  <a:ext uri="{0D108BD9-81ED-4DB2-BD59-A6C34878D82A}">
                    <a16:rowId xmlns:a16="http://schemas.microsoft.com/office/drawing/2014/main" val="2868571127"/>
                  </a:ext>
                </a:extLst>
              </a:tr>
              <a:tr h="348566">
                <a:tc>
                  <a:txBody>
                    <a:bodyPr/>
                    <a:lstStyle/>
                    <a:p>
                      <a:pPr algn="ctr"/>
                      <a:r>
                        <a:rPr lang="en-US" sz="800" b="1" dirty="0">
                          <a:latin typeface="Cambria" panose="02040503050406030204" pitchFamily="18" charset="0"/>
                        </a:rPr>
                        <a:t>Housing Tenancy and Sustaining</a:t>
                      </a:r>
                    </a:p>
                  </a:txBody>
                  <a:tcPr marL="68580" marR="68580" marT="34290" marB="34290"/>
                </a:tc>
                <a:tc>
                  <a:txBody>
                    <a:bodyPr/>
                    <a:lstStyle/>
                    <a:p>
                      <a:pPr algn="ctr"/>
                      <a:r>
                        <a:rPr lang="en-US" sz="800" dirty="0">
                          <a:latin typeface="Cambria" panose="02040503050406030204" pitchFamily="18" charset="0"/>
                        </a:rPr>
                        <a:t>11,178</a:t>
                      </a:r>
                    </a:p>
                  </a:txBody>
                  <a:tcPr marL="68580" marR="68580" marT="34290" marB="34290" anchor="ctr"/>
                </a:tc>
                <a:tc>
                  <a:txBody>
                    <a:bodyPr/>
                    <a:lstStyle/>
                    <a:p>
                      <a:pPr algn="ctr"/>
                      <a:r>
                        <a:rPr lang="en-US" sz="800" dirty="0">
                          <a:latin typeface="Cambria" panose="02040503050406030204" pitchFamily="18" charset="0"/>
                        </a:rPr>
                        <a:t>9,930</a:t>
                      </a:r>
                    </a:p>
                  </a:txBody>
                  <a:tcPr marL="68580" marR="68580" marT="34290" marB="34290" anchor="ctr"/>
                </a:tc>
                <a:tc>
                  <a:txBody>
                    <a:bodyPr/>
                    <a:lstStyle/>
                    <a:p>
                      <a:pPr algn="ctr"/>
                      <a:r>
                        <a:rPr lang="en-US" sz="800" dirty="0">
                          <a:latin typeface="Cambria" panose="02040503050406030204" pitchFamily="18" charset="0"/>
                        </a:rPr>
                        <a:t>9,001</a:t>
                      </a:r>
                    </a:p>
                  </a:txBody>
                  <a:tcPr marL="68580" marR="68580" marT="34290" marB="34290" anchor="ctr"/>
                </a:tc>
                <a:tc>
                  <a:txBody>
                    <a:bodyPr/>
                    <a:lstStyle/>
                    <a:p>
                      <a:pPr algn="ctr"/>
                      <a:r>
                        <a:rPr lang="en-US" sz="800" dirty="0">
                          <a:latin typeface="Cambria" panose="02040503050406030204" pitchFamily="18" charset="0"/>
                        </a:rPr>
                        <a:t>20,026</a:t>
                      </a:r>
                    </a:p>
                  </a:txBody>
                  <a:tcPr marL="68580" marR="68580" marT="34290" marB="34290" anchor="ctr"/>
                </a:tc>
                <a:tc>
                  <a:txBody>
                    <a:bodyPr/>
                    <a:lstStyle/>
                    <a:p>
                      <a:pPr algn="ctr" fontAlgn="b"/>
                      <a:r>
                        <a:rPr lang="en-US" sz="800" b="0" i="0" u="none" strike="noStrike" dirty="0">
                          <a:solidFill>
                            <a:srgbClr val="000000"/>
                          </a:solidFill>
                          <a:effectLst/>
                          <a:latin typeface="Cambria" panose="02040503050406030204" pitchFamily="18" charset="0"/>
                        </a:rPr>
                        <a:t>+ 11,025</a:t>
                      </a:r>
                    </a:p>
                  </a:txBody>
                  <a:tcPr marL="7144" marR="7144" marT="7144" marB="0" anchor="ctr"/>
                </a:tc>
                <a:tc>
                  <a:txBody>
                    <a:bodyPr/>
                    <a:lstStyle/>
                    <a:p>
                      <a:pPr algn="ctr" fontAlgn="b"/>
                      <a:r>
                        <a:rPr lang="en-US" sz="800" b="0" i="0" u="none" strike="noStrike" dirty="0">
                          <a:solidFill>
                            <a:srgbClr val="000000"/>
                          </a:solidFill>
                          <a:effectLst/>
                          <a:latin typeface="Cambria" panose="02040503050406030204" pitchFamily="18" charset="0"/>
                        </a:rPr>
                        <a:t>+ 8,848</a:t>
                      </a:r>
                    </a:p>
                  </a:txBody>
                  <a:tcPr marL="7144" marR="7144" marT="7144" marB="0" anchor="ctr"/>
                </a:tc>
                <a:extLst>
                  <a:ext uri="{0D108BD9-81ED-4DB2-BD59-A6C34878D82A}">
                    <a16:rowId xmlns:a16="http://schemas.microsoft.com/office/drawing/2014/main" val="715765626"/>
                  </a:ext>
                </a:extLst>
              </a:tr>
              <a:tr h="348566">
                <a:tc>
                  <a:txBody>
                    <a:bodyPr/>
                    <a:lstStyle/>
                    <a:p>
                      <a:pPr algn="ctr"/>
                      <a:r>
                        <a:rPr lang="en-US" sz="800" b="1" dirty="0">
                          <a:latin typeface="Cambria" panose="02040503050406030204" pitchFamily="18" charset="0"/>
                        </a:rPr>
                        <a:t>Housing Transition Navigation</a:t>
                      </a:r>
                    </a:p>
                  </a:txBody>
                  <a:tcPr marL="68580" marR="68580" marT="34290" marB="34290"/>
                </a:tc>
                <a:tc>
                  <a:txBody>
                    <a:bodyPr/>
                    <a:lstStyle/>
                    <a:p>
                      <a:pPr algn="ctr"/>
                      <a:r>
                        <a:rPr lang="en-US" sz="800" dirty="0">
                          <a:latin typeface="Cambria" panose="02040503050406030204" pitchFamily="18" charset="0"/>
                        </a:rPr>
                        <a:t>24,550</a:t>
                      </a:r>
                    </a:p>
                  </a:txBody>
                  <a:tcPr marL="68580" marR="68580" marT="34290" marB="34290" anchor="ctr"/>
                </a:tc>
                <a:tc>
                  <a:txBody>
                    <a:bodyPr/>
                    <a:lstStyle/>
                    <a:p>
                      <a:pPr algn="ctr"/>
                      <a:r>
                        <a:rPr lang="en-US" sz="800" dirty="0">
                          <a:latin typeface="Cambria" panose="02040503050406030204" pitchFamily="18" charset="0"/>
                        </a:rPr>
                        <a:t>30,534</a:t>
                      </a:r>
                    </a:p>
                  </a:txBody>
                  <a:tcPr marL="68580" marR="68580" marT="34290" marB="34290" anchor="ctr"/>
                </a:tc>
                <a:tc>
                  <a:txBody>
                    <a:bodyPr/>
                    <a:lstStyle/>
                    <a:p>
                      <a:pPr algn="ctr"/>
                      <a:r>
                        <a:rPr lang="en-US" sz="800" dirty="0">
                          <a:latin typeface="Cambria" panose="02040503050406030204" pitchFamily="18" charset="0"/>
                        </a:rPr>
                        <a:t>37,061</a:t>
                      </a:r>
                    </a:p>
                  </a:txBody>
                  <a:tcPr marL="68580" marR="68580" marT="34290" marB="34290" anchor="ctr"/>
                </a:tc>
                <a:tc>
                  <a:txBody>
                    <a:bodyPr/>
                    <a:lstStyle/>
                    <a:p>
                      <a:pPr algn="ctr"/>
                      <a:r>
                        <a:rPr lang="en-US" sz="800" dirty="0">
                          <a:latin typeface="Cambria" panose="02040503050406030204" pitchFamily="18" charset="0"/>
                        </a:rPr>
                        <a:t>45,745</a:t>
                      </a:r>
                    </a:p>
                  </a:txBody>
                  <a:tcPr marL="68580" marR="68580" marT="34290" marB="34290" anchor="ctr"/>
                </a:tc>
                <a:tc>
                  <a:txBody>
                    <a:bodyPr/>
                    <a:lstStyle/>
                    <a:p>
                      <a:pPr algn="ctr" fontAlgn="b"/>
                      <a:r>
                        <a:rPr lang="en-US" sz="800" b="0" i="0" u="none" strike="noStrike" dirty="0">
                          <a:solidFill>
                            <a:srgbClr val="000000"/>
                          </a:solidFill>
                          <a:effectLst/>
                          <a:latin typeface="Cambria" panose="02040503050406030204" pitchFamily="18" charset="0"/>
                        </a:rPr>
                        <a:t>+ 8,684</a:t>
                      </a:r>
                    </a:p>
                  </a:txBody>
                  <a:tcPr marL="7144" marR="7144" marT="7144" marB="0" anchor="ctr"/>
                </a:tc>
                <a:tc>
                  <a:txBody>
                    <a:bodyPr/>
                    <a:lstStyle/>
                    <a:p>
                      <a:pPr algn="ctr" fontAlgn="b"/>
                      <a:r>
                        <a:rPr lang="en-US" sz="800" b="0" i="0" u="none" strike="noStrike" dirty="0">
                          <a:solidFill>
                            <a:srgbClr val="000000"/>
                          </a:solidFill>
                          <a:effectLst/>
                          <a:latin typeface="Cambria" panose="02040503050406030204" pitchFamily="18" charset="0"/>
                        </a:rPr>
                        <a:t>+ 21,195</a:t>
                      </a:r>
                    </a:p>
                  </a:txBody>
                  <a:tcPr marL="7144" marR="7144" marT="7144" marB="0" anchor="ctr"/>
                </a:tc>
                <a:extLst>
                  <a:ext uri="{0D108BD9-81ED-4DB2-BD59-A6C34878D82A}">
                    <a16:rowId xmlns:a16="http://schemas.microsoft.com/office/drawing/2014/main" val="2479761531"/>
                  </a:ext>
                </a:extLst>
              </a:tr>
              <a:tr h="212540">
                <a:tc>
                  <a:txBody>
                    <a:bodyPr/>
                    <a:lstStyle/>
                    <a:p>
                      <a:pPr algn="ctr"/>
                      <a:r>
                        <a:rPr lang="en-US" sz="800" b="1" dirty="0">
                          <a:latin typeface="Cambria" panose="02040503050406030204" pitchFamily="18" charset="0"/>
                        </a:rPr>
                        <a:t>Medically Tailored Meals</a:t>
                      </a:r>
                    </a:p>
                  </a:txBody>
                  <a:tcPr marL="68580" marR="68580" marT="34290" marB="34290"/>
                </a:tc>
                <a:tc>
                  <a:txBody>
                    <a:bodyPr/>
                    <a:lstStyle/>
                    <a:p>
                      <a:pPr algn="ctr"/>
                      <a:r>
                        <a:rPr lang="en-US" sz="800" dirty="0">
                          <a:latin typeface="Cambria" panose="02040503050406030204" pitchFamily="18" charset="0"/>
                        </a:rPr>
                        <a:t>65,178</a:t>
                      </a:r>
                    </a:p>
                  </a:txBody>
                  <a:tcPr marL="68580" marR="68580" marT="34290" marB="34290" anchor="ctr"/>
                </a:tc>
                <a:tc>
                  <a:txBody>
                    <a:bodyPr/>
                    <a:lstStyle/>
                    <a:p>
                      <a:pPr algn="ctr"/>
                      <a:r>
                        <a:rPr lang="en-US" sz="800" dirty="0">
                          <a:latin typeface="Cambria" panose="02040503050406030204" pitchFamily="18" charset="0"/>
                        </a:rPr>
                        <a:t>79,882</a:t>
                      </a:r>
                    </a:p>
                  </a:txBody>
                  <a:tcPr marL="68580" marR="68580" marT="34290" marB="34290" anchor="ctr"/>
                </a:tc>
                <a:tc>
                  <a:txBody>
                    <a:bodyPr/>
                    <a:lstStyle/>
                    <a:p>
                      <a:pPr algn="ctr"/>
                      <a:r>
                        <a:rPr lang="en-US" sz="800" dirty="0">
                          <a:latin typeface="Cambria" panose="02040503050406030204" pitchFamily="18" charset="0"/>
                        </a:rPr>
                        <a:t>84,490</a:t>
                      </a:r>
                    </a:p>
                  </a:txBody>
                  <a:tcPr marL="68580" marR="68580" marT="34290" marB="34290" anchor="ctr"/>
                </a:tc>
                <a:tc>
                  <a:txBody>
                    <a:bodyPr/>
                    <a:lstStyle/>
                    <a:p>
                      <a:pPr algn="ctr"/>
                      <a:r>
                        <a:rPr lang="en-US" sz="800" dirty="0">
                          <a:latin typeface="Cambria" panose="02040503050406030204" pitchFamily="18" charset="0"/>
                        </a:rPr>
                        <a:t>89,443</a:t>
                      </a:r>
                    </a:p>
                  </a:txBody>
                  <a:tcPr marL="68580" marR="68580" marT="34290" marB="34290" anchor="ctr"/>
                </a:tc>
                <a:tc>
                  <a:txBody>
                    <a:bodyPr/>
                    <a:lstStyle/>
                    <a:p>
                      <a:pPr algn="ctr" fontAlgn="b"/>
                      <a:r>
                        <a:rPr lang="en-US" sz="800" b="0" i="0" u="none" strike="noStrike" dirty="0">
                          <a:solidFill>
                            <a:srgbClr val="000000"/>
                          </a:solidFill>
                          <a:effectLst/>
                          <a:latin typeface="Cambria" panose="02040503050406030204" pitchFamily="18" charset="0"/>
                        </a:rPr>
                        <a:t>+ 4,953</a:t>
                      </a:r>
                    </a:p>
                  </a:txBody>
                  <a:tcPr marL="7144" marR="7144" marT="7144" marB="0" anchor="ctr"/>
                </a:tc>
                <a:tc>
                  <a:txBody>
                    <a:bodyPr/>
                    <a:lstStyle/>
                    <a:p>
                      <a:pPr algn="ctr" fontAlgn="b"/>
                      <a:r>
                        <a:rPr lang="en-US" sz="800" b="0" i="0" u="none" strike="noStrike" dirty="0">
                          <a:solidFill>
                            <a:srgbClr val="000000"/>
                          </a:solidFill>
                          <a:effectLst/>
                          <a:latin typeface="Cambria" panose="02040503050406030204" pitchFamily="18" charset="0"/>
                        </a:rPr>
                        <a:t>+ 24,265</a:t>
                      </a:r>
                    </a:p>
                  </a:txBody>
                  <a:tcPr marL="7144" marR="7144" marT="7144" marB="0" anchor="ctr"/>
                </a:tc>
                <a:extLst>
                  <a:ext uri="{0D108BD9-81ED-4DB2-BD59-A6C34878D82A}">
                    <a16:rowId xmlns:a16="http://schemas.microsoft.com/office/drawing/2014/main" val="1301394357"/>
                  </a:ext>
                </a:extLst>
              </a:tr>
              <a:tr h="212540">
                <a:tc>
                  <a:txBody>
                    <a:bodyPr/>
                    <a:lstStyle/>
                    <a:p>
                      <a:pPr algn="ctr"/>
                      <a:r>
                        <a:rPr lang="en-US" sz="800" b="1" dirty="0">
                          <a:latin typeface="Cambria" panose="02040503050406030204" pitchFamily="18" charset="0"/>
                        </a:rPr>
                        <a:t>Nursing Facility Transition</a:t>
                      </a:r>
                    </a:p>
                  </a:txBody>
                  <a:tcPr marL="68580" marR="68580" marT="34290" marB="34290"/>
                </a:tc>
                <a:tc>
                  <a:txBody>
                    <a:bodyPr/>
                    <a:lstStyle/>
                    <a:p>
                      <a:pPr algn="ctr"/>
                      <a:r>
                        <a:rPr lang="en-US" sz="800" dirty="0">
                          <a:latin typeface="Cambria" panose="02040503050406030204" pitchFamily="18" charset="0"/>
                        </a:rPr>
                        <a:t>436</a:t>
                      </a:r>
                    </a:p>
                  </a:txBody>
                  <a:tcPr marL="68580" marR="68580" marT="34290" marB="34290" anchor="ctr"/>
                </a:tc>
                <a:tc>
                  <a:txBody>
                    <a:bodyPr/>
                    <a:lstStyle/>
                    <a:p>
                      <a:pPr algn="ctr"/>
                      <a:r>
                        <a:rPr lang="en-US" sz="800" dirty="0">
                          <a:latin typeface="Cambria" panose="02040503050406030204" pitchFamily="18" charset="0"/>
                        </a:rPr>
                        <a:t>393</a:t>
                      </a:r>
                    </a:p>
                  </a:txBody>
                  <a:tcPr marL="68580" marR="68580" marT="34290" marB="34290" anchor="ctr"/>
                </a:tc>
                <a:tc>
                  <a:txBody>
                    <a:bodyPr/>
                    <a:lstStyle/>
                    <a:p>
                      <a:pPr algn="ctr"/>
                      <a:r>
                        <a:rPr lang="en-US" sz="800" dirty="0">
                          <a:latin typeface="Cambria" panose="02040503050406030204" pitchFamily="18" charset="0"/>
                        </a:rPr>
                        <a:t>517</a:t>
                      </a:r>
                    </a:p>
                  </a:txBody>
                  <a:tcPr marL="68580" marR="68580" marT="34290" marB="34290" anchor="ctr"/>
                </a:tc>
                <a:tc>
                  <a:txBody>
                    <a:bodyPr/>
                    <a:lstStyle/>
                    <a:p>
                      <a:pPr algn="ctr"/>
                      <a:r>
                        <a:rPr lang="en-US" sz="800" dirty="0">
                          <a:latin typeface="Cambria" panose="02040503050406030204" pitchFamily="18" charset="0"/>
                        </a:rPr>
                        <a:t>797</a:t>
                      </a:r>
                    </a:p>
                  </a:txBody>
                  <a:tcPr marL="68580" marR="68580" marT="34290" marB="34290" anchor="ctr"/>
                </a:tc>
                <a:tc>
                  <a:txBody>
                    <a:bodyPr/>
                    <a:lstStyle/>
                    <a:p>
                      <a:pPr algn="ctr" fontAlgn="b"/>
                      <a:r>
                        <a:rPr lang="en-US" sz="800" b="0" i="0" u="none" strike="noStrike" dirty="0">
                          <a:solidFill>
                            <a:srgbClr val="000000"/>
                          </a:solidFill>
                          <a:effectLst/>
                          <a:latin typeface="Cambria" panose="02040503050406030204" pitchFamily="18" charset="0"/>
                        </a:rPr>
                        <a:t>+ 280</a:t>
                      </a:r>
                    </a:p>
                  </a:txBody>
                  <a:tcPr marL="7144" marR="7144" marT="7144" marB="0" anchor="ctr"/>
                </a:tc>
                <a:tc>
                  <a:txBody>
                    <a:bodyPr/>
                    <a:lstStyle/>
                    <a:p>
                      <a:pPr algn="ctr" fontAlgn="b"/>
                      <a:r>
                        <a:rPr lang="en-US" sz="800" b="0" i="0" u="none" strike="noStrike">
                          <a:solidFill>
                            <a:srgbClr val="000000"/>
                          </a:solidFill>
                          <a:effectLst/>
                          <a:latin typeface="Cambria" panose="02040503050406030204" pitchFamily="18" charset="0"/>
                        </a:rPr>
                        <a:t>+ 361</a:t>
                      </a:r>
                    </a:p>
                  </a:txBody>
                  <a:tcPr marL="7144" marR="7144" marT="7144" marB="0" anchor="ctr"/>
                </a:tc>
                <a:extLst>
                  <a:ext uri="{0D108BD9-81ED-4DB2-BD59-A6C34878D82A}">
                    <a16:rowId xmlns:a16="http://schemas.microsoft.com/office/drawing/2014/main" val="4131995688"/>
                  </a:ext>
                </a:extLst>
              </a:tr>
              <a:tr h="348566">
                <a:tc>
                  <a:txBody>
                    <a:bodyPr/>
                    <a:lstStyle/>
                    <a:p>
                      <a:pPr algn="ctr"/>
                      <a:r>
                        <a:rPr lang="en-US" sz="800" b="1" dirty="0">
                          <a:highlight>
                            <a:srgbClr val="FFFF00"/>
                          </a:highlight>
                          <a:latin typeface="Cambria" panose="02040503050406030204" pitchFamily="18" charset="0"/>
                        </a:rPr>
                        <a:t>Personal Care or Homemaker Services</a:t>
                      </a:r>
                    </a:p>
                  </a:txBody>
                  <a:tcPr marL="68580" marR="68580" marT="34290" marB="34290"/>
                </a:tc>
                <a:tc>
                  <a:txBody>
                    <a:bodyPr/>
                    <a:lstStyle/>
                    <a:p>
                      <a:pPr algn="ctr"/>
                      <a:r>
                        <a:rPr lang="en-US" sz="800" dirty="0">
                          <a:highlight>
                            <a:srgbClr val="FFFF00"/>
                          </a:highlight>
                          <a:latin typeface="Cambria" panose="02040503050406030204" pitchFamily="18" charset="0"/>
                        </a:rPr>
                        <a:t>1,865</a:t>
                      </a:r>
                    </a:p>
                  </a:txBody>
                  <a:tcPr marL="68580" marR="68580" marT="34290" marB="34290" anchor="ctr"/>
                </a:tc>
                <a:tc>
                  <a:txBody>
                    <a:bodyPr/>
                    <a:lstStyle/>
                    <a:p>
                      <a:pPr algn="ctr"/>
                      <a:r>
                        <a:rPr lang="en-US" sz="800" dirty="0">
                          <a:highlight>
                            <a:srgbClr val="FFFF00"/>
                          </a:highlight>
                          <a:latin typeface="Cambria" panose="02040503050406030204" pitchFamily="18" charset="0"/>
                        </a:rPr>
                        <a:t>2,505</a:t>
                      </a:r>
                    </a:p>
                  </a:txBody>
                  <a:tcPr marL="68580" marR="68580" marT="34290" marB="34290" anchor="ctr"/>
                </a:tc>
                <a:tc>
                  <a:txBody>
                    <a:bodyPr/>
                    <a:lstStyle/>
                    <a:p>
                      <a:pPr algn="ctr"/>
                      <a:r>
                        <a:rPr lang="en-US" sz="800" dirty="0">
                          <a:highlight>
                            <a:srgbClr val="FFFF00"/>
                          </a:highlight>
                          <a:latin typeface="Cambria" panose="02040503050406030204" pitchFamily="18" charset="0"/>
                        </a:rPr>
                        <a:t>3,775</a:t>
                      </a:r>
                    </a:p>
                  </a:txBody>
                  <a:tcPr marL="68580" marR="68580" marT="34290" marB="34290" anchor="ctr"/>
                </a:tc>
                <a:tc>
                  <a:txBody>
                    <a:bodyPr/>
                    <a:lstStyle/>
                    <a:p>
                      <a:pPr algn="ctr"/>
                      <a:r>
                        <a:rPr lang="en-US" sz="800" dirty="0">
                          <a:highlight>
                            <a:srgbClr val="FFFF00"/>
                          </a:highlight>
                          <a:latin typeface="Cambria" panose="02040503050406030204" pitchFamily="18" charset="0"/>
                        </a:rPr>
                        <a:t>4,315</a:t>
                      </a:r>
                    </a:p>
                  </a:txBody>
                  <a:tcPr marL="68580" marR="68580" marT="34290" marB="34290" anchor="ctr"/>
                </a:tc>
                <a:tc>
                  <a:txBody>
                    <a:bodyPr/>
                    <a:lstStyle/>
                    <a:p>
                      <a:pPr algn="ctr" fontAlgn="b"/>
                      <a:r>
                        <a:rPr lang="en-US" sz="800" b="0" i="0" u="none" strike="noStrike" dirty="0">
                          <a:solidFill>
                            <a:srgbClr val="000000"/>
                          </a:solidFill>
                          <a:effectLst/>
                          <a:highlight>
                            <a:srgbClr val="FFFF00"/>
                          </a:highlight>
                          <a:latin typeface="Cambria" panose="02040503050406030204" pitchFamily="18" charset="0"/>
                        </a:rPr>
                        <a:t>+ 540</a:t>
                      </a:r>
                    </a:p>
                  </a:txBody>
                  <a:tcPr marL="7144" marR="7144" marT="7144" marB="0" anchor="ctr"/>
                </a:tc>
                <a:tc>
                  <a:txBody>
                    <a:bodyPr/>
                    <a:lstStyle/>
                    <a:p>
                      <a:pPr algn="ctr" fontAlgn="b"/>
                      <a:r>
                        <a:rPr lang="en-US" sz="800" b="0" i="0" u="none" strike="noStrike" dirty="0">
                          <a:solidFill>
                            <a:srgbClr val="000000"/>
                          </a:solidFill>
                          <a:effectLst/>
                          <a:highlight>
                            <a:srgbClr val="FFFF00"/>
                          </a:highlight>
                          <a:latin typeface="Cambria" panose="02040503050406030204" pitchFamily="18" charset="0"/>
                        </a:rPr>
                        <a:t>+ 2,450</a:t>
                      </a:r>
                    </a:p>
                  </a:txBody>
                  <a:tcPr marL="7144" marR="7144" marT="7144" marB="0" anchor="ctr"/>
                </a:tc>
                <a:extLst>
                  <a:ext uri="{0D108BD9-81ED-4DB2-BD59-A6C34878D82A}">
                    <a16:rowId xmlns:a16="http://schemas.microsoft.com/office/drawing/2014/main" val="2787295612"/>
                  </a:ext>
                </a:extLst>
              </a:tr>
              <a:tr h="348566">
                <a:tc>
                  <a:txBody>
                    <a:bodyPr/>
                    <a:lstStyle/>
                    <a:p>
                      <a:pPr algn="ctr"/>
                      <a:r>
                        <a:rPr lang="en-US" sz="800" b="1" dirty="0">
                          <a:latin typeface="Cambria" panose="02040503050406030204" pitchFamily="18" charset="0"/>
                        </a:rPr>
                        <a:t>Recuperative Care (Medical Respite)</a:t>
                      </a:r>
                    </a:p>
                  </a:txBody>
                  <a:tcPr marL="68580" marR="68580" marT="34290" marB="34290"/>
                </a:tc>
                <a:tc>
                  <a:txBody>
                    <a:bodyPr/>
                    <a:lstStyle/>
                    <a:p>
                      <a:pPr algn="ctr"/>
                      <a:r>
                        <a:rPr lang="en-US" sz="800" dirty="0">
                          <a:latin typeface="Cambria" panose="02040503050406030204" pitchFamily="18" charset="0"/>
                        </a:rPr>
                        <a:t>2,615</a:t>
                      </a:r>
                    </a:p>
                  </a:txBody>
                  <a:tcPr marL="68580" marR="68580" marT="34290" marB="34290" anchor="ctr"/>
                </a:tc>
                <a:tc>
                  <a:txBody>
                    <a:bodyPr/>
                    <a:lstStyle/>
                    <a:p>
                      <a:pPr algn="ctr"/>
                      <a:r>
                        <a:rPr lang="en-US" sz="800" dirty="0">
                          <a:latin typeface="Cambria" panose="02040503050406030204" pitchFamily="18" charset="0"/>
                        </a:rPr>
                        <a:t>3,320</a:t>
                      </a:r>
                    </a:p>
                  </a:txBody>
                  <a:tcPr marL="68580" marR="68580" marT="34290" marB="34290" anchor="ctr"/>
                </a:tc>
                <a:tc>
                  <a:txBody>
                    <a:bodyPr/>
                    <a:lstStyle/>
                    <a:p>
                      <a:pPr algn="ctr"/>
                      <a:r>
                        <a:rPr lang="en-US" sz="800" dirty="0">
                          <a:latin typeface="Cambria" panose="02040503050406030204" pitchFamily="18" charset="0"/>
                        </a:rPr>
                        <a:t>3,681</a:t>
                      </a:r>
                    </a:p>
                  </a:txBody>
                  <a:tcPr marL="68580" marR="68580" marT="34290" marB="34290" anchor="ctr"/>
                </a:tc>
                <a:tc>
                  <a:txBody>
                    <a:bodyPr/>
                    <a:lstStyle/>
                    <a:p>
                      <a:pPr algn="ctr"/>
                      <a:r>
                        <a:rPr lang="en-US" sz="800" dirty="0">
                          <a:latin typeface="Cambria" panose="02040503050406030204" pitchFamily="18" charset="0"/>
                        </a:rPr>
                        <a:t>4,301</a:t>
                      </a:r>
                    </a:p>
                  </a:txBody>
                  <a:tcPr marL="68580" marR="68580" marT="34290" marB="34290" anchor="ctr"/>
                </a:tc>
                <a:tc>
                  <a:txBody>
                    <a:bodyPr/>
                    <a:lstStyle/>
                    <a:p>
                      <a:pPr algn="ctr" fontAlgn="b"/>
                      <a:r>
                        <a:rPr lang="en-US" sz="800" b="0" i="0" u="none" strike="noStrike" dirty="0">
                          <a:solidFill>
                            <a:srgbClr val="000000"/>
                          </a:solidFill>
                          <a:effectLst/>
                          <a:latin typeface="Cambria" panose="02040503050406030204" pitchFamily="18" charset="0"/>
                        </a:rPr>
                        <a:t>+ 620</a:t>
                      </a:r>
                    </a:p>
                  </a:txBody>
                  <a:tcPr marL="7144" marR="7144" marT="7144" marB="0" anchor="ctr"/>
                </a:tc>
                <a:tc>
                  <a:txBody>
                    <a:bodyPr/>
                    <a:lstStyle/>
                    <a:p>
                      <a:pPr algn="ctr" fontAlgn="b"/>
                      <a:r>
                        <a:rPr lang="en-US" sz="800" b="0" i="0" u="none" strike="noStrike" dirty="0">
                          <a:solidFill>
                            <a:srgbClr val="000000"/>
                          </a:solidFill>
                          <a:effectLst/>
                          <a:latin typeface="Cambria" panose="02040503050406030204" pitchFamily="18" charset="0"/>
                        </a:rPr>
                        <a:t>+ 1,686</a:t>
                      </a:r>
                    </a:p>
                  </a:txBody>
                  <a:tcPr marL="7144" marR="7144" marT="7144" marB="0" anchor="ctr"/>
                </a:tc>
                <a:extLst>
                  <a:ext uri="{0D108BD9-81ED-4DB2-BD59-A6C34878D82A}">
                    <a16:rowId xmlns:a16="http://schemas.microsoft.com/office/drawing/2014/main" val="1743425210"/>
                  </a:ext>
                </a:extLst>
              </a:tr>
              <a:tr h="212540">
                <a:tc>
                  <a:txBody>
                    <a:bodyPr/>
                    <a:lstStyle/>
                    <a:p>
                      <a:pPr algn="ctr"/>
                      <a:r>
                        <a:rPr lang="en-US" sz="800" b="1" dirty="0">
                          <a:highlight>
                            <a:srgbClr val="FFFF00"/>
                          </a:highlight>
                          <a:latin typeface="Cambria" panose="02040503050406030204" pitchFamily="18" charset="0"/>
                        </a:rPr>
                        <a:t>Respite Services</a:t>
                      </a:r>
                    </a:p>
                  </a:txBody>
                  <a:tcPr marL="68580" marR="68580" marT="34290" marB="34290"/>
                </a:tc>
                <a:tc>
                  <a:txBody>
                    <a:bodyPr/>
                    <a:lstStyle/>
                    <a:p>
                      <a:pPr algn="ctr"/>
                      <a:r>
                        <a:rPr lang="en-US" sz="800" dirty="0">
                          <a:highlight>
                            <a:srgbClr val="FFFF00"/>
                          </a:highlight>
                          <a:latin typeface="Cambria" panose="02040503050406030204" pitchFamily="18" charset="0"/>
                        </a:rPr>
                        <a:t>444</a:t>
                      </a:r>
                    </a:p>
                  </a:txBody>
                  <a:tcPr marL="68580" marR="68580" marT="34290" marB="34290" anchor="ctr"/>
                </a:tc>
                <a:tc>
                  <a:txBody>
                    <a:bodyPr/>
                    <a:lstStyle/>
                    <a:p>
                      <a:pPr algn="ctr"/>
                      <a:r>
                        <a:rPr lang="en-US" sz="800" dirty="0">
                          <a:highlight>
                            <a:srgbClr val="FFFF00"/>
                          </a:highlight>
                          <a:latin typeface="Cambria" panose="02040503050406030204" pitchFamily="18" charset="0"/>
                        </a:rPr>
                        <a:t>539</a:t>
                      </a:r>
                    </a:p>
                  </a:txBody>
                  <a:tcPr marL="68580" marR="68580" marT="34290" marB="34290" anchor="ctr"/>
                </a:tc>
                <a:tc>
                  <a:txBody>
                    <a:bodyPr/>
                    <a:lstStyle/>
                    <a:p>
                      <a:pPr algn="ctr"/>
                      <a:r>
                        <a:rPr lang="en-US" sz="800" dirty="0">
                          <a:highlight>
                            <a:srgbClr val="FFFF00"/>
                          </a:highlight>
                          <a:latin typeface="Cambria" panose="02040503050406030204" pitchFamily="18" charset="0"/>
                        </a:rPr>
                        <a:t>1,518</a:t>
                      </a:r>
                    </a:p>
                  </a:txBody>
                  <a:tcPr marL="68580" marR="68580" marT="34290" marB="34290" anchor="ctr"/>
                </a:tc>
                <a:tc>
                  <a:txBody>
                    <a:bodyPr/>
                    <a:lstStyle/>
                    <a:p>
                      <a:pPr algn="ctr"/>
                      <a:r>
                        <a:rPr lang="en-US" sz="800" dirty="0">
                          <a:highlight>
                            <a:srgbClr val="FFFF00"/>
                          </a:highlight>
                          <a:latin typeface="Cambria" panose="02040503050406030204" pitchFamily="18" charset="0"/>
                        </a:rPr>
                        <a:t>1,925</a:t>
                      </a:r>
                    </a:p>
                  </a:txBody>
                  <a:tcPr marL="68580" marR="68580" marT="34290" marB="34290" anchor="ctr"/>
                </a:tc>
                <a:tc>
                  <a:txBody>
                    <a:bodyPr/>
                    <a:lstStyle/>
                    <a:p>
                      <a:pPr algn="ctr" fontAlgn="b"/>
                      <a:r>
                        <a:rPr lang="en-US" sz="800" b="0" i="0" u="none" strike="noStrike" dirty="0">
                          <a:solidFill>
                            <a:srgbClr val="000000"/>
                          </a:solidFill>
                          <a:effectLst/>
                          <a:highlight>
                            <a:srgbClr val="FFFF00"/>
                          </a:highlight>
                          <a:latin typeface="Cambria" panose="02040503050406030204" pitchFamily="18" charset="0"/>
                        </a:rPr>
                        <a:t>+ 407</a:t>
                      </a:r>
                    </a:p>
                  </a:txBody>
                  <a:tcPr marL="7144" marR="7144" marT="7144" marB="0" anchor="ctr"/>
                </a:tc>
                <a:tc>
                  <a:txBody>
                    <a:bodyPr/>
                    <a:lstStyle/>
                    <a:p>
                      <a:pPr algn="ctr" fontAlgn="b"/>
                      <a:r>
                        <a:rPr lang="en-US" sz="800" b="0" i="0" u="none" strike="noStrike" dirty="0">
                          <a:solidFill>
                            <a:srgbClr val="000000"/>
                          </a:solidFill>
                          <a:effectLst/>
                          <a:highlight>
                            <a:srgbClr val="FFFF00"/>
                          </a:highlight>
                          <a:latin typeface="Cambria" panose="02040503050406030204" pitchFamily="18" charset="0"/>
                        </a:rPr>
                        <a:t>+ 1,481</a:t>
                      </a:r>
                    </a:p>
                  </a:txBody>
                  <a:tcPr marL="7144" marR="7144" marT="7144" marB="0" anchor="ctr"/>
                </a:tc>
                <a:extLst>
                  <a:ext uri="{0D108BD9-81ED-4DB2-BD59-A6C34878D82A}">
                    <a16:rowId xmlns:a16="http://schemas.microsoft.com/office/drawing/2014/main" val="3939262594"/>
                  </a:ext>
                </a:extLst>
              </a:tr>
              <a:tr h="348566">
                <a:tc>
                  <a:txBody>
                    <a:bodyPr/>
                    <a:lstStyle/>
                    <a:p>
                      <a:pPr algn="ctr"/>
                      <a:r>
                        <a:rPr lang="en-US" sz="800" b="1" dirty="0">
                          <a:latin typeface="Cambria" panose="02040503050406030204" pitchFamily="18" charset="0"/>
                        </a:rPr>
                        <a:t>Short-Term Post-Hospitalization Housing</a:t>
                      </a:r>
                    </a:p>
                  </a:txBody>
                  <a:tcPr marL="68580" marR="68580" marT="34290" marB="34290"/>
                </a:tc>
                <a:tc>
                  <a:txBody>
                    <a:bodyPr/>
                    <a:lstStyle/>
                    <a:p>
                      <a:pPr algn="ctr"/>
                      <a:r>
                        <a:rPr lang="en-US" sz="800" dirty="0">
                          <a:latin typeface="Cambria" panose="02040503050406030204" pitchFamily="18" charset="0"/>
                        </a:rPr>
                        <a:t>702</a:t>
                      </a:r>
                    </a:p>
                  </a:txBody>
                  <a:tcPr marL="68580" marR="68580" marT="34290" marB="34290" anchor="ctr"/>
                </a:tc>
                <a:tc>
                  <a:txBody>
                    <a:bodyPr/>
                    <a:lstStyle/>
                    <a:p>
                      <a:pPr algn="ctr"/>
                      <a:r>
                        <a:rPr lang="en-US" sz="800" dirty="0">
                          <a:latin typeface="Cambria" panose="02040503050406030204" pitchFamily="18" charset="0"/>
                        </a:rPr>
                        <a:t>869</a:t>
                      </a:r>
                    </a:p>
                  </a:txBody>
                  <a:tcPr marL="68580" marR="68580" marT="34290" marB="34290" anchor="ctr"/>
                </a:tc>
                <a:tc>
                  <a:txBody>
                    <a:bodyPr/>
                    <a:lstStyle/>
                    <a:p>
                      <a:pPr algn="ctr"/>
                      <a:r>
                        <a:rPr lang="en-US" sz="800" dirty="0">
                          <a:latin typeface="Cambria" panose="02040503050406030204" pitchFamily="18" charset="0"/>
                        </a:rPr>
                        <a:t>1,507</a:t>
                      </a:r>
                    </a:p>
                  </a:txBody>
                  <a:tcPr marL="68580" marR="68580" marT="34290" marB="34290" anchor="ctr"/>
                </a:tc>
                <a:tc>
                  <a:txBody>
                    <a:bodyPr/>
                    <a:lstStyle/>
                    <a:p>
                      <a:pPr algn="ctr"/>
                      <a:r>
                        <a:rPr lang="en-US" sz="800" dirty="0">
                          <a:latin typeface="Cambria" panose="02040503050406030204" pitchFamily="18" charset="0"/>
                        </a:rPr>
                        <a:t>2,394</a:t>
                      </a:r>
                    </a:p>
                  </a:txBody>
                  <a:tcPr marL="68580" marR="68580" marT="34290" marB="34290" anchor="ctr"/>
                </a:tc>
                <a:tc>
                  <a:txBody>
                    <a:bodyPr/>
                    <a:lstStyle/>
                    <a:p>
                      <a:pPr algn="ctr" fontAlgn="b"/>
                      <a:r>
                        <a:rPr lang="en-US" sz="800" b="0" i="0" u="none" strike="noStrike">
                          <a:solidFill>
                            <a:srgbClr val="000000"/>
                          </a:solidFill>
                          <a:effectLst/>
                          <a:latin typeface="Cambria" panose="02040503050406030204" pitchFamily="18" charset="0"/>
                        </a:rPr>
                        <a:t>+ 887</a:t>
                      </a:r>
                    </a:p>
                  </a:txBody>
                  <a:tcPr marL="7144" marR="7144" marT="7144" marB="0" anchor="ctr"/>
                </a:tc>
                <a:tc>
                  <a:txBody>
                    <a:bodyPr/>
                    <a:lstStyle/>
                    <a:p>
                      <a:pPr algn="ctr" fontAlgn="b"/>
                      <a:r>
                        <a:rPr lang="en-US" sz="800" b="0" i="0" u="none" strike="noStrike" dirty="0">
                          <a:solidFill>
                            <a:srgbClr val="000000"/>
                          </a:solidFill>
                          <a:effectLst/>
                          <a:latin typeface="Cambria" panose="02040503050406030204" pitchFamily="18" charset="0"/>
                        </a:rPr>
                        <a:t>+ 1,692</a:t>
                      </a:r>
                    </a:p>
                  </a:txBody>
                  <a:tcPr marL="7144" marR="7144" marT="7144" marB="0" anchor="ctr"/>
                </a:tc>
                <a:extLst>
                  <a:ext uri="{0D108BD9-81ED-4DB2-BD59-A6C34878D82A}">
                    <a16:rowId xmlns:a16="http://schemas.microsoft.com/office/drawing/2014/main" val="4238324697"/>
                  </a:ext>
                </a:extLst>
              </a:tr>
              <a:tr h="212540">
                <a:tc>
                  <a:txBody>
                    <a:bodyPr/>
                    <a:lstStyle/>
                    <a:p>
                      <a:pPr algn="ctr"/>
                      <a:r>
                        <a:rPr lang="en-US" sz="800" b="1" dirty="0">
                          <a:latin typeface="Cambria" panose="02040503050406030204" pitchFamily="18" charset="0"/>
                        </a:rPr>
                        <a:t>Sobering Centers</a:t>
                      </a:r>
                    </a:p>
                  </a:txBody>
                  <a:tcPr marL="68580" marR="68580" marT="34290" marB="34290"/>
                </a:tc>
                <a:tc>
                  <a:txBody>
                    <a:bodyPr/>
                    <a:lstStyle/>
                    <a:p>
                      <a:pPr algn="ctr"/>
                      <a:r>
                        <a:rPr lang="en-US" sz="800" dirty="0">
                          <a:latin typeface="Cambria" panose="02040503050406030204" pitchFamily="18" charset="0"/>
                        </a:rPr>
                        <a:t>786</a:t>
                      </a:r>
                    </a:p>
                  </a:txBody>
                  <a:tcPr marL="68580" marR="68580" marT="34290" marB="34290" anchor="ctr"/>
                </a:tc>
                <a:tc>
                  <a:txBody>
                    <a:bodyPr/>
                    <a:lstStyle/>
                    <a:p>
                      <a:pPr algn="ctr"/>
                      <a:r>
                        <a:rPr lang="en-US" sz="800" dirty="0">
                          <a:latin typeface="Cambria" panose="02040503050406030204" pitchFamily="18" charset="0"/>
                        </a:rPr>
                        <a:t>895</a:t>
                      </a:r>
                    </a:p>
                  </a:txBody>
                  <a:tcPr marL="68580" marR="68580" marT="34290" marB="34290" anchor="ctr"/>
                </a:tc>
                <a:tc>
                  <a:txBody>
                    <a:bodyPr/>
                    <a:lstStyle/>
                    <a:p>
                      <a:pPr algn="ctr"/>
                      <a:r>
                        <a:rPr lang="en-US" sz="800" dirty="0">
                          <a:latin typeface="Cambria" panose="02040503050406030204" pitchFamily="18" charset="0"/>
                        </a:rPr>
                        <a:t>1,087</a:t>
                      </a:r>
                    </a:p>
                  </a:txBody>
                  <a:tcPr marL="68580" marR="68580" marT="34290" marB="34290" anchor="ctr"/>
                </a:tc>
                <a:tc>
                  <a:txBody>
                    <a:bodyPr/>
                    <a:lstStyle/>
                    <a:p>
                      <a:pPr algn="ctr"/>
                      <a:r>
                        <a:rPr lang="en-US" sz="800" dirty="0">
                          <a:latin typeface="Cambria" panose="02040503050406030204" pitchFamily="18" charset="0"/>
                        </a:rPr>
                        <a:t>829</a:t>
                      </a:r>
                    </a:p>
                  </a:txBody>
                  <a:tcPr marL="68580" marR="68580" marT="34290" marB="34290" anchor="ctr"/>
                </a:tc>
                <a:tc>
                  <a:txBody>
                    <a:bodyPr/>
                    <a:lstStyle/>
                    <a:p>
                      <a:pPr algn="ctr" fontAlgn="b"/>
                      <a:r>
                        <a:rPr lang="en-US" sz="800" b="0" i="0" u="none" strike="noStrike">
                          <a:solidFill>
                            <a:srgbClr val="000000"/>
                          </a:solidFill>
                          <a:effectLst/>
                          <a:latin typeface="Cambria" panose="02040503050406030204" pitchFamily="18" charset="0"/>
                        </a:rPr>
                        <a:t>-258</a:t>
                      </a:r>
                    </a:p>
                  </a:txBody>
                  <a:tcPr marL="7144" marR="7144" marT="7144" marB="0" anchor="ctr"/>
                </a:tc>
                <a:tc>
                  <a:txBody>
                    <a:bodyPr/>
                    <a:lstStyle/>
                    <a:p>
                      <a:pPr algn="ctr" fontAlgn="b"/>
                      <a:r>
                        <a:rPr lang="en-US" sz="800" b="0" i="0" u="none" strike="noStrike" dirty="0">
                          <a:solidFill>
                            <a:srgbClr val="000000"/>
                          </a:solidFill>
                          <a:effectLst/>
                          <a:latin typeface="Cambria" panose="02040503050406030204" pitchFamily="18" charset="0"/>
                        </a:rPr>
                        <a:t>+ 43</a:t>
                      </a:r>
                    </a:p>
                  </a:txBody>
                  <a:tcPr marL="7144" marR="7144" marT="7144" marB="0" anchor="ctr"/>
                </a:tc>
                <a:extLst>
                  <a:ext uri="{0D108BD9-81ED-4DB2-BD59-A6C34878D82A}">
                    <a16:rowId xmlns:a16="http://schemas.microsoft.com/office/drawing/2014/main" val="3295312967"/>
                  </a:ext>
                </a:extLst>
              </a:tr>
            </a:tbl>
          </a:graphicData>
        </a:graphic>
      </p:graphicFrame>
      <p:sp>
        <p:nvSpPr>
          <p:cNvPr id="5" name="TextBox 4">
            <a:extLst>
              <a:ext uri="{FF2B5EF4-FFF2-40B4-BE49-F238E27FC236}">
                <a16:creationId xmlns:a16="http://schemas.microsoft.com/office/drawing/2014/main" id="{33891F46-F808-6C6E-EF22-A4D87AD4E9B4}"/>
              </a:ext>
            </a:extLst>
          </p:cNvPr>
          <p:cNvSpPr txBox="1"/>
          <p:nvPr/>
        </p:nvSpPr>
        <p:spPr>
          <a:xfrm>
            <a:off x="7317814" y="5660576"/>
            <a:ext cx="242374" cy="230832"/>
          </a:xfrm>
          <a:prstGeom prst="rect">
            <a:avLst/>
          </a:prstGeom>
          <a:noFill/>
        </p:spPr>
        <p:txBody>
          <a:bodyPr wrap="none" rtlCol="0">
            <a:spAutoFit/>
          </a:bodyPr>
          <a:lstStyle/>
          <a:p>
            <a:r>
              <a:rPr lang="en-US" sz="900" dirty="0">
                <a:solidFill>
                  <a:schemeClr val="bg1">
                    <a:lumMod val="50000"/>
                  </a:schemeClr>
                </a:solidFill>
                <a:latin typeface="Calibri" panose="020F0502020204030204" pitchFamily="34" charset="0"/>
                <a:cs typeface="Calibri" panose="020F0502020204030204" pitchFamily="34" charset="0"/>
              </a:rPr>
              <a:t>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1ED95-F0EE-9A59-4EA2-8E90A54F93D3}"/>
            </a:ext>
          </a:extLst>
        </p:cNvPr>
        <p:cNvGrpSpPr/>
        <p:nvPr/>
      </p:nvGrpSpPr>
      <p:grpSpPr>
        <a:xfrm>
          <a:off x="0" y="0"/>
          <a:ext cx="0" cy="0"/>
          <a:chOff x="0" y="0"/>
          <a:chExt cx="0" cy="0"/>
        </a:xfrm>
      </p:grpSpPr>
      <p:sp>
        <p:nvSpPr>
          <p:cNvPr id="131" name="Freeform 131">
            <a:extLst>
              <a:ext uri="{FF2B5EF4-FFF2-40B4-BE49-F238E27FC236}">
                <a16:creationId xmlns:a16="http://schemas.microsoft.com/office/drawing/2014/main" id="{292D7FA8-B4B2-7008-028E-9957B6A73E0F}"/>
              </a:ext>
            </a:extLst>
          </p:cNvPr>
          <p:cNvSpPr/>
          <p:nvPr/>
        </p:nvSpPr>
        <p:spPr>
          <a:xfrm>
            <a:off x="7541010" y="-3980"/>
            <a:ext cx="1628775" cy="131445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32" name="Freeform 132">
            <a:extLst>
              <a:ext uri="{FF2B5EF4-FFF2-40B4-BE49-F238E27FC236}">
                <a16:creationId xmlns:a16="http://schemas.microsoft.com/office/drawing/2014/main" id="{C4A063CD-0301-59DC-4A9E-B07FFA5FBAE6}"/>
              </a:ext>
            </a:extLst>
          </p:cNvPr>
          <p:cNvSpPr/>
          <p:nvPr/>
        </p:nvSpPr>
        <p:spPr>
          <a:xfrm>
            <a:off x="8172450" y="-1484"/>
            <a:ext cx="971550" cy="8001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35" name="TextBox 135">
            <a:extLst>
              <a:ext uri="{FF2B5EF4-FFF2-40B4-BE49-F238E27FC236}">
                <a16:creationId xmlns:a16="http://schemas.microsoft.com/office/drawing/2014/main" id="{910D5CD2-48BC-17EC-EFBE-E076BA8FF68C}"/>
              </a:ext>
            </a:extLst>
          </p:cNvPr>
          <p:cNvSpPr txBox="1"/>
          <p:nvPr/>
        </p:nvSpPr>
        <p:spPr>
          <a:xfrm>
            <a:off x="2878074" y="5692141"/>
            <a:ext cx="4814316" cy="923330"/>
          </a:xfrm>
          <a:prstGeom prst="rect">
            <a:avLst/>
          </a:prstGeom>
          <a:noFill/>
        </p:spPr>
        <p:txBody>
          <a:bodyPr wrap="square" lIns="0" tIns="0" rIns="0" bIns="0" rtlCol="0">
            <a:spAutoFit/>
          </a:bodyPr>
          <a:lstStyle/>
          <a:p>
            <a:pPr>
              <a:tabLst>
                <a:tab pos="4678680" algn="l"/>
              </a:tabLst>
            </a:pPr>
            <a:endParaRPr lang="en-US" altLang="zh-CN" sz="1500" b="1" dirty="0">
              <a:solidFill>
                <a:srgbClr val="000000"/>
              </a:solidFill>
              <a:latin typeface="Cambria"/>
              <a:ea typeface="Cambria"/>
            </a:endParaRPr>
          </a:p>
          <a:p>
            <a:pPr>
              <a:tabLst>
                <a:tab pos="4678680" algn="l"/>
              </a:tabLst>
            </a:pPr>
            <a:endParaRPr lang="en-US" altLang="zh-CN" sz="1500" b="1" dirty="0">
              <a:solidFill>
                <a:srgbClr val="000000"/>
              </a:solidFill>
              <a:latin typeface="Cambria"/>
              <a:ea typeface="Cambria"/>
            </a:endParaRPr>
          </a:p>
          <a:p>
            <a:pPr>
              <a:tabLst>
                <a:tab pos="4678680" algn="l"/>
              </a:tabLst>
            </a:pPr>
            <a:r>
              <a:rPr lang="en-US" altLang="zh-CN" sz="1500" b="1" dirty="0">
                <a:solidFill>
                  <a:srgbClr val="000000"/>
                </a:solidFill>
                <a:latin typeface="Cambria"/>
                <a:ea typeface="Cambria"/>
              </a:rPr>
              <a:t>Cal</a:t>
            </a:r>
            <a:r>
              <a:rPr lang="en-US" altLang="zh-CN" sz="1500" dirty="0">
                <a:solidFill>
                  <a:srgbClr val="16355C"/>
                </a:solidFill>
                <a:latin typeface="Cambria"/>
                <a:ea typeface="Cambria"/>
              </a:rPr>
              <a:t>ifornia</a:t>
            </a:r>
            <a:r>
              <a:rPr lang="en-US" altLang="zh-CN" sz="1500" dirty="0">
                <a:solidFill>
                  <a:srgbClr val="16355C"/>
                </a:solidFill>
                <a:latin typeface="Cambria"/>
                <a:cs typeface="Cambria"/>
              </a:rPr>
              <a:t> </a:t>
            </a:r>
            <a:r>
              <a:rPr lang="en-US" altLang="zh-CN" sz="1500" b="1" dirty="0">
                <a:solidFill>
                  <a:srgbClr val="000000"/>
                </a:solidFill>
                <a:latin typeface="Cambria"/>
                <a:ea typeface="Cambria"/>
              </a:rPr>
              <a:t>H</a:t>
            </a:r>
            <a:r>
              <a:rPr lang="en-US" altLang="zh-CN" sz="1500" dirty="0">
                <a:solidFill>
                  <a:srgbClr val="16355C"/>
                </a:solidFill>
                <a:latin typeface="Cambria"/>
                <a:ea typeface="Cambria"/>
              </a:rPr>
              <a:t>ealth</a:t>
            </a:r>
            <a:r>
              <a:rPr lang="en-US" altLang="zh-CN" sz="1500" dirty="0">
                <a:solidFill>
                  <a:srgbClr val="16355C"/>
                </a:solidFill>
                <a:latin typeface="Cambria"/>
                <a:cs typeface="Cambria"/>
              </a:rPr>
              <a:t> </a:t>
            </a:r>
            <a:r>
              <a:rPr lang="en-US" altLang="zh-CN" sz="1500" b="1" dirty="0">
                <a:solidFill>
                  <a:srgbClr val="000000"/>
                </a:solidFill>
                <a:latin typeface="Cambria"/>
                <a:ea typeface="Cambria"/>
              </a:rPr>
              <a:t>P</a:t>
            </a:r>
            <a:r>
              <a:rPr lang="en-US" altLang="zh-CN" sz="1500" dirty="0">
                <a:solidFill>
                  <a:srgbClr val="16355C"/>
                </a:solidFill>
                <a:latin typeface="Cambria"/>
                <a:ea typeface="Cambria"/>
              </a:rPr>
              <a:t>olicy</a:t>
            </a:r>
            <a:r>
              <a:rPr lang="en-US" altLang="zh-CN" sz="1500" dirty="0">
                <a:solidFill>
                  <a:srgbClr val="16355C"/>
                </a:solidFill>
                <a:latin typeface="Cambria"/>
                <a:cs typeface="Cambria"/>
              </a:rPr>
              <a:t> </a:t>
            </a:r>
            <a:r>
              <a:rPr lang="en-US" altLang="zh-CN" sz="1500" b="1" dirty="0">
                <a:solidFill>
                  <a:srgbClr val="000000"/>
                </a:solidFill>
                <a:latin typeface="Cambria"/>
                <a:ea typeface="Cambria"/>
              </a:rPr>
              <a:t>S</a:t>
            </a:r>
            <a:r>
              <a:rPr lang="en-US" altLang="zh-CN" sz="1500" dirty="0">
                <a:solidFill>
                  <a:srgbClr val="16355C"/>
                </a:solidFill>
                <a:latin typeface="Cambria"/>
                <a:ea typeface="Cambria"/>
              </a:rPr>
              <a:t>trategies,</a:t>
            </a:r>
            <a:r>
              <a:rPr lang="en-US" altLang="zh-CN" sz="1500" spc="-19" dirty="0">
                <a:solidFill>
                  <a:srgbClr val="16355C"/>
                </a:solidFill>
                <a:latin typeface="Cambria"/>
                <a:cs typeface="Cambria"/>
              </a:rPr>
              <a:t> </a:t>
            </a:r>
            <a:r>
              <a:rPr lang="en-US" altLang="zh-CN" sz="1500" dirty="0">
                <a:solidFill>
                  <a:srgbClr val="16355C"/>
                </a:solidFill>
                <a:latin typeface="Cambria"/>
                <a:ea typeface="Cambria"/>
              </a:rPr>
              <a:t>LLC 	</a:t>
            </a:r>
            <a:r>
              <a:rPr lang="en-US" altLang="zh-CN" sz="900" spc="-34" dirty="0">
                <a:solidFill>
                  <a:srgbClr val="868686"/>
                </a:solidFill>
                <a:latin typeface="Calibri"/>
                <a:ea typeface="Cambria"/>
              </a:rPr>
              <a:t>10</a:t>
            </a:r>
            <a:endParaRPr lang="en-US" altLang="zh-CN" sz="900" dirty="0">
              <a:solidFill>
                <a:srgbClr val="16355C"/>
              </a:solidFill>
              <a:latin typeface="Cambria"/>
              <a:ea typeface="Cambria"/>
            </a:endParaRPr>
          </a:p>
          <a:p>
            <a:pPr>
              <a:tabLst>
                <a:tab pos="4678680" algn="l"/>
              </a:tabLst>
            </a:pPr>
            <a:r>
              <a:rPr lang="en-US" altLang="zh-CN" sz="1500" dirty="0">
                <a:solidFill>
                  <a:srgbClr val="16355C"/>
                </a:solidFill>
                <a:latin typeface="Cambria"/>
                <a:ea typeface="Cambria"/>
              </a:rPr>
              <a:t>	</a:t>
            </a:r>
            <a:endParaRPr lang="en-US" altLang="zh-CN" sz="900" spc="-34" dirty="0">
              <a:solidFill>
                <a:srgbClr val="868686"/>
              </a:solidFill>
              <a:latin typeface="Calibri"/>
              <a:ea typeface="Calibri"/>
            </a:endParaRPr>
          </a:p>
        </p:txBody>
      </p:sp>
      <p:pic>
        <p:nvPicPr>
          <p:cNvPr id="6" name="Picture 128">
            <a:extLst>
              <a:ext uri="{FF2B5EF4-FFF2-40B4-BE49-F238E27FC236}">
                <a16:creationId xmlns:a16="http://schemas.microsoft.com/office/drawing/2014/main" id="{EF7DDAB2-7C00-A7D4-0CF8-4540A92A305B}"/>
              </a:ext>
            </a:extLst>
          </p:cNvPr>
          <p:cNvPicPr>
            <a:picLocks noChangeAspect="1"/>
          </p:cNvPicPr>
          <p:nvPr/>
        </p:nvPicPr>
        <p:blipFill>
          <a:blip r:embed="rId2"/>
          <a:stretch>
            <a:fillRect/>
          </a:stretch>
        </p:blipFill>
        <p:spPr>
          <a:xfrm>
            <a:off x="77551" y="5612385"/>
            <a:ext cx="1143000" cy="1082841"/>
          </a:xfrm>
          <a:prstGeom prst="rect">
            <a:avLst/>
          </a:prstGeom>
        </p:spPr>
      </p:pic>
      <p:sp>
        <p:nvSpPr>
          <p:cNvPr id="3" name="Freeform 137">
            <a:extLst>
              <a:ext uri="{FF2B5EF4-FFF2-40B4-BE49-F238E27FC236}">
                <a16:creationId xmlns:a16="http://schemas.microsoft.com/office/drawing/2014/main" id="{28436D2C-68D7-81B8-8124-79C179D41651}"/>
              </a:ext>
            </a:extLst>
          </p:cNvPr>
          <p:cNvSpPr/>
          <p:nvPr/>
        </p:nvSpPr>
        <p:spPr>
          <a:xfrm>
            <a:off x="2195512" y="6477000"/>
            <a:ext cx="5319713" cy="42863"/>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6" name="TextBox 25">
            <a:extLst>
              <a:ext uri="{FF2B5EF4-FFF2-40B4-BE49-F238E27FC236}">
                <a16:creationId xmlns:a16="http://schemas.microsoft.com/office/drawing/2014/main" id="{ED6384D0-0CB8-6BDA-193A-4FBC2350CA3D}"/>
              </a:ext>
            </a:extLst>
          </p:cNvPr>
          <p:cNvSpPr txBox="1"/>
          <p:nvPr/>
        </p:nvSpPr>
        <p:spPr>
          <a:xfrm>
            <a:off x="1828800" y="634496"/>
            <a:ext cx="5829300" cy="600164"/>
          </a:xfrm>
          <a:prstGeom prst="rect">
            <a:avLst/>
          </a:prstGeom>
          <a:noFill/>
        </p:spPr>
        <p:txBody>
          <a:bodyPr wrap="square" rtlCol="0">
            <a:spAutoFit/>
          </a:bodyPr>
          <a:lstStyle/>
          <a:p>
            <a:pPr algn="ctr"/>
            <a:r>
              <a:rPr lang="en-US" sz="1650" b="1" i="1" dirty="0">
                <a:latin typeface="Cambria" panose="02040503050406030204" pitchFamily="18" charset="0"/>
              </a:rPr>
              <a:t>Of the 2,450 enrollees gained in 2024, approximately 80% of the growth can be attributed to these eight plans.</a:t>
            </a:r>
          </a:p>
        </p:txBody>
      </p:sp>
      <p:sp>
        <p:nvSpPr>
          <p:cNvPr id="8" name="TextBox 7">
            <a:extLst>
              <a:ext uri="{FF2B5EF4-FFF2-40B4-BE49-F238E27FC236}">
                <a16:creationId xmlns:a16="http://schemas.microsoft.com/office/drawing/2014/main" id="{E2229639-98B6-0D09-012D-2C3ED26CC929}"/>
              </a:ext>
            </a:extLst>
          </p:cNvPr>
          <p:cNvSpPr txBox="1"/>
          <p:nvPr/>
        </p:nvSpPr>
        <p:spPr>
          <a:xfrm>
            <a:off x="1602990" y="152400"/>
            <a:ext cx="6415254" cy="300082"/>
          </a:xfrm>
          <a:prstGeom prst="rect">
            <a:avLst/>
          </a:prstGeom>
          <a:noFill/>
        </p:spPr>
        <p:txBody>
          <a:bodyPr wrap="square">
            <a:spAutoFit/>
          </a:bodyPr>
          <a:lstStyle/>
          <a:p>
            <a:pPr algn="ctr"/>
            <a:r>
              <a:rPr lang="en-US" sz="1350" b="1" dirty="0">
                <a:latin typeface="Cambria" panose="02040503050406030204" pitchFamily="18" charset="0"/>
              </a:rPr>
              <a:t>Personal Care and Homemaker Services </a:t>
            </a:r>
            <a:r>
              <a:rPr lang="en-US" altLang="zh-CN" sz="1350" b="1" dirty="0">
                <a:solidFill>
                  <a:srgbClr val="000000"/>
                </a:solidFill>
                <a:latin typeface="Cambria"/>
                <a:ea typeface="Cambria"/>
              </a:rPr>
              <a:t>Population of Focus</a:t>
            </a:r>
            <a:endParaRPr lang="en-US" sz="1350" dirty="0"/>
          </a:p>
        </p:txBody>
      </p:sp>
      <p:pic>
        <p:nvPicPr>
          <p:cNvPr id="5" name="Picture 4" descr="A table with numbers and text&#10;&#10;AI-generated content may be incorrect.">
            <a:extLst>
              <a:ext uri="{FF2B5EF4-FFF2-40B4-BE49-F238E27FC236}">
                <a16:creationId xmlns:a16="http://schemas.microsoft.com/office/drawing/2014/main" id="{DC139756-EFA5-D8B7-BC96-B31746F4322A}"/>
              </a:ext>
            </a:extLst>
          </p:cNvPr>
          <p:cNvPicPr>
            <a:picLocks noChangeAspect="1"/>
          </p:cNvPicPr>
          <p:nvPr/>
        </p:nvPicPr>
        <p:blipFill>
          <a:blip r:embed="rId3"/>
          <a:stretch>
            <a:fillRect/>
          </a:stretch>
        </p:blipFill>
        <p:spPr>
          <a:xfrm>
            <a:off x="77551" y="1540845"/>
            <a:ext cx="8988897" cy="3230424"/>
          </a:xfrm>
          <a:prstGeom prst="rect">
            <a:avLst/>
          </a:prstGeom>
        </p:spPr>
      </p:pic>
    </p:spTree>
    <p:extLst>
      <p:ext uri="{BB962C8B-B14F-4D97-AF65-F5344CB8AC3E}">
        <p14:creationId xmlns:p14="http://schemas.microsoft.com/office/powerpoint/2010/main" val="3748514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1ED95-F0EE-9A59-4EA2-8E90A54F93D3}"/>
            </a:ext>
          </a:extLst>
        </p:cNvPr>
        <p:cNvGrpSpPr/>
        <p:nvPr/>
      </p:nvGrpSpPr>
      <p:grpSpPr>
        <a:xfrm>
          <a:off x="0" y="0"/>
          <a:ext cx="0" cy="0"/>
          <a:chOff x="0" y="0"/>
          <a:chExt cx="0" cy="0"/>
        </a:xfrm>
      </p:grpSpPr>
      <p:sp>
        <p:nvSpPr>
          <p:cNvPr id="131" name="Freeform 131">
            <a:extLst>
              <a:ext uri="{FF2B5EF4-FFF2-40B4-BE49-F238E27FC236}">
                <a16:creationId xmlns:a16="http://schemas.microsoft.com/office/drawing/2014/main" id="{292D7FA8-B4B2-7008-028E-9957B6A73E0F}"/>
              </a:ext>
            </a:extLst>
          </p:cNvPr>
          <p:cNvSpPr/>
          <p:nvPr/>
        </p:nvSpPr>
        <p:spPr>
          <a:xfrm>
            <a:off x="7528712" y="-18324"/>
            <a:ext cx="1628775" cy="131445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prstClr val="black"/>
              </a:solidFill>
              <a:latin typeface="Calibri"/>
            </a:endParaRPr>
          </a:p>
        </p:txBody>
      </p:sp>
      <p:sp>
        <p:nvSpPr>
          <p:cNvPr id="132" name="Freeform 132">
            <a:extLst>
              <a:ext uri="{FF2B5EF4-FFF2-40B4-BE49-F238E27FC236}">
                <a16:creationId xmlns:a16="http://schemas.microsoft.com/office/drawing/2014/main" id="{C4A063CD-0301-59DC-4A9E-B07FFA5FBAE6}"/>
              </a:ext>
            </a:extLst>
          </p:cNvPr>
          <p:cNvSpPr/>
          <p:nvPr/>
        </p:nvSpPr>
        <p:spPr>
          <a:xfrm>
            <a:off x="8172450" y="-9508"/>
            <a:ext cx="971550" cy="8001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prstClr val="black"/>
              </a:solidFill>
              <a:latin typeface="Calibri"/>
            </a:endParaRPr>
          </a:p>
        </p:txBody>
      </p:sp>
      <p:sp>
        <p:nvSpPr>
          <p:cNvPr id="135" name="TextBox 135">
            <a:extLst>
              <a:ext uri="{FF2B5EF4-FFF2-40B4-BE49-F238E27FC236}">
                <a16:creationId xmlns:a16="http://schemas.microsoft.com/office/drawing/2014/main" id="{910D5CD2-48BC-17EC-EFBE-E076BA8FF68C}"/>
              </a:ext>
            </a:extLst>
          </p:cNvPr>
          <p:cNvSpPr txBox="1"/>
          <p:nvPr/>
        </p:nvSpPr>
        <p:spPr>
          <a:xfrm>
            <a:off x="2878074" y="5692141"/>
            <a:ext cx="4814316" cy="923330"/>
          </a:xfrm>
          <a:prstGeom prst="rect">
            <a:avLst/>
          </a:prstGeom>
          <a:noFill/>
        </p:spPr>
        <p:txBody>
          <a:bodyPr wrap="square" lIns="0" tIns="0" rIns="0" bIns="0" rtlCol="0">
            <a:spAutoFit/>
          </a:bodyPr>
          <a:lstStyle/>
          <a:p>
            <a:pPr>
              <a:tabLst>
                <a:tab pos="4678680" algn="l"/>
              </a:tabLst>
            </a:pPr>
            <a:endParaRPr lang="en-US" altLang="zh-CN" sz="1500" b="1" dirty="0">
              <a:solidFill>
                <a:srgbClr val="000000"/>
              </a:solidFill>
              <a:latin typeface="Cambria"/>
              <a:ea typeface="Cambria"/>
            </a:endParaRPr>
          </a:p>
          <a:p>
            <a:pPr>
              <a:tabLst>
                <a:tab pos="4678680" algn="l"/>
              </a:tabLst>
            </a:pPr>
            <a:endParaRPr lang="en-US" altLang="zh-CN" sz="1500" b="1" dirty="0">
              <a:solidFill>
                <a:srgbClr val="000000"/>
              </a:solidFill>
              <a:latin typeface="Cambria"/>
              <a:ea typeface="Cambria"/>
            </a:endParaRPr>
          </a:p>
          <a:p>
            <a:pPr>
              <a:tabLst>
                <a:tab pos="4678680" algn="l"/>
              </a:tabLst>
            </a:pPr>
            <a:r>
              <a:rPr lang="en-US" altLang="zh-CN" sz="1500" b="1" dirty="0">
                <a:solidFill>
                  <a:srgbClr val="000000"/>
                </a:solidFill>
                <a:latin typeface="Cambria"/>
                <a:ea typeface="Cambria"/>
              </a:rPr>
              <a:t>Cal</a:t>
            </a:r>
            <a:r>
              <a:rPr lang="en-US" altLang="zh-CN" sz="1500" dirty="0">
                <a:solidFill>
                  <a:srgbClr val="16355C"/>
                </a:solidFill>
                <a:latin typeface="Cambria"/>
                <a:ea typeface="Cambria"/>
              </a:rPr>
              <a:t>ifornia</a:t>
            </a:r>
            <a:r>
              <a:rPr lang="en-US" altLang="zh-CN" sz="1500" dirty="0">
                <a:solidFill>
                  <a:srgbClr val="16355C"/>
                </a:solidFill>
                <a:latin typeface="Cambria"/>
                <a:ea typeface="宋体" panose="02010600030101010101" pitchFamily="2" charset="-122"/>
                <a:cs typeface="Cambria"/>
              </a:rPr>
              <a:t> </a:t>
            </a:r>
            <a:r>
              <a:rPr lang="en-US" altLang="zh-CN" sz="1500" b="1" dirty="0">
                <a:solidFill>
                  <a:srgbClr val="000000"/>
                </a:solidFill>
                <a:latin typeface="Cambria"/>
                <a:ea typeface="Cambria"/>
              </a:rPr>
              <a:t>H</a:t>
            </a:r>
            <a:r>
              <a:rPr lang="en-US" altLang="zh-CN" sz="1500" dirty="0">
                <a:solidFill>
                  <a:srgbClr val="16355C"/>
                </a:solidFill>
                <a:latin typeface="Cambria"/>
                <a:ea typeface="Cambria"/>
              </a:rPr>
              <a:t>ealth</a:t>
            </a:r>
            <a:r>
              <a:rPr lang="en-US" altLang="zh-CN" sz="1500" dirty="0">
                <a:solidFill>
                  <a:srgbClr val="16355C"/>
                </a:solidFill>
                <a:latin typeface="Cambria"/>
                <a:ea typeface="宋体" panose="02010600030101010101" pitchFamily="2" charset="-122"/>
                <a:cs typeface="Cambria"/>
              </a:rPr>
              <a:t> </a:t>
            </a:r>
            <a:r>
              <a:rPr lang="en-US" altLang="zh-CN" sz="1500" b="1" dirty="0">
                <a:solidFill>
                  <a:srgbClr val="000000"/>
                </a:solidFill>
                <a:latin typeface="Cambria"/>
                <a:ea typeface="Cambria"/>
              </a:rPr>
              <a:t>P</a:t>
            </a:r>
            <a:r>
              <a:rPr lang="en-US" altLang="zh-CN" sz="1500" dirty="0">
                <a:solidFill>
                  <a:srgbClr val="16355C"/>
                </a:solidFill>
                <a:latin typeface="Cambria"/>
                <a:ea typeface="Cambria"/>
              </a:rPr>
              <a:t>olicy</a:t>
            </a:r>
            <a:r>
              <a:rPr lang="en-US" altLang="zh-CN" sz="1500" dirty="0">
                <a:solidFill>
                  <a:srgbClr val="16355C"/>
                </a:solidFill>
                <a:latin typeface="Cambria"/>
                <a:ea typeface="宋体" panose="02010600030101010101" pitchFamily="2" charset="-122"/>
                <a:cs typeface="Cambria"/>
              </a:rPr>
              <a:t> </a:t>
            </a:r>
            <a:r>
              <a:rPr lang="en-US" altLang="zh-CN" sz="1500" b="1" dirty="0">
                <a:solidFill>
                  <a:srgbClr val="000000"/>
                </a:solidFill>
                <a:latin typeface="Cambria"/>
                <a:ea typeface="Cambria"/>
              </a:rPr>
              <a:t>S</a:t>
            </a:r>
            <a:r>
              <a:rPr lang="en-US" altLang="zh-CN" sz="1500" dirty="0">
                <a:solidFill>
                  <a:srgbClr val="16355C"/>
                </a:solidFill>
                <a:latin typeface="Cambria"/>
                <a:ea typeface="Cambria"/>
              </a:rPr>
              <a:t>trategies,</a:t>
            </a:r>
            <a:r>
              <a:rPr lang="en-US" altLang="zh-CN" sz="1500" spc="-19" dirty="0">
                <a:solidFill>
                  <a:srgbClr val="16355C"/>
                </a:solidFill>
                <a:latin typeface="Cambria"/>
                <a:ea typeface="宋体" panose="02010600030101010101" pitchFamily="2" charset="-122"/>
                <a:cs typeface="Cambria"/>
              </a:rPr>
              <a:t> </a:t>
            </a:r>
            <a:r>
              <a:rPr lang="en-US" altLang="zh-CN" sz="1500" dirty="0">
                <a:solidFill>
                  <a:srgbClr val="16355C"/>
                </a:solidFill>
                <a:latin typeface="Cambria"/>
                <a:ea typeface="Cambria"/>
              </a:rPr>
              <a:t>LLC 	</a:t>
            </a:r>
            <a:r>
              <a:rPr lang="en-US" altLang="zh-CN" sz="900" spc="-34" dirty="0">
                <a:solidFill>
                  <a:srgbClr val="868686"/>
                </a:solidFill>
                <a:latin typeface="Calibri"/>
                <a:ea typeface="Cambria"/>
              </a:rPr>
              <a:t>24</a:t>
            </a:r>
            <a:endParaRPr lang="en-US" altLang="zh-CN" sz="900" dirty="0">
              <a:solidFill>
                <a:srgbClr val="16355C"/>
              </a:solidFill>
              <a:latin typeface="Cambria"/>
              <a:ea typeface="Cambria"/>
            </a:endParaRPr>
          </a:p>
          <a:p>
            <a:pPr>
              <a:tabLst>
                <a:tab pos="4678680" algn="l"/>
              </a:tabLst>
            </a:pPr>
            <a:r>
              <a:rPr lang="en-US" altLang="zh-CN" sz="1500" dirty="0">
                <a:solidFill>
                  <a:srgbClr val="16355C"/>
                </a:solidFill>
                <a:latin typeface="Cambria"/>
                <a:ea typeface="Cambria"/>
              </a:rPr>
              <a:t>	</a:t>
            </a:r>
            <a:endParaRPr lang="en-US" altLang="zh-CN" sz="900" spc="-34" dirty="0">
              <a:solidFill>
                <a:srgbClr val="868686"/>
              </a:solidFill>
              <a:latin typeface="Calibri"/>
              <a:ea typeface="Calibri"/>
            </a:endParaRPr>
          </a:p>
        </p:txBody>
      </p:sp>
      <p:pic>
        <p:nvPicPr>
          <p:cNvPr id="6" name="Picture 128">
            <a:extLst>
              <a:ext uri="{FF2B5EF4-FFF2-40B4-BE49-F238E27FC236}">
                <a16:creationId xmlns:a16="http://schemas.microsoft.com/office/drawing/2014/main" id="{EF7DDAB2-7C00-A7D4-0CF8-4540A92A305B}"/>
              </a:ext>
            </a:extLst>
          </p:cNvPr>
          <p:cNvPicPr>
            <a:picLocks noChangeAspect="1"/>
          </p:cNvPicPr>
          <p:nvPr/>
        </p:nvPicPr>
        <p:blipFill>
          <a:blip r:embed="rId2"/>
          <a:stretch>
            <a:fillRect/>
          </a:stretch>
        </p:blipFill>
        <p:spPr>
          <a:xfrm>
            <a:off x="228121" y="5612130"/>
            <a:ext cx="1207206" cy="1143667"/>
          </a:xfrm>
          <a:prstGeom prst="rect">
            <a:avLst/>
          </a:prstGeom>
        </p:spPr>
      </p:pic>
      <p:sp>
        <p:nvSpPr>
          <p:cNvPr id="3" name="Freeform 137">
            <a:extLst>
              <a:ext uri="{FF2B5EF4-FFF2-40B4-BE49-F238E27FC236}">
                <a16:creationId xmlns:a16="http://schemas.microsoft.com/office/drawing/2014/main" id="{28436D2C-68D7-81B8-8124-79C179D41651}"/>
              </a:ext>
            </a:extLst>
          </p:cNvPr>
          <p:cNvSpPr/>
          <p:nvPr/>
        </p:nvSpPr>
        <p:spPr>
          <a:xfrm>
            <a:off x="2133600" y="6492464"/>
            <a:ext cx="5319713" cy="42863"/>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prstClr val="black"/>
              </a:solidFill>
              <a:latin typeface="Calibri"/>
            </a:endParaRPr>
          </a:p>
        </p:txBody>
      </p:sp>
      <p:sp>
        <p:nvSpPr>
          <p:cNvPr id="26" name="TextBox 25">
            <a:extLst>
              <a:ext uri="{FF2B5EF4-FFF2-40B4-BE49-F238E27FC236}">
                <a16:creationId xmlns:a16="http://schemas.microsoft.com/office/drawing/2014/main" id="{ED6384D0-0CB8-6BDA-193A-4FBC2350CA3D}"/>
              </a:ext>
            </a:extLst>
          </p:cNvPr>
          <p:cNvSpPr txBox="1"/>
          <p:nvPr/>
        </p:nvSpPr>
        <p:spPr>
          <a:xfrm>
            <a:off x="1728304" y="980824"/>
            <a:ext cx="5829300" cy="600164"/>
          </a:xfrm>
          <a:prstGeom prst="rect">
            <a:avLst/>
          </a:prstGeom>
          <a:noFill/>
        </p:spPr>
        <p:txBody>
          <a:bodyPr wrap="square" rtlCol="0">
            <a:spAutoFit/>
          </a:bodyPr>
          <a:lstStyle/>
          <a:p>
            <a:pPr algn="ctr"/>
            <a:r>
              <a:rPr lang="en-US" sz="1650" b="1" i="1" dirty="0">
                <a:solidFill>
                  <a:prstClr val="black"/>
                </a:solidFill>
                <a:latin typeface="Cambria" panose="02040503050406030204" pitchFamily="18" charset="0"/>
              </a:rPr>
              <a:t>Of the 1,481 enrollees gained in 2024, approximately 85% of the growth can be attributed to these four plans.</a:t>
            </a:r>
          </a:p>
        </p:txBody>
      </p:sp>
      <p:sp>
        <p:nvSpPr>
          <p:cNvPr id="8" name="TextBox 7">
            <a:extLst>
              <a:ext uri="{FF2B5EF4-FFF2-40B4-BE49-F238E27FC236}">
                <a16:creationId xmlns:a16="http://schemas.microsoft.com/office/drawing/2014/main" id="{E2229639-98B6-0D09-012D-2C3ED26CC929}"/>
              </a:ext>
            </a:extLst>
          </p:cNvPr>
          <p:cNvSpPr txBox="1"/>
          <p:nvPr/>
        </p:nvSpPr>
        <p:spPr>
          <a:xfrm>
            <a:off x="1435327" y="377674"/>
            <a:ext cx="6415254" cy="300082"/>
          </a:xfrm>
          <a:prstGeom prst="rect">
            <a:avLst/>
          </a:prstGeom>
          <a:noFill/>
        </p:spPr>
        <p:txBody>
          <a:bodyPr wrap="square">
            <a:spAutoFit/>
          </a:bodyPr>
          <a:lstStyle/>
          <a:p>
            <a:pPr algn="ctr"/>
            <a:r>
              <a:rPr lang="en-US" sz="1350" b="1" dirty="0">
                <a:solidFill>
                  <a:prstClr val="black"/>
                </a:solidFill>
                <a:latin typeface="Cambria" panose="02040503050406030204" pitchFamily="18" charset="0"/>
              </a:rPr>
              <a:t>Respite Services </a:t>
            </a:r>
            <a:r>
              <a:rPr lang="en-US" altLang="zh-CN" sz="1350" b="1" dirty="0">
                <a:solidFill>
                  <a:srgbClr val="000000"/>
                </a:solidFill>
                <a:latin typeface="Cambria"/>
                <a:ea typeface="Cambria"/>
              </a:rPr>
              <a:t>Population of Focus</a:t>
            </a:r>
            <a:endParaRPr lang="en-US" sz="1350" dirty="0">
              <a:solidFill>
                <a:prstClr val="black"/>
              </a:solidFill>
              <a:latin typeface="Calibri"/>
            </a:endParaRPr>
          </a:p>
        </p:txBody>
      </p:sp>
      <p:pic>
        <p:nvPicPr>
          <p:cNvPr id="5" name="Picture 4" descr="A table with numbers and text&#10;&#10;AI-generated content may be incorrect.">
            <a:extLst>
              <a:ext uri="{FF2B5EF4-FFF2-40B4-BE49-F238E27FC236}">
                <a16:creationId xmlns:a16="http://schemas.microsoft.com/office/drawing/2014/main" id="{B3E843D0-C4DC-76DA-5821-177FD10D9883}"/>
              </a:ext>
            </a:extLst>
          </p:cNvPr>
          <p:cNvPicPr>
            <a:picLocks noChangeAspect="1"/>
          </p:cNvPicPr>
          <p:nvPr/>
        </p:nvPicPr>
        <p:blipFill>
          <a:blip r:embed="rId3"/>
          <a:stretch>
            <a:fillRect/>
          </a:stretch>
        </p:blipFill>
        <p:spPr>
          <a:xfrm>
            <a:off x="199144" y="2199358"/>
            <a:ext cx="8745713" cy="2681141"/>
          </a:xfrm>
          <a:prstGeom prst="rect">
            <a:avLst/>
          </a:prstGeom>
        </p:spPr>
      </p:pic>
    </p:spTree>
    <p:extLst>
      <p:ext uri="{BB962C8B-B14F-4D97-AF65-F5344CB8AC3E}">
        <p14:creationId xmlns:p14="http://schemas.microsoft.com/office/powerpoint/2010/main" val="182582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Freeform 108"/>
          <p:cNvSpPr/>
          <p:nvPr/>
        </p:nvSpPr>
        <p:spPr>
          <a:xfrm>
            <a:off x="7536943" y="0"/>
            <a:ext cx="1628775" cy="1314450"/>
          </a:xfrm>
          <a:custGeom>
            <a:avLst/>
            <a:gdLst>
              <a:gd name="connsiteX0" fmla="*/ 109219 w 2171700"/>
              <a:gd name="connsiteY0" fmla="*/ 95504 h 1752600"/>
              <a:gd name="connsiteX1" fmla="*/ 2171700 w 2171700"/>
              <a:gd name="connsiteY1" fmla="*/ 1752600 h 1752600"/>
              <a:gd name="connsiteX2" fmla="*/ 2171700 w 2171700"/>
              <a:gd name="connsiteY2" fmla="*/ 0 h 1752600"/>
              <a:gd name="connsiteX3" fmla="*/ 0 w 2171700"/>
              <a:gd name="connsiteY3" fmla="*/ 0 h 1752600"/>
              <a:gd name="connsiteX4" fmla="*/ 109219 w 2171700"/>
              <a:gd name="connsiteY4" fmla="*/ 95504 h 1752600"/>
              <a:gd name="connsiteX5" fmla="*/ 109219 w 2171700"/>
              <a:gd name="connsiteY5" fmla="*/ 95504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700" h="1752600">
                <a:moveTo>
                  <a:pt x="109219" y="95504"/>
                </a:moveTo>
                <a:lnTo>
                  <a:pt x="2171700" y="1752600"/>
                </a:lnTo>
                <a:lnTo>
                  <a:pt x="2171700" y="0"/>
                </a:lnTo>
                <a:lnTo>
                  <a:pt x="0" y="0"/>
                </a:lnTo>
                <a:lnTo>
                  <a:pt x="109219" y="95504"/>
                </a:lnTo>
                <a:lnTo>
                  <a:pt x="109219" y="95504"/>
                </a:lnTo>
                <a:close/>
              </a:path>
            </a:pathLst>
          </a:custGeom>
          <a:solidFill>
            <a:srgbClr val="C4D6EF">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prstClr val="black"/>
              </a:solidFill>
              <a:latin typeface="Calibri"/>
            </a:endParaRPr>
          </a:p>
        </p:txBody>
      </p:sp>
      <p:sp>
        <p:nvSpPr>
          <p:cNvPr id="109" name="Freeform 109"/>
          <p:cNvSpPr/>
          <p:nvPr/>
        </p:nvSpPr>
        <p:spPr>
          <a:xfrm>
            <a:off x="2027586" y="6308856"/>
            <a:ext cx="5319713" cy="42863"/>
          </a:xfrm>
          <a:custGeom>
            <a:avLst/>
            <a:gdLst>
              <a:gd name="connsiteX0" fmla="*/ 6350 w 7092950"/>
              <a:gd name="connsiteY0" fmla="*/ 33337 h 57150"/>
              <a:gd name="connsiteX1" fmla="*/ 3549650 w 7092950"/>
              <a:gd name="connsiteY1" fmla="*/ 9525 h 57150"/>
              <a:gd name="connsiteX2" fmla="*/ 7092950 w 7092950"/>
              <a:gd name="connsiteY2" fmla="*/ 33337 h 57150"/>
              <a:gd name="connsiteX3" fmla="*/ 3549650 w 7092950"/>
              <a:gd name="connsiteY3" fmla="*/ 57150 h 57150"/>
              <a:gd name="connsiteX4" fmla="*/ 6350 w 7092950"/>
              <a:gd name="connsiteY4" fmla="*/ 33337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950" h="57150">
                <a:moveTo>
                  <a:pt x="6350" y="33337"/>
                </a:moveTo>
                <a:lnTo>
                  <a:pt x="3549650" y="9525"/>
                </a:lnTo>
                <a:lnTo>
                  <a:pt x="7092950" y="33337"/>
                </a:lnTo>
                <a:lnTo>
                  <a:pt x="3549650" y="57150"/>
                </a:lnTo>
                <a:lnTo>
                  <a:pt x="6350" y="33337"/>
                </a:lnTo>
                <a:close/>
              </a:path>
            </a:pathLst>
          </a:custGeom>
          <a:solidFill>
            <a:srgbClr val="16355C">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prstClr val="black"/>
              </a:solidFill>
              <a:latin typeface="Calibri"/>
            </a:endParaRPr>
          </a:p>
        </p:txBody>
      </p:sp>
      <p:sp>
        <p:nvSpPr>
          <p:cNvPr id="110" name="Freeform 110"/>
          <p:cNvSpPr/>
          <p:nvPr/>
        </p:nvSpPr>
        <p:spPr>
          <a:xfrm>
            <a:off x="8155947" y="0"/>
            <a:ext cx="971550" cy="800100"/>
          </a:xfrm>
          <a:custGeom>
            <a:avLst/>
            <a:gdLst>
              <a:gd name="connsiteX0" fmla="*/ 65151 w 1295400"/>
              <a:gd name="connsiteY0" fmla="*/ 58166 h 1066800"/>
              <a:gd name="connsiteX1" fmla="*/ 1295400 w 1295400"/>
              <a:gd name="connsiteY1" fmla="*/ 1066800 h 1066800"/>
              <a:gd name="connsiteX2" fmla="*/ 1295400 w 1295400"/>
              <a:gd name="connsiteY2" fmla="*/ 0 h 1066800"/>
              <a:gd name="connsiteX3" fmla="*/ 0 w 1295400"/>
              <a:gd name="connsiteY3" fmla="*/ 0 h 1066800"/>
              <a:gd name="connsiteX4" fmla="*/ 65151 w 1295400"/>
              <a:gd name="connsiteY4" fmla="*/ 58166 h 1066800"/>
              <a:gd name="connsiteX5" fmla="*/ 65151 w 1295400"/>
              <a:gd name="connsiteY5" fmla="*/ 5816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1066800">
                <a:moveTo>
                  <a:pt x="65151" y="58166"/>
                </a:moveTo>
                <a:lnTo>
                  <a:pt x="1295400" y="1066800"/>
                </a:lnTo>
                <a:lnTo>
                  <a:pt x="1295400" y="0"/>
                </a:lnTo>
                <a:lnTo>
                  <a:pt x="0" y="0"/>
                </a:lnTo>
                <a:lnTo>
                  <a:pt x="65151" y="58166"/>
                </a:lnTo>
                <a:lnTo>
                  <a:pt x="65151" y="58166"/>
                </a:lnTo>
                <a:close/>
              </a:path>
            </a:pathLst>
          </a:custGeom>
          <a:solidFill>
            <a:srgbClr val="8AB2E1">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solidFill>
                <a:prstClr val="black"/>
              </a:solidFill>
              <a:latin typeface="Calibri"/>
            </a:endParaRPr>
          </a:p>
        </p:txBody>
      </p:sp>
      <p:pic>
        <p:nvPicPr>
          <p:cNvPr id="112" name="Picture 112"/>
          <p:cNvPicPr>
            <a:picLocks noChangeAspect="1"/>
          </p:cNvPicPr>
          <p:nvPr/>
        </p:nvPicPr>
        <p:blipFill>
          <a:blip r:embed="rId2"/>
          <a:stretch>
            <a:fillRect/>
          </a:stretch>
        </p:blipFill>
        <p:spPr>
          <a:xfrm>
            <a:off x="110846" y="5450266"/>
            <a:ext cx="1193298" cy="1130491"/>
          </a:xfrm>
          <a:prstGeom prst="rect">
            <a:avLst/>
          </a:prstGeom>
        </p:spPr>
      </p:pic>
      <p:sp>
        <p:nvSpPr>
          <p:cNvPr id="2" name="TextBox 113"/>
          <p:cNvSpPr txBox="1"/>
          <p:nvPr/>
        </p:nvSpPr>
        <p:spPr>
          <a:xfrm>
            <a:off x="1920973" y="441653"/>
            <a:ext cx="5302053" cy="5729774"/>
          </a:xfrm>
          <a:prstGeom prst="rect">
            <a:avLst/>
          </a:prstGeom>
          <a:noFill/>
        </p:spPr>
        <p:txBody>
          <a:bodyPr wrap="square" lIns="0" tIns="0" rIns="0" bIns="0" rtlCol="0">
            <a:spAutoFit/>
          </a:bodyPr>
          <a:lstStyle/>
          <a:p>
            <a:pPr algn="ctr"/>
            <a:endParaRPr lang="en-US" altLang="zh-CN" sz="1650" b="1" dirty="0">
              <a:solidFill>
                <a:srgbClr val="000000"/>
              </a:solidFill>
              <a:latin typeface="Cambria"/>
              <a:ea typeface="Cambria"/>
            </a:endParaRPr>
          </a:p>
          <a:p>
            <a:pPr algn="ctr"/>
            <a:r>
              <a:rPr lang="en-US" altLang="zh-CN" sz="1650" b="1" dirty="0">
                <a:solidFill>
                  <a:srgbClr val="000000"/>
                </a:solidFill>
                <a:latin typeface="Cambria"/>
                <a:ea typeface="Cambria"/>
              </a:rPr>
              <a:t>Personal</a:t>
            </a:r>
          </a:p>
          <a:p>
            <a:pPr algn="ctr"/>
            <a:r>
              <a:rPr lang="en-US" altLang="zh-CN" sz="1650" b="1" dirty="0">
                <a:solidFill>
                  <a:srgbClr val="000000"/>
                </a:solidFill>
                <a:latin typeface="Cambria"/>
                <a:ea typeface="Cambria"/>
              </a:rPr>
              <a:t>Care/Homemaker Services &amp; Respite Community Supports: Enrollment and Utilization Statewide (Q4 2024) </a:t>
            </a: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pPr>
              <a:lnSpc>
                <a:spcPts val="750"/>
              </a:lnSpc>
            </a:pPr>
            <a:endParaRPr lang="en-US" sz="1350" dirty="0">
              <a:solidFill>
                <a:prstClr val="black"/>
              </a:solidFill>
              <a:latin typeface="Calibri"/>
            </a:endParaRPr>
          </a:p>
          <a:p>
            <a:r>
              <a:rPr lang="en-US" sz="1050" dirty="0">
                <a:solidFill>
                  <a:prstClr val="black"/>
                </a:solidFill>
                <a:latin typeface="Cambria" panose="02040503050406030204" pitchFamily="18" charset="0"/>
              </a:rPr>
              <a:t>DHCS, Total Number of Members Who Utilized Community Supports by MCP and County by Service by Quarter, </a:t>
            </a:r>
            <a:r>
              <a:rPr lang="en-US" sz="1050" dirty="0">
                <a:solidFill>
                  <a:prstClr val="black"/>
                </a:solidFill>
                <a:latin typeface="Cambria" panose="02040503050406030204" pitchFamily="18" charset="0"/>
                <a:hlinkClick r:id="rId3"/>
              </a:rPr>
              <a:t>https://geohub-cadhcs.hub.arcgis.com/datasets/CADHCS::ecm-community-support-data-tables-for-quarterly-implementation-report/explore?layer=48</a:t>
            </a:r>
            <a:r>
              <a:rPr lang="en-US" sz="1050" dirty="0">
                <a:solidFill>
                  <a:prstClr val="black"/>
                </a:solidFill>
                <a:latin typeface="Cambria" panose="02040503050406030204" pitchFamily="18" charset="0"/>
              </a:rPr>
              <a:t> </a:t>
            </a:r>
            <a:endParaRPr lang="en-US" sz="1350" dirty="0">
              <a:solidFill>
                <a:prstClr val="black"/>
              </a:solidFill>
              <a:latin typeface="Calibri"/>
            </a:endParaRPr>
          </a:p>
          <a:p>
            <a:pPr>
              <a:lnSpc>
                <a:spcPts val="750"/>
              </a:lnSpc>
            </a:pPr>
            <a:endParaRPr lang="en-US" sz="1350" dirty="0">
              <a:solidFill>
                <a:prstClr val="black"/>
              </a:solidFill>
              <a:latin typeface="Calibri"/>
            </a:endParaRPr>
          </a:p>
          <a:p>
            <a:pPr indent="911542"/>
            <a:endParaRPr lang="en-US" altLang="zh-CN" sz="1500" b="1" dirty="0">
              <a:solidFill>
                <a:srgbClr val="000000"/>
              </a:solidFill>
              <a:latin typeface="Cambria"/>
              <a:ea typeface="Cambria"/>
            </a:endParaRPr>
          </a:p>
          <a:p>
            <a:pPr indent="911542"/>
            <a:endParaRPr lang="en-US" altLang="zh-CN" sz="1500" b="1" dirty="0">
              <a:solidFill>
                <a:srgbClr val="000000"/>
              </a:solidFill>
              <a:latin typeface="Cambria"/>
              <a:ea typeface="Cambria"/>
            </a:endParaRPr>
          </a:p>
          <a:p>
            <a:pPr indent="911542"/>
            <a:r>
              <a:rPr lang="en-US" altLang="zh-CN" sz="1500" b="1" dirty="0">
                <a:solidFill>
                  <a:srgbClr val="000000"/>
                </a:solidFill>
                <a:latin typeface="Cambria"/>
                <a:ea typeface="Cambria"/>
              </a:rPr>
              <a:t>Cal</a:t>
            </a:r>
            <a:r>
              <a:rPr lang="en-US" altLang="zh-CN" sz="1500" dirty="0">
                <a:solidFill>
                  <a:srgbClr val="16355C"/>
                </a:solidFill>
                <a:latin typeface="Cambria"/>
                <a:ea typeface="Cambria"/>
              </a:rPr>
              <a:t>ifornia</a:t>
            </a:r>
            <a:r>
              <a:rPr lang="en-US" altLang="zh-CN" sz="1500" dirty="0">
                <a:solidFill>
                  <a:srgbClr val="16355C"/>
                </a:solidFill>
                <a:latin typeface="Cambria"/>
                <a:ea typeface="宋体" panose="02010600030101010101" pitchFamily="2" charset="-122"/>
                <a:cs typeface="Cambria"/>
              </a:rPr>
              <a:t> </a:t>
            </a:r>
            <a:r>
              <a:rPr lang="en-US" altLang="zh-CN" sz="1500" b="1" dirty="0">
                <a:solidFill>
                  <a:srgbClr val="000000"/>
                </a:solidFill>
                <a:latin typeface="Cambria"/>
                <a:ea typeface="Cambria"/>
              </a:rPr>
              <a:t>H</a:t>
            </a:r>
            <a:r>
              <a:rPr lang="en-US" altLang="zh-CN" sz="1500" dirty="0">
                <a:solidFill>
                  <a:srgbClr val="16355C"/>
                </a:solidFill>
                <a:latin typeface="Cambria"/>
                <a:ea typeface="Cambria"/>
              </a:rPr>
              <a:t>ealth</a:t>
            </a:r>
            <a:r>
              <a:rPr lang="en-US" altLang="zh-CN" sz="1500" dirty="0">
                <a:solidFill>
                  <a:srgbClr val="16355C"/>
                </a:solidFill>
                <a:latin typeface="Cambria"/>
                <a:ea typeface="宋体" panose="02010600030101010101" pitchFamily="2" charset="-122"/>
                <a:cs typeface="Cambria"/>
              </a:rPr>
              <a:t> </a:t>
            </a:r>
            <a:r>
              <a:rPr lang="en-US" altLang="zh-CN" sz="1500" b="1" dirty="0">
                <a:solidFill>
                  <a:srgbClr val="000000"/>
                </a:solidFill>
                <a:latin typeface="Cambria"/>
                <a:ea typeface="Cambria"/>
              </a:rPr>
              <a:t>P</a:t>
            </a:r>
            <a:r>
              <a:rPr lang="en-US" altLang="zh-CN" sz="1500" dirty="0">
                <a:solidFill>
                  <a:srgbClr val="16355C"/>
                </a:solidFill>
                <a:latin typeface="Cambria"/>
                <a:ea typeface="Cambria"/>
              </a:rPr>
              <a:t>olicy</a:t>
            </a:r>
            <a:r>
              <a:rPr lang="en-US" altLang="zh-CN" sz="1500" dirty="0">
                <a:solidFill>
                  <a:srgbClr val="16355C"/>
                </a:solidFill>
                <a:latin typeface="Cambria"/>
                <a:ea typeface="宋体" panose="02010600030101010101" pitchFamily="2" charset="-122"/>
                <a:cs typeface="Cambria"/>
              </a:rPr>
              <a:t> </a:t>
            </a:r>
            <a:r>
              <a:rPr lang="en-US" altLang="zh-CN" sz="1500" b="1" dirty="0">
                <a:solidFill>
                  <a:srgbClr val="000000"/>
                </a:solidFill>
                <a:latin typeface="Cambria"/>
                <a:ea typeface="Cambria"/>
              </a:rPr>
              <a:t>S</a:t>
            </a:r>
            <a:r>
              <a:rPr lang="en-US" altLang="zh-CN" sz="1500" dirty="0">
                <a:solidFill>
                  <a:srgbClr val="16355C"/>
                </a:solidFill>
                <a:latin typeface="Cambria"/>
                <a:ea typeface="Cambria"/>
              </a:rPr>
              <a:t>trategies,</a:t>
            </a:r>
            <a:r>
              <a:rPr lang="en-US" altLang="zh-CN" sz="1500" spc="-30" dirty="0">
                <a:solidFill>
                  <a:srgbClr val="16355C"/>
                </a:solidFill>
                <a:latin typeface="Cambria"/>
                <a:ea typeface="宋体" panose="02010600030101010101" pitchFamily="2" charset="-122"/>
                <a:cs typeface="Cambria"/>
              </a:rPr>
              <a:t> </a:t>
            </a:r>
            <a:r>
              <a:rPr lang="en-US" altLang="zh-CN" sz="1500" dirty="0">
                <a:solidFill>
                  <a:srgbClr val="16355C"/>
                </a:solidFill>
                <a:latin typeface="Cambria"/>
                <a:ea typeface="Cambria"/>
              </a:rPr>
              <a:t>LLC</a:t>
            </a:r>
          </a:p>
        </p:txBody>
      </p:sp>
      <p:sp>
        <p:nvSpPr>
          <p:cNvPr id="114" name="TextBox 114"/>
          <p:cNvSpPr txBox="1"/>
          <p:nvPr/>
        </p:nvSpPr>
        <p:spPr>
          <a:xfrm>
            <a:off x="7536943" y="5709762"/>
            <a:ext cx="67456" cy="138499"/>
          </a:xfrm>
          <a:prstGeom prst="rect">
            <a:avLst/>
          </a:prstGeom>
          <a:noFill/>
        </p:spPr>
        <p:txBody>
          <a:bodyPr wrap="square" lIns="0" tIns="0" rIns="0" bIns="0" rtlCol="0">
            <a:spAutoFit/>
          </a:bodyPr>
          <a:lstStyle/>
          <a:p>
            <a:r>
              <a:rPr lang="en-US" altLang="zh-CN" sz="900" spc="-8" dirty="0">
                <a:solidFill>
                  <a:srgbClr val="868686"/>
                </a:solidFill>
                <a:latin typeface="Calibri"/>
                <a:ea typeface="Calibri"/>
              </a:rPr>
              <a:t>2</a:t>
            </a:r>
          </a:p>
        </p:txBody>
      </p:sp>
      <p:graphicFrame>
        <p:nvGraphicFramePr>
          <p:cNvPr id="4" name="Table 3">
            <a:extLst>
              <a:ext uri="{FF2B5EF4-FFF2-40B4-BE49-F238E27FC236}">
                <a16:creationId xmlns:a16="http://schemas.microsoft.com/office/drawing/2014/main" id="{5A376B2C-0D61-9E61-3699-B508E1AC5AF1}"/>
              </a:ext>
            </a:extLst>
          </p:cNvPr>
          <p:cNvGraphicFramePr>
            <a:graphicFrameLocks noGrp="1"/>
          </p:cNvGraphicFramePr>
          <p:nvPr>
            <p:extLst>
              <p:ext uri="{D42A27DB-BD31-4B8C-83A1-F6EECF244321}">
                <p14:modId xmlns:p14="http://schemas.microsoft.com/office/powerpoint/2010/main" val="3004923308"/>
              </p:ext>
            </p:extLst>
          </p:nvPr>
        </p:nvGraphicFramePr>
        <p:xfrm>
          <a:off x="914400" y="1815385"/>
          <a:ext cx="7546086" cy="2654096"/>
        </p:xfrm>
        <a:graphic>
          <a:graphicData uri="http://schemas.openxmlformats.org/drawingml/2006/table">
            <a:tbl>
              <a:tblPr firstRow="1" bandRow="1">
                <a:tableStyleId>{5C22544A-7EE6-4342-B048-85BDC9FD1C3A}</a:tableStyleId>
              </a:tblPr>
              <a:tblGrid>
                <a:gridCol w="2795016">
                  <a:extLst>
                    <a:ext uri="{9D8B030D-6E8A-4147-A177-3AD203B41FA5}">
                      <a16:colId xmlns:a16="http://schemas.microsoft.com/office/drawing/2014/main" val="3909491944"/>
                    </a:ext>
                  </a:extLst>
                </a:gridCol>
                <a:gridCol w="1583690">
                  <a:extLst>
                    <a:ext uri="{9D8B030D-6E8A-4147-A177-3AD203B41FA5}">
                      <a16:colId xmlns:a16="http://schemas.microsoft.com/office/drawing/2014/main" val="1179969837"/>
                    </a:ext>
                  </a:extLst>
                </a:gridCol>
                <a:gridCol w="1583690">
                  <a:extLst>
                    <a:ext uri="{9D8B030D-6E8A-4147-A177-3AD203B41FA5}">
                      <a16:colId xmlns:a16="http://schemas.microsoft.com/office/drawing/2014/main" val="3266301217"/>
                    </a:ext>
                  </a:extLst>
                </a:gridCol>
                <a:gridCol w="1583690">
                  <a:extLst>
                    <a:ext uri="{9D8B030D-6E8A-4147-A177-3AD203B41FA5}">
                      <a16:colId xmlns:a16="http://schemas.microsoft.com/office/drawing/2014/main" val="4095189998"/>
                    </a:ext>
                  </a:extLst>
                </a:gridCol>
              </a:tblGrid>
              <a:tr h="1074420">
                <a:tc>
                  <a:txBody>
                    <a:bodyPr/>
                    <a:lstStyle/>
                    <a:p>
                      <a:r>
                        <a:rPr lang="en-US" sz="1700" b="1" dirty="0">
                          <a:latin typeface="Cambria" panose="02040503050406030204" pitchFamily="18" charset="0"/>
                        </a:rPr>
                        <a:t>Population of Focus</a:t>
                      </a:r>
                    </a:p>
                  </a:txBody>
                  <a:tcPr marL="68580" marR="68580" marT="34290" marB="34290"/>
                </a:tc>
                <a:tc>
                  <a:txBody>
                    <a:bodyPr/>
                    <a:lstStyle/>
                    <a:p>
                      <a:pPr algn="ctr"/>
                      <a:r>
                        <a:rPr lang="en-US" sz="1700" b="1" dirty="0">
                          <a:latin typeface="Cambria" panose="02040503050406030204" pitchFamily="18" charset="0"/>
                        </a:rPr>
                        <a:t>Statewide as of Dec 2024</a:t>
                      </a:r>
                    </a:p>
                  </a:txBody>
                  <a:tcPr marL="68580" marR="68580" marT="34290" marB="34290"/>
                </a:tc>
                <a:tc>
                  <a:txBody>
                    <a:bodyPr/>
                    <a:lstStyle/>
                    <a:p>
                      <a:pPr algn="ctr"/>
                      <a:r>
                        <a:rPr lang="en-US" sz="1700" b="1" dirty="0">
                          <a:latin typeface="Cambria" panose="02040503050406030204" pitchFamily="18" charset="0"/>
                        </a:rPr>
                        <a:t>Growth</a:t>
                      </a:r>
                    </a:p>
                    <a:p>
                      <a:pPr algn="ctr"/>
                      <a:r>
                        <a:rPr lang="en-US" sz="1700" b="1" dirty="0">
                          <a:latin typeface="Cambria" panose="02040503050406030204" pitchFamily="18" charset="0"/>
                        </a:rPr>
                        <a:t>Q1-Q4</a:t>
                      </a:r>
                    </a:p>
                    <a:p>
                      <a:pPr algn="ctr"/>
                      <a:r>
                        <a:rPr lang="en-US" sz="1700" b="1" dirty="0">
                          <a:latin typeface="Cambria" panose="02040503050406030204" pitchFamily="18" charset="0"/>
                        </a:rPr>
                        <a:t>2024</a:t>
                      </a:r>
                    </a:p>
                    <a:p>
                      <a:pPr algn="ctr"/>
                      <a:endParaRPr lang="en-US" sz="1700" b="1" dirty="0">
                        <a:latin typeface="Cambria" panose="02040503050406030204" pitchFamily="18" charset="0"/>
                      </a:endParaRPr>
                    </a:p>
                  </a:txBody>
                  <a:tcPr marL="68580" marR="68580" marT="34290" marB="34290"/>
                </a:tc>
                <a:tc>
                  <a:txBody>
                    <a:bodyPr/>
                    <a:lstStyle/>
                    <a:p>
                      <a:pPr algn="ctr"/>
                      <a:r>
                        <a:rPr lang="en-US" sz="1700" b="1" dirty="0">
                          <a:latin typeface="Cambria" panose="02040503050406030204" pitchFamily="18" charset="0"/>
                        </a:rPr>
                        <a:t>Percentage Growth Q1-Q4 2024</a:t>
                      </a:r>
                    </a:p>
                  </a:txBody>
                  <a:tcPr marL="68580" marR="68580" marT="34290" marB="34290"/>
                </a:tc>
                <a:extLst>
                  <a:ext uri="{0D108BD9-81ED-4DB2-BD59-A6C34878D82A}">
                    <a16:rowId xmlns:a16="http://schemas.microsoft.com/office/drawing/2014/main" val="683178301"/>
                  </a:ext>
                </a:extLst>
              </a:tr>
              <a:tr h="774598">
                <a:tc>
                  <a:txBody>
                    <a:bodyPr/>
                    <a:lstStyle/>
                    <a:p>
                      <a:r>
                        <a:rPr lang="en-US" sz="1500" b="1" dirty="0">
                          <a:latin typeface="Cambria" panose="02040503050406030204" pitchFamily="18" charset="0"/>
                        </a:rPr>
                        <a:t>Personal Care/Homemakers</a:t>
                      </a:r>
                    </a:p>
                  </a:txBody>
                  <a:tcPr marL="68580" marR="68580" marT="34290" marB="34290"/>
                </a:tc>
                <a:tc>
                  <a:txBody>
                    <a:bodyPr/>
                    <a:lstStyle/>
                    <a:p>
                      <a:pPr algn="ctr"/>
                      <a:r>
                        <a:rPr lang="en-US" sz="1500" dirty="0">
                          <a:latin typeface="Cambria" panose="02040503050406030204" pitchFamily="18" charset="0"/>
                        </a:rPr>
                        <a:t>4,315</a:t>
                      </a:r>
                    </a:p>
                  </a:txBody>
                  <a:tcPr marL="68580" marR="68580" marT="34290" marB="34290"/>
                </a:tc>
                <a:tc>
                  <a:txBody>
                    <a:bodyPr/>
                    <a:lstStyle/>
                    <a:p>
                      <a:pPr algn="ctr"/>
                      <a:r>
                        <a:rPr lang="en-US" sz="1500" dirty="0">
                          <a:latin typeface="Cambria" panose="02040503050406030204" pitchFamily="18" charset="0"/>
                        </a:rPr>
                        <a:t>2,450</a:t>
                      </a:r>
                    </a:p>
                  </a:txBody>
                  <a:tcPr marL="68580" marR="68580" marT="34290" marB="34290"/>
                </a:tc>
                <a:tc>
                  <a:txBody>
                    <a:bodyPr/>
                    <a:lstStyle/>
                    <a:p>
                      <a:pPr algn="ctr"/>
                      <a:r>
                        <a:rPr lang="en-US" sz="1500" dirty="0">
                          <a:latin typeface="Cambria" panose="02040503050406030204" pitchFamily="18" charset="0"/>
                        </a:rPr>
                        <a:t>57%</a:t>
                      </a:r>
                    </a:p>
                  </a:txBody>
                  <a:tcPr marL="68580" marR="68580" marT="34290" marB="34290"/>
                </a:tc>
                <a:extLst>
                  <a:ext uri="{0D108BD9-81ED-4DB2-BD59-A6C34878D82A}">
                    <a16:rowId xmlns:a16="http://schemas.microsoft.com/office/drawing/2014/main" val="2963322012"/>
                  </a:ext>
                </a:extLst>
              </a:tr>
              <a:tr h="774598">
                <a:tc>
                  <a:txBody>
                    <a:bodyPr/>
                    <a:lstStyle/>
                    <a:p>
                      <a:r>
                        <a:rPr lang="en-US" sz="1500" b="1" dirty="0">
                          <a:latin typeface="Cambria" panose="02040503050406030204" pitchFamily="18" charset="0"/>
                        </a:rPr>
                        <a:t>Respite</a:t>
                      </a:r>
                    </a:p>
                  </a:txBody>
                  <a:tcPr marL="68580" marR="68580" marT="34290" marB="34290"/>
                </a:tc>
                <a:tc>
                  <a:txBody>
                    <a:bodyPr/>
                    <a:lstStyle/>
                    <a:p>
                      <a:pPr algn="ctr"/>
                      <a:r>
                        <a:rPr lang="en-US" sz="1500" dirty="0">
                          <a:latin typeface="Cambria" panose="02040503050406030204" pitchFamily="18" charset="0"/>
                        </a:rPr>
                        <a:t>1,925</a:t>
                      </a:r>
                    </a:p>
                  </a:txBody>
                  <a:tcPr marL="68580" marR="68580" marT="34290" marB="34290"/>
                </a:tc>
                <a:tc>
                  <a:txBody>
                    <a:bodyPr/>
                    <a:lstStyle/>
                    <a:p>
                      <a:pPr algn="ctr"/>
                      <a:r>
                        <a:rPr lang="en-US" sz="1500" dirty="0">
                          <a:latin typeface="Cambria" panose="02040503050406030204" pitchFamily="18" charset="0"/>
                        </a:rPr>
                        <a:t>1,481</a:t>
                      </a:r>
                    </a:p>
                  </a:txBody>
                  <a:tcPr marL="68580" marR="68580" marT="34290" marB="34290"/>
                </a:tc>
                <a:tc>
                  <a:txBody>
                    <a:bodyPr/>
                    <a:lstStyle/>
                    <a:p>
                      <a:pPr algn="ctr"/>
                      <a:r>
                        <a:rPr lang="en-US" sz="1500" dirty="0">
                          <a:latin typeface="Cambria" panose="02040503050406030204" pitchFamily="18" charset="0"/>
                        </a:rPr>
                        <a:t>77%</a:t>
                      </a:r>
                    </a:p>
                  </a:txBody>
                  <a:tcPr marL="68580" marR="68580" marT="34290" marB="34290"/>
                </a:tc>
                <a:extLst>
                  <a:ext uri="{0D108BD9-81ED-4DB2-BD59-A6C34878D82A}">
                    <a16:rowId xmlns:a16="http://schemas.microsoft.com/office/drawing/2014/main" val="376325775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29118e9-5960-4b99-9053-10bd902ae2ee">
      <Terms xmlns="http://schemas.microsoft.com/office/infopath/2007/PartnerControls"/>
    </lcf76f155ced4ddcb4097134ff3c332f>
    <TaxCatchAll xmlns="11f24a16-492c-4318-b04f-4668ede06b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47E92F153E174F8DC4170EBF3B1379" ma:contentTypeVersion="13" ma:contentTypeDescription="Create a new document." ma:contentTypeScope="" ma:versionID="beb837dc495e7fd58bb28d88a4ba96d2">
  <xsd:schema xmlns:xsd="http://www.w3.org/2001/XMLSchema" xmlns:xs="http://www.w3.org/2001/XMLSchema" xmlns:p="http://schemas.microsoft.com/office/2006/metadata/properties" xmlns:ns2="629118e9-5960-4b99-9053-10bd902ae2ee" xmlns:ns3="11f24a16-492c-4318-b04f-4668ede06bfd" targetNamespace="http://schemas.microsoft.com/office/2006/metadata/properties" ma:root="true" ma:fieldsID="84dabb8ac6e89e432681e19067e5c56b" ns2:_="" ns3:_="">
    <xsd:import namespace="629118e9-5960-4b99-9053-10bd902ae2ee"/>
    <xsd:import namespace="11f24a16-492c-4318-b04f-4668ede06bf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9118e9-5960-4b99-9053-10bd902ae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ce6d1cc-fc4c-46df-a99b-1a7cfae47395"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f24a16-492c-4318-b04f-4668ede06bf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4fe7a2a-3c7c-45cd-9e94-6fd6fdac41e9}" ma:internalName="TaxCatchAll" ma:showField="CatchAllData" ma:web="11f24a16-492c-4318-b04f-4668ede06b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F2010C-1312-44DB-B0FA-3B5473BF6224}">
  <ds:schemaRefs>
    <ds:schemaRef ds:uri="http://schemas.microsoft.com/office/2006/metadata/properties"/>
    <ds:schemaRef ds:uri="http://schemas.microsoft.com/office/infopath/2007/PartnerControls"/>
    <ds:schemaRef ds:uri="629118e9-5960-4b99-9053-10bd902ae2ee"/>
    <ds:schemaRef ds:uri="11f24a16-492c-4318-b04f-4668ede06bfd"/>
  </ds:schemaRefs>
</ds:datastoreItem>
</file>

<file path=customXml/itemProps2.xml><?xml version="1.0" encoding="utf-8"?>
<ds:datastoreItem xmlns:ds="http://schemas.openxmlformats.org/officeDocument/2006/customXml" ds:itemID="{B9832F93-A149-4367-85D0-812FFF107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9118e9-5960-4b99-9053-10bd902ae2ee"/>
    <ds:schemaRef ds:uri="11f24a16-492c-4318-b04f-4668ede06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0281A1-5260-4578-BC18-1B0E77F958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24386</TotalTime>
  <Words>4095</Words>
  <Application>Microsoft Office PowerPoint</Application>
  <PresentationFormat>On-screen Show (4:3)</PresentationFormat>
  <Paragraphs>1233</Paragraphs>
  <Slides>49</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Cambria</vt:lpstr>
      <vt:lpstr>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Takeaways</vt:lpstr>
      <vt:lpstr>Our Goal</vt:lpstr>
      <vt:lpstr>PowerPoint Presentation</vt:lpstr>
      <vt:lpstr>Project Updates</vt:lpstr>
      <vt:lpstr>PowerPoint Presentation</vt:lpstr>
      <vt:lpstr>Webinars</vt:lpstr>
      <vt:lpstr>Bi-Monthly Collaboratives</vt:lpstr>
      <vt:lpstr>ECM Enrollment Efforts</vt:lpstr>
      <vt:lpstr>Additional Ad Hoc Workgroups</vt:lpstr>
      <vt:lpstr>PowerPoint Presentation</vt:lpstr>
      <vt:lpstr>Announcements and  Upcoming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Webinars</vt:lpstr>
      <vt:lpstr>Webinars</vt:lpstr>
      <vt:lpstr>Webinars</vt:lpstr>
      <vt:lpstr>Webinars</vt:lpstr>
      <vt:lpstr>ECM Enrollment Efforts</vt:lpstr>
      <vt:lpstr>ECM Enrollment Workgroup</vt:lpstr>
      <vt:lpstr>ECM Enrollment Workgroup</vt:lpstr>
      <vt:lpstr>ECM Enrollment Workgroup</vt:lpstr>
      <vt:lpstr>ECM Enrollment Workgroup</vt:lpstr>
      <vt:lpstr>ECM Enrollment Workgroup</vt:lpstr>
      <vt:lpstr>ECM Enrollment Workgroup</vt:lpstr>
      <vt:lpstr>ECM Enrollment Workgroup</vt:lpstr>
      <vt:lpstr>ECM Enrollment Workgroup</vt:lpstr>
      <vt:lpstr>MCP Workgroup</vt:lpstr>
    </vt:vector>
  </TitlesOfParts>
  <Company>Outside 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 Team</dc:creator>
  <cp:lastModifiedBy>Jasmine Lacsamana</cp:lastModifiedBy>
  <cp:revision>275</cp:revision>
  <cp:lastPrinted>2023-08-11T03:12:41Z</cp:lastPrinted>
  <dcterms:created xsi:type="dcterms:W3CDTF">2016-05-06T19:19:41Z</dcterms:created>
  <dcterms:modified xsi:type="dcterms:W3CDTF">2025-10-08T18:49:32Z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0x0101008C47E92F153E174F8DC4170EBF3B1379</vt:lpwstr>
  </property>
  <property fmtid="{D5CDD505-2E9C-101B-9397-08002B2CF9AE}" pid="3" name="MediaServiceImageTags">
    <vt:lpwstr/>
  </property>
</Properties>
</file>