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42" r:id="rId4"/>
  </p:sldMasterIdLst>
  <p:notesMasterIdLst>
    <p:notesMasterId r:id="rId38"/>
  </p:notesMasterIdLst>
  <p:handoutMasterIdLst>
    <p:handoutMasterId r:id="rId39"/>
  </p:handoutMasterIdLst>
  <p:sldIdLst>
    <p:sldId id="257" r:id="rId5"/>
    <p:sldId id="405" r:id="rId6"/>
    <p:sldId id="256" r:id="rId7"/>
    <p:sldId id="260" r:id="rId8"/>
    <p:sldId id="304" r:id="rId9"/>
    <p:sldId id="407" r:id="rId10"/>
    <p:sldId id="289" r:id="rId11"/>
    <p:sldId id="313" r:id="rId12"/>
    <p:sldId id="299" r:id="rId13"/>
    <p:sldId id="332" r:id="rId14"/>
    <p:sldId id="333" r:id="rId15"/>
    <p:sldId id="334" r:id="rId16"/>
    <p:sldId id="335" r:id="rId17"/>
    <p:sldId id="336" r:id="rId18"/>
    <p:sldId id="268" r:id="rId19"/>
    <p:sldId id="269" r:id="rId20"/>
    <p:sldId id="279" r:id="rId21"/>
    <p:sldId id="284" r:id="rId22"/>
    <p:sldId id="285" r:id="rId23"/>
    <p:sldId id="273" r:id="rId24"/>
    <p:sldId id="408" r:id="rId25"/>
    <p:sldId id="258" r:id="rId26"/>
    <p:sldId id="259" r:id="rId27"/>
    <p:sldId id="261" r:id="rId28"/>
    <p:sldId id="263" r:id="rId29"/>
    <p:sldId id="265" r:id="rId30"/>
    <p:sldId id="267" r:id="rId31"/>
    <p:sldId id="272" r:id="rId32"/>
    <p:sldId id="271" r:id="rId33"/>
    <p:sldId id="406" r:id="rId34"/>
    <p:sldId id="395" r:id="rId35"/>
    <p:sldId id="409" r:id="rId36"/>
    <p:sldId id="287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66D62C-415B-900D-D801-989500B7877C}" name="Jasmine Lacsamana" initials="JL" userId="S::jlacsamana@archstone.org::e96e28dd-33c7-484b-877d-a8a197caf952" providerId="AD"/>
  <p188:author id="{40E08A6B-A55E-CE82-48BB-92AA5204AFE0}" name="Keri Arnold" initials="KA" userId="5453c1fa03e455b4" providerId="Windows Live"/>
  <p188:author id="{C4BFF392-E385-1125-D92E-CE55DAE4B03E}" name="Christopher A. Langston" initials="CAL" userId="S::calangston@archstone.org::7e8241fc-cf6d-403f-8543-f70ec99203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8FE"/>
    <a:srgbClr val="0793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BC4144-745B-405A-9172-71B36D7746AA}" v="19" dt="2025-08-12T18:31:05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79110" autoAdjust="0"/>
  </p:normalViewPr>
  <p:slideViewPr>
    <p:cSldViewPr>
      <p:cViewPr varScale="1">
        <p:scale>
          <a:sx n="88" d="100"/>
          <a:sy n="88" d="100"/>
        </p:scale>
        <p:origin x="231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21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EAAFB1-2541-4827-A50E-EB0E5EEC5616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1A1B3C-2E36-4915-B810-96A09503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76415B-A8F6-4228-B7A9-CD69D39AB77B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622650-C043-45F1-BEA0-29F79E63E2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2650-C043-45F1-BEA0-29F79E63E2A8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Do not hold referrals in a queue, move them directly to ECM for rapid assessment and service activation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Compassionate call scripts and plain-language member letters resulted in 84% acceptance among reached, eligible members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Collecting diagnoses, clinical documentation, and required forms in advance compresses time-to-enroll once HCBA slots are released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AFCE-F893-636E-CDCD-FB9E6B7B9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FB7AD-396A-E2C8-675B-AE4DD30CD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BC232-CE35-F5DF-E950-EA8107A34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C2A47-FDAE-B2A3-CF1C-C14F32D32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88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539A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The HCBA Access Accelerator is an innovative model that leverages Enhanced Care Management (ECM) and Community Supports to eliminate long waitlist delays for California's Home and Community-Based Alternatives (HCBA) Waiver program. By proactively engaging waitlisted individuals, providing continuous care, and funding previously unreimbursed pre-enrollment work, this approach accelerates access to HCBA services and improves outcomes for medically fragile members.</a:t>
            </a:r>
            <a:endParaRPr lang="en-US" dirty="0">
              <a:solidFill>
                <a:srgbClr val="00539A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01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8D020-D01C-E2AB-323C-A5BCCDC58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403C2F-1B92-5423-DA10-23EE193C6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9544D0-D4F0-F08A-1D93-69E407AC2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Zoom link for H.R. 1 webinar: https://us02web.zoom.us/webinar/register/WN_Dw8CnQFzRy2N4WCzpX5DXA#/registration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FC4EA-C475-2871-22AC-31F88FC72E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2650-C043-45F1-BEA0-29F79E63E2A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69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5F4E9-D61B-190A-5EA0-B8D513FD4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C5C105-630E-FDF5-702F-6A28A6DC0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217186-E1DD-95D3-3D98-2D1124AD2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Zoom link for H.R. 1 webinar: https://us02web.zoom.us/webinar/register/WN_Dw8CnQFzRy2N4WCzpX5DXA#/registration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7E8AC-BB2D-3341-6A21-222C9420A9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2650-C043-45F1-BEA0-29F79E63E2A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4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2650-C043-45F1-BEA0-29F79E63E2A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4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80809-5FED-4B7B-4B71-A693AB306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5A2B5-2470-B667-2B9A-DC13F84DC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1F5921-58CF-C139-B80E-FFBB31B97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BF8B8-A83B-80B7-CCA5-0D9114752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22650-C043-45F1-BEA0-29F79E63E2A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53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61A4-AE6C-9D46-B7E7-C2AE78759F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06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E61A4-AE6C-9D46-B7E7-C2AE78759F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4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Long waitlist times create avoidable risk and attrition for medically fragile individuals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Outreach, assessments, and DHCS coordination not funded under HCBA, shifting costs to providers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Members move, lose Medi-Cal, transition to facilities, or pass away during the wait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Proactively reach out to all waitlisted participants, excluding priority populations, to provide immediate support and care coordination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Streamline the intake process by making ECM the default entry point for waivers with waitlists, ensuring continuous care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Proactively prevent procedural disenrollment and leverage Community Supports to stabilize members at home during the wait period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Collect necessary documentation and complete care planning within ECM, allowing for a smooth transition to HCBA services when a slot becomes available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Built an ECM specialty unit trained on HCBA rules/forms to eliminate re-work at slot release.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Briefed DHCS and MCPs using early results, member stories, and a clear scale plan.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ECM teams actively manage Medi-Cal redetermination to prevent procedural disenrollment, a key risk during long waits.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67FE-EB4B-4F18-8987-98DC3619C0D0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8599-2F32-41D9-BC7F-D4D8BC048ABA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97C66-4628-4AF7-97B4-55BA26245C31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18DF9-142F-4679-B284-108628129431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E501-FB77-4F10-8561-EF709C94C8DB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67F6C-4829-482A-92A4-FE3AE2C59E47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B334-B317-4A6C-BEC8-66C3CCA8B3F5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0E1E-6D4B-4374-A57C-1239B410E42C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A946D-5474-42BC-B403-F12071DE5DB3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9AEF3-F051-4E75-B728-8479F4BD4538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853-EE1B-4FF1-A2F7-1A84E3BB83DC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00FED-432E-428B-93BF-73C9520746EA}" type="datetime1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007B-399A-4F33-BA2D-3B94742954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hub-cadhcs.hub.arcgis.com/datasets/CADHCS::ecm-community-support-data-tables-for-quarterly-implementation-report/explore?layer=26&amp;showTable=tru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geohub-cadhcs.hub.arcgis.com/datasets/CADHCS::ecm-community-support-data-tables-for-quarterly-implementation-report/explore?layer=26&amp;showTable=tru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geohub-cadhcs.hub.arcgis.com/datasets/CADHCS::ecm-community-support-data-tables-for-quarterly-implementation-report/explore?layer=26&amp;showTable=tru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geohub-cadhcs.hub.arcgis.com/datasets/CADHCS::ecm-community-support-data-tables-for-quarterly-implementation-report/explore?layer=26&amp;showTable=tru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ohub-cadhcs.hub.arcgis.com/datasets/CADHCS::ecm-community-support-data-tables-for-quarterly-implementation-report/explore?layer=26&amp;showTable=true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s02web.zoom.us/meeting/register/G_mD1xe8QYyRtXhVpSJ_NQ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hyperlink" Target="https://us02web.zoom.us/webinar/register/WN_Dw8CnQFzRy2N4WCzpX5DXA#/registration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dhcs.maps.arcgis.com/apps/dashboards/f415bb29324a45ceaaa2361862870599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846" r="18125" b="28105"/>
          <a:stretch>
            <a:fillRect/>
          </a:stretch>
        </p:blipFill>
        <p:spPr bwMode="auto">
          <a:xfrm>
            <a:off x="6629401" y="4716322"/>
            <a:ext cx="2514603" cy="214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A logo with people in the middle&#10;&#10;Description automatically generated">
            <a:extLst>
              <a:ext uri="{FF2B5EF4-FFF2-40B4-BE49-F238E27FC236}">
                <a16:creationId xmlns:a16="http://schemas.microsoft.com/office/drawing/2014/main" id="{21037447-D862-8628-4D78-06463F7AC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" y="152400"/>
            <a:ext cx="1828804" cy="182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1EF1FC-17A2-BBB9-1BD7-5461AD13DABB}"/>
              </a:ext>
            </a:extLst>
          </p:cNvPr>
          <p:cNvSpPr txBox="1"/>
          <p:nvPr/>
        </p:nvSpPr>
        <p:spPr>
          <a:xfrm>
            <a:off x="266700" y="1981204"/>
            <a:ext cx="8610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itchFamily="18" charset="0"/>
              </a:rPr>
              <a:t>CalAIM</a:t>
            </a:r>
            <a:r>
              <a:rPr lang="en-US" sz="4000" b="1" dirty="0">
                <a:latin typeface="Cambria" pitchFamily="18" charset="0"/>
              </a:rPr>
              <a:t> Statewide Older Adult Collaborative</a:t>
            </a:r>
          </a:p>
          <a:p>
            <a:pPr algn="ctr"/>
            <a:r>
              <a:rPr lang="en-US" sz="4000" dirty="0">
                <a:latin typeface="Cambria" pitchFamily="18" charset="0"/>
              </a:rPr>
              <a:t>August 13,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4E285-B013-7F07-1EA5-04AF7F035E43}"/>
              </a:ext>
            </a:extLst>
          </p:cNvPr>
          <p:cNvSpPr txBox="1"/>
          <p:nvPr/>
        </p:nvSpPr>
        <p:spPr>
          <a:xfrm>
            <a:off x="914403" y="5943600"/>
            <a:ext cx="5736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California Health Policy Strategies, LLC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5C608-B767-F8CD-84E9-C158C715C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1">
            <a:extLst>
              <a:ext uri="{FF2B5EF4-FFF2-40B4-BE49-F238E27FC236}">
                <a16:creationId xmlns:a16="http://schemas.microsoft.com/office/drawing/2014/main" id="{3F7B04BF-D0D7-C943-3930-C86097B739F8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C2A85D1D-C86C-9579-B76D-6F299578A84A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5">
            <a:extLst>
              <a:ext uri="{FF2B5EF4-FFF2-40B4-BE49-F238E27FC236}">
                <a16:creationId xmlns:a16="http://schemas.microsoft.com/office/drawing/2014/main" id="{46943C3D-376B-30B1-50D7-8790BCA30B25}"/>
              </a:ext>
            </a:extLst>
          </p:cNvPr>
          <p:cNvSpPr txBox="1"/>
          <p:nvPr/>
        </p:nvSpPr>
        <p:spPr>
          <a:xfrm>
            <a:off x="2313432" y="6446520"/>
            <a:ext cx="64190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25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 	</a:t>
            </a:r>
            <a:r>
              <a:rPr lang="en-US" altLang="zh-CN" sz="1200" spc="-45" dirty="0">
                <a:solidFill>
                  <a:srgbClr val="868686"/>
                </a:solidFill>
                <a:latin typeface="Calibri"/>
                <a:ea typeface="Cambria"/>
              </a:rPr>
              <a:t>7</a:t>
            </a:r>
            <a:endParaRPr lang="en-US" altLang="zh-CN" sz="1200" dirty="0">
              <a:solidFill>
                <a:srgbClr val="16355C"/>
              </a:solidFill>
              <a:latin typeface="Cambria"/>
              <a:ea typeface="Cambria"/>
            </a:endParaRPr>
          </a:p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	</a:t>
            </a:r>
            <a:endParaRPr lang="en-US" altLang="zh-CN" sz="1200" spc="-45" dirty="0">
              <a:solidFill>
                <a:srgbClr val="868686"/>
              </a:solidFill>
              <a:latin typeface="Calibri"/>
              <a:ea typeface="Calibri"/>
            </a:endParaRPr>
          </a:p>
        </p:txBody>
      </p:sp>
      <p:pic>
        <p:nvPicPr>
          <p:cNvPr id="6" name="Picture 128">
            <a:extLst>
              <a:ext uri="{FF2B5EF4-FFF2-40B4-BE49-F238E27FC236}">
                <a16:creationId xmlns:a16="http://schemas.microsoft.com/office/drawing/2014/main" id="{02EA0511-F14C-C7DB-E1DE-58A51B01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1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2548337E-FED3-2E63-AD29-95C05A872AD2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DA3324BD-C35C-EADF-3E2B-9DEF5C67F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956"/>
            <a:ext cx="91440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514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E7862-BC9C-324C-B49C-0F297C788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1">
            <a:extLst>
              <a:ext uri="{FF2B5EF4-FFF2-40B4-BE49-F238E27FC236}">
                <a16:creationId xmlns:a16="http://schemas.microsoft.com/office/drawing/2014/main" id="{D6274F69-5900-A05C-5621-7B85923C3501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AEF6098-BBD7-4CFB-47D0-3E5B70846EA2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5">
            <a:extLst>
              <a:ext uri="{FF2B5EF4-FFF2-40B4-BE49-F238E27FC236}">
                <a16:creationId xmlns:a16="http://schemas.microsoft.com/office/drawing/2014/main" id="{77FAA5B5-5D00-F507-20C4-1EC184DCA238}"/>
              </a:ext>
            </a:extLst>
          </p:cNvPr>
          <p:cNvSpPr txBox="1"/>
          <p:nvPr/>
        </p:nvSpPr>
        <p:spPr>
          <a:xfrm>
            <a:off x="2313432" y="6446520"/>
            <a:ext cx="64190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25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 	</a:t>
            </a:r>
            <a:r>
              <a:rPr lang="en-US" altLang="zh-CN" sz="1200" spc="-45" dirty="0">
                <a:solidFill>
                  <a:srgbClr val="868686"/>
                </a:solidFill>
                <a:latin typeface="Calibri"/>
                <a:ea typeface="Cambria"/>
              </a:rPr>
              <a:t>8</a:t>
            </a:r>
            <a:endParaRPr lang="en-US" altLang="zh-CN" sz="1200" dirty="0">
              <a:solidFill>
                <a:srgbClr val="16355C"/>
              </a:solidFill>
              <a:latin typeface="Cambria"/>
              <a:ea typeface="Cambria"/>
            </a:endParaRPr>
          </a:p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	</a:t>
            </a:r>
            <a:endParaRPr lang="en-US" altLang="zh-CN" sz="1200" spc="-45" dirty="0">
              <a:solidFill>
                <a:srgbClr val="868686"/>
              </a:solidFill>
              <a:latin typeface="Calibri"/>
              <a:ea typeface="Calibri"/>
            </a:endParaRPr>
          </a:p>
        </p:txBody>
      </p:sp>
      <p:pic>
        <p:nvPicPr>
          <p:cNvPr id="6" name="Picture 128">
            <a:extLst>
              <a:ext uri="{FF2B5EF4-FFF2-40B4-BE49-F238E27FC236}">
                <a16:creationId xmlns:a16="http://schemas.microsoft.com/office/drawing/2014/main" id="{FFDFDB01-0FD7-AC98-D9E7-53925346F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1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DE56FDC8-53E6-29BB-0F62-6D3A4730E1B4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389EB01-3702-E57E-A202-A46ADAEBE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18"/>
            <a:ext cx="9144000" cy="56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5E51F5-1618-1665-C2D4-F4BF499D3C1A}"/>
              </a:ext>
            </a:extLst>
          </p:cNvPr>
          <p:cNvSpPr txBox="1"/>
          <p:nvPr/>
        </p:nvSpPr>
        <p:spPr>
          <a:xfrm>
            <a:off x="2193682" y="3317613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F6618-CD49-3E6B-82F1-D9E9942BA848}"/>
              </a:ext>
            </a:extLst>
          </p:cNvPr>
          <p:cNvSpPr txBox="1"/>
          <p:nvPr/>
        </p:nvSpPr>
        <p:spPr>
          <a:xfrm>
            <a:off x="2193682" y="3497367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5F5672-49FF-522B-3556-1C2585687D21}"/>
              </a:ext>
            </a:extLst>
          </p:cNvPr>
          <p:cNvSpPr txBox="1"/>
          <p:nvPr/>
        </p:nvSpPr>
        <p:spPr>
          <a:xfrm>
            <a:off x="2193682" y="3682341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EC1CE-6D57-BBC3-ACF0-7E131E6CA211}"/>
              </a:ext>
            </a:extLst>
          </p:cNvPr>
          <p:cNvSpPr txBox="1"/>
          <p:nvPr/>
        </p:nvSpPr>
        <p:spPr>
          <a:xfrm>
            <a:off x="2193682" y="3866252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1AEB3-E927-DA75-AD59-BFC1D5F613E7}"/>
              </a:ext>
            </a:extLst>
          </p:cNvPr>
          <p:cNvSpPr txBox="1"/>
          <p:nvPr/>
        </p:nvSpPr>
        <p:spPr>
          <a:xfrm>
            <a:off x="2193682" y="4050481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0A51B-7383-0755-4915-419DA5FC6709}"/>
              </a:ext>
            </a:extLst>
          </p:cNvPr>
          <p:cNvSpPr txBox="1"/>
          <p:nvPr/>
        </p:nvSpPr>
        <p:spPr>
          <a:xfrm>
            <a:off x="2193681" y="4230980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1F742B-57CE-F5F0-6195-749220964085}"/>
              </a:ext>
            </a:extLst>
          </p:cNvPr>
          <p:cNvSpPr txBox="1"/>
          <p:nvPr/>
        </p:nvSpPr>
        <p:spPr>
          <a:xfrm>
            <a:off x="2193681" y="4410734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EF5015-5BB7-9D25-0448-3A57A1E5C85C}"/>
              </a:ext>
            </a:extLst>
          </p:cNvPr>
          <p:cNvSpPr txBox="1"/>
          <p:nvPr/>
        </p:nvSpPr>
        <p:spPr>
          <a:xfrm>
            <a:off x="2193680" y="4595708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43D1A-C186-86BC-9832-F819845EDCA0}"/>
              </a:ext>
            </a:extLst>
          </p:cNvPr>
          <p:cNvSpPr txBox="1"/>
          <p:nvPr/>
        </p:nvSpPr>
        <p:spPr>
          <a:xfrm>
            <a:off x="2193680" y="4775462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FC94D-1A4C-026B-08C5-695660ABD4D9}"/>
              </a:ext>
            </a:extLst>
          </p:cNvPr>
          <p:cNvSpPr txBox="1"/>
          <p:nvPr/>
        </p:nvSpPr>
        <p:spPr>
          <a:xfrm>
            <a:off x="2193680" y="4968532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B676C-E71D-6DB8-0F49-F8F8C7963D23}"/>
              </a:ext>
            </a:extLst>
          </p:cNvPr>
          <p:cNvSpPr txBox="1"/>
          <p:nvPr/>
        </p:nvSpPr>
        <p:spPr>
          <a:xfrm>
            <a:off x="2584372" y="5869426"/>
            <a:ext cx="3975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* denotes enrollment of between 0-10 individuals</a:t>
            </a:r>
          </a:p>
        </p:txBody>
      </p:sp>
    </p:spTree>
    <p:extLst>
      <p:ext uri="{BB962C8B-B14F-4D97-AF65-F5344CB8AC3E}">
        <p14:creationId xmlns:p14="http://schemas.microsoft.com/office/powerpoint/2010/main" val="163769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93C55-2FF2-83CB-4BB5-867A21174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1">
            <a:extLst>
              <a:ext uri="{FF2B5EF4-FFF2-40B4-BE49-F238E27FC236}">
                <a16:creationId xmlns:a16="http://schemas.microsoft.com/office/drawing/2014/main" id="{1F4486DB-5406-1C89-A402-15D8BACFFB56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DD46E9E5-96B0-68F8-80E7-4BC2F6E8D281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5">
            <a:extLst>
              <a:ext uri="{FF2B5EF4-FFF2-40B4-BE49-F238E27FC236}">
                <a16:creationId xmlns:a16="http://schemas.microsoft.com/office/drawing/2014/main" id="{8288EB0A-D6EC-D16E-8666-E06759A784B0}"/>
              </a:ext>
            </a:extLst>
          </p:cNvPr>
          <p:cNvSpPr txBox="1"/>
          <p:nvPr/>
        </p:nvSpPr>
        <p:spPr>
          <a:xfrm>
            <a:off x="2313432" y="6446520"/>
            <a:ext cx="64190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25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 	</a:t>
            </a:r>
            <a:r>
              <a:rPr lang="en-US" altLang="zh-CN" sz="1200" spc="-45" dirty="0">
                <a:solidFill>
                  <a:srgbClr val="868686"/>
                </a:solidFill>
                <a:latin typeface="Calibri"/>
                <a:ea typeface="Cambria"/>
              </a:rPr>
              <a:t>9</a:t>
            </a:r>
            <a:endParaRPr lang="en-US" altLang="zh-CN" sz="1200" dirty="0">
              <a:solidFill>
                <a:srgbClr val="16355C"/>
              </a:solidFill>
              <a:latin typeface="Cambria"/>
              <a:ea typeface="Cambria"/>
            </a:endParaRPr>
          </a:p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	</a:t>
            </a:r>
            <a:endParaRPr lang="en-US" altLang="zh-CN" sz="1200" spc="-45" dirty="0">
              <a:solidFill>
                <a:srgbClr val="868686"/>
              </a:solidFill>
              <a:latin typeface="Calibri"/>
              <a:ea typeface="Calibri"/>
            </a:endParaRPr>
          </a:p>
        </p:txBody>
      </p:sp>
      <p:pic>
        <p:nvPicPr>
          <p:cNvPr id="6" name="Picture 128">
            <a:extLst>
              <a:ext uri="{FF2B5EF4-FFF2-40B4-BE49-F238E27FC236}">
                <a16:creationId xmlns:a16="http://schemas.microsoft.com/office/drawing/2014/main" id="{B97BB6DA-5837-FE6E-916A-C2183449F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1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C715A2F1-EB6B-F62E-9BC6-19EB145F7CF1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142502A-C0D3-A1BE-933C-595CEC9DC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" y="238444"/>
            <a:ext cx="9144000" cy="56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4F4452-AD37-8241-8558-2998E7B109CC}"/>
              </a:ext>
            </a:extLst>
          </p:cNvPr>
          <p:cNvSpPr txBox="1"/>
          <p:nvPr/>
        </p:nvSpPr>
        <p:spPr>
          <a:xfrm>
            <a:off x="2193682" y="1130389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078AF-F7BF-FA20-AF13-B8C45EB0FCED}"/>
              </a:ext>
            </a:extLst>
          </p:cNvPr>
          <p:cNvSpPr txBox="1"/>
          <p:nvPr/>
        </p:nvSpPr>
        <p:spPr>
          <a:xfrm>
            <a:off x="2193682" y="1306636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4B806E-F525-6787-91BA-8707EA040F00}"/>
              </a:ext>
            </a:extLst>
          </p:cNvPr>
          <p:cNvSpPr txBox="1"/>
          <p:nvPr/>
        </p:nvSpPr>
        <p:spPr>
          <a:xfrm>
            <a:off x="2193682" y="1492408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0DF23-47B5-9C1E-88EC-F58BBF904928}"/>
              </a:ext>
            </a:extLst>
          </p:cNvPr>
          <p:cNvSpPr txBox="1"/>
          <p:nvPr/>
        </p:nvSpPr>
        <p:spPr>
          <a:xfrm>
            <a:off x="2193682" y="1673110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317A45-74EC-455D-308A-F6BB543A9CC6}"/>
              </a:ext>
            </a:extLst>
          </p:cNvPr>
          <p:cNvSpPr txBox="1"/>
          <p:nvPr/>
        </p:nvSpPr>
        <p:spPr>
          <a:xfrm>
            <a:off x="2193682" y="1855707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C6F48-B0BF-E1D5-2B6C-64743AE86DD2}"/>
              </a:ext>
            </a:extLst>
          </p:cNvPr>
          <p:cNvSpPr txBox="1"/>
          <p:nvPr/>
        </p:nvSpPr>
        <p:spPr>
          <a:xfrm>
            <a:off x="2193682" y="2041047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929EB-BCFF-5B0D-C4F3-1BD0DC8F82D9}"/>
              </a:ext>
            </a:extLst>
          </p:cNvPr>
          <p:cNvSpPr txBox="1"/>
          <p:nvPr/>
        </p:nvSpPr>
        <p:spPr>
          <a:xfrm>
            <a:off x="2193682" y="2224924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4BD2D-280E-642A-FCC0-A7BF83B9A2FF}"/>
              </a:ext>
            </a:extLst>
          </p:cNvPr>
          <p:cNvSpPr txBox="1"/>
          <p:nvPr/>
        </p:nvSpPr>
        <p:spPr>
          <a:xfrm>
            <a:off x="2193682" y="2404346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1A8BE1-6562-0F1A-EEA3-2F1BBCEB48F9}"/>
              </a:ext>
            </a:extLst>
          </p:cNvPr>
          <p:cNvSpPr txBox="1"/>
          <p:nvPr/>
        </p:nvSpPr>
        <p:spPr>
          <a:xfrm>
            <a:off x="2193682" y="2586511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0EC70-2D87-48B2-43E3-09F3D673ED56}"/>
              </a:ext>
            </a:extLst>
          </p:cNvPr>
          <p:cNvSpPr txBox="1"/>
          <p:nvPr/>
        </p:nvSpPr>
        <p:spPr>
          <a:xfrm>
            <a:off x="2195324" y="2773845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B2E42-DB7A-7853-61A5-B7112DDF0433}"/>
              </a:ext>
            </a:extLst>
          </p:cNvPr>
          <p:cNvSpPr txBox="1"/>
          <p:nvPr/>
        </p:nvSpPr>
        <p:spPr>
          <a:xfrm>
            <a:off x="2195324" y="2957751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0E1638-7681-F9E2-8CB6-6E46AEB7B0E0}"/>
              </a:ext>
            </a:extLst>
          </p:cNvPr>
          <p:cNvSpPr txBox="1"/>
          <p:nvPr/>
        </p:nvSpPr>
        <p:spPr>
          <a:xfrm>
            <a:off x="2195324" y="3133969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182BB-02C5-CA8C-23D2-14D996D50D4F}"/>
              </a:ext>
            </a:extLst>
          </p:cNvPr>
          <p:cNvSpPr txBox="1"/>
          <p:nvPr/>
        </p:nvSpPr>
        <p:spPr>
          <a:xfrm>
            <a:off x="2193682" y="3313391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05C61A-5293-160B-20DA-F42A19E14D36}"/>
              </a:ext>
            </a:extLst>
          </p:cNvPr>
          <p:cNvSpPr txBox="1"/>
          <p:nvPr/>
        </p:nvSpPr>
        <p:spPr>
          <a:xfrm>
            <a:off x="2193682" y="3490918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961D20-4C51-44BD-8F68-3E1FD78346F1}"/>
              </a:ext>
            </a:extLst>
          </p:cNvPr>
          <p:cNvSpPr txBox="1"/>
          <p:nvPr/>
        </p:nvSpPr>
        <p:spPr>
          <a:xfrm>
            <a:off x="2193681" y="3680221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0090CA-3EE9-1C31-85AD-CE35DD9C1121}"/>
              </a:ext>
            </a:extLst>
          </p:cNvPr>
          <p:cNvSpPr txBox="1"/>
          <p:nvPr/>
        </p:nvSpPr>
        <p:spPr>
          <a:xfrm>
            <a:off x="2193681" y="3861997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5313E9-FB28-CCF0-27D9-596A588D2927}"/>
              </a:ext>
            </a:extLst>
          </p:cNvPr>
          <p:cNvSpPr txBox="1"/>
          <p:nvPr/>
        </p:nvSpPr>
        <p:spPr>
          <a:xfrm>
            <a:off x="2193681" y="4045386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C40207-E805-5D83-9F14-C97677D094E4}"/>
              </a:ext>
            </a:extLst>
          </p:cNvPr>
          <p:cNvSpPr txBox="1"/>
          <p:nvPr/>
        </p:nvSpPr>
        <p:spPr>
          <a:xfrm>
            <a:off x="2193681" y="4226117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E53A54-5B27-2C7B-92F2-7D4E9BD25B34}"/>
              </a:ext>
            </a:extLst>
          </p:cNvPr>
          <p:cNvSpPr txBox="1"/>
          <p:nvPr/>
        </p:nvSpPr>
        <p:spPr>
          <a:xfrm>
            <a:off x="2193681" y="4401029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5318F8-32B4-7837-DE45-95093DBEDBC6}"/>
              </a:ext>
            </a:extLst>
          </p:cNvPr>
          <p:cNvSpPr txBox="1"/>
          <p:nvPr/>
        </p:nvSpPr>
        <p:spPr>
          <a:xfrm>
            <a:off x="2193681" y="4589416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2A50C5-F491-6B4B-BB8B-BE54B72192B8}"/>
              </a:ext>
            </a:extLst>
          </p:cNvPr>
          <p:cNvSpPr txBox="1"/>
          <p:nvPr/>
        </p:nvSpPr>
        <p:spPr>
          <a:xfrm>
            <a:off x="2193681" y="4769968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9F01FD-16FA-07A8-C292-7F50DFE9C85E}"/>
              </a:ext>
            </a:extLst>
          </p:cNvPr>
          <p:cNvSpPr txBox="1"/>
          <p:nvPr/>
        </p:nvSpPr>
        <p:spPr>
          <a:xfrm>
            <a:off x="2193680" y="4953235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E7D09B-9850-241B-5470-4B4F948A5752}"/>
              </a:ext>
            </a:extLst>
          </p:cNvPr>
          <p:cNvSpPr txBox="1"/>
          <p:nvPr/>
        </p:nvSpPr>
        <p:spPr>
          <a:xfrm>
            <a:off x="2584372" y="5896570"/>
            <a:ext cx="3975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* denotes enrollment of between 0-10 individuals</a:t>
            </a:r>
          </a:p>
        </p:txBody>
      </p:sp>
    </p:spTree>
    <p:extLst>
      <p:ext uri="{BB962C8B-B14F-4D97-AF65-F5344CB8AC3E}">
        <p14:creationId xmlns:p14="http://schemas.microsoft.com/office/powerpoint/2010/main" val="85099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2C038-57DF-44BD-40BD-B985510F7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1">
            <a:extLst>
              <a:ext uri="{FF2B5EF4-FFF2-40B4-BE49-F238E27FC236}">
                <a16:creationId xmlns:a16="http://schemas.microsoft.com/office/drawing/2014/main" id="{73D266BF-057B-005C-6B1F-55B6109D9444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41FF4710-D0BA-A336-8BCD-A1FA0125B6C3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5">
            <a:extLst>
              <a:ext uri="{FF2B5EF4-FFF2-40B4-BE49-F238E27FC236}">
                <a16:creationId xmlns:a16="http://schemas.microsoft.com/office/drawing/2014/main" id="{6E7FCF6F-FD03-3C17-296E-C60E088D6F51}"/>
              </a:ext>
            </a:extLst>
          </p:cNvPr>
          <p:cNvSpPr txBox="1"/>
          <p:nvPr/>
        </p:nvSpPr>
        <p:spPr>
          <a:xfrm>
            <a:off x="2313432" y="6446520"/>
            <a:ext cx="64190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25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 	</a:t>
            </a:r>
            <a:r>
              <a:rPr lang="en-US" altLang="zh-CN" sz="1200" spc="-45" dirty="0">
                <a:solidFill>
                  <a:srgbClr val="868686"/>
                </a:solidFill>
                <a:latin typeface="Calibri"/>
                <a:ea typeface="Cambria"/>
              </a:rPr>
              <a:t>10</a:t>
            </a:r>
            <a:endParaRPr lang="en-US" altLang="zh-CN" sz="1200" dirty="0">
              <a:solidFill>
                <a:srgbClr val="16355C"/>
              </a:solidFill>
              <a:latin typeface="Cambria"/>
              <a:ea typeface="Cambria"/>
            </a:endParaRPr>
          </a:p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	</a:t>
            </a:r>
            <a:endParaRPr lang="en-US" altLang="zh-CN" sz="1200" spc="-45" dirty="0">
              <a:solidFill>
                <a:srgbClr val="868686"/>
              </a:solidFill>
              <a:latin typeface="Calibri"/>
              <a:ea typeface="Calibri"/>
            </a:endParaRPr>
          </a:p>
        </p:txBody>
      </p:sp>
      <p:pic>
        <p:nvPicPr>
          <p:cNvPr id="6" name="Picture 128">
            <a:extLst>
              <a:ext uri="{FF2B5EF4-FFF2-40B4-BE49-F238E27FC236}">
                <a16:creationId xmlns:a16="http://schemas.microsoft.com/office/drawing/2014/main" id="{7FB83F16-772F-3683-A420-1B939A935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1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4DC437CC-719F-BCC5-ED70-9978E2526C29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52E7FE2F-AE95-1267-E018-BF0396BB6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33"/>
            <a:ext cx="9144000" cy="56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26CC17-925A-484B-D7A0-6E77E83F14E4}"/>
              </a:ext>
            </a:extLst>
          </p:cNvPr>
          <p:cNvSpPr txBox="1"/>
          <p:nvPr/>
        </p:nvSpPr>
        <p:spPr>
          <a:xfrm>
            <a:off x="2233045" y="1009339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3B205-4B11-6699-BB00-9B1354A034C9}"/>
              </a:ext>
            </a:extLst>
          </p:cNvPr>
          <p:cNvSpPr txBox="1"/>
          <p:nvPr/>
        </p:nvSpPr>
        <p:spPr>
          <a:xfrm>
            <a:off x="2233045" y="1213541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449B1-7A48-8DA4-05F6-030121D5D737}"/>
              </a:ext>
            </a:extLst>
          </p:cNvPr>
          <p:cNvSpPr txBox="1"/>
          <p:nvPr/>
        </p:nvSpPr>
        <p:spPr>
          <a:xfrm>
            <a:off x="2233045" y="1408439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61BD5-BAF1-0185-1D38-C9829F9AE5BA}"/>
              </a:ext>
            </a:extLst>
          </p:cNvPr>
          <p:cNvSpPr txBox="1"/>
          <p:nvPr/>
        </p:nvSpPr>
        <p:spPr>
          <a:xfrm>
            <a:off x="2233044" y="1612641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4D67E0-B4EC-7272-626D-A4EF6BBB5ACC}"/>
              </a:ext>
            </a:extLst>
          </p:cNvPr>
          <p:cNvSpPr txBox="1"/>
          <p:nvPr/>
        </p:nvSpPr>
        <p:spPr>
          <a:xfrm>
            <a:off x="2233043" y="1808360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1F7E5-8842-24E6-69E5-E0F33DF5BED7}"/>
              </a:ext>
            </a:extLst>
          </p:cNvPr>
          <p:cNvSpPr txBox="1"/>
          <p:nvPr/>
        </p:nvSpPr>
        <p:spPr>
          <a:xfrm>
            <a:off x="2233042" y="2009450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A790EC-574E-7293-9543-1E7A8B343B90}"/>
              </a:ext>
            </a:extLst>
          </p:cNvPr>
          <p:cNvSpPr txBox="1"/>
          <p:nvPr/>
        </p:nvSpPr>
        <p:spPr>
          <a:xfrm>
            <a:off x="2233041" y="2213321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B12F3-6C48-9AEC-F2B8-72A6A6CD8126}"/>
              </a:ext>
            </a:extLst>
          </p:cNvPr>
          <p:cNvSpPr txBox="1"/>
          <p:nvPr/>
        </p:nvSpPr>
        <p:spPr>
          <a:xfrm>
            <a:off x="2233041" y="2402369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1D7A8-5AC5-7168-CF96-9E28C0C2D334}"/>
              </a:ext>
            </a:extLst>
          </p:cNvPr>
          <p:cNvSpPr txBox="1"/>
          <p:nvPr/>
        </p:nvSpPr>
        <p:spPr>
          <a:xfrm>
            <a:off x="2233040" y="2595361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736FFC-95EB-5AD8-21E9-B609A8997304}"/>
              </a:ext>
            </a:extLst>
          </p:cNvPr>
          <p:cNvSpPr txBox="1"/>
          <p:nvPr/>
        </p:nvSpPr>
        <p:spPr>
          <a:xfrm>
            <a:off x="2233039" y="2803164"/>
            <a:ext cx="2363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B79C2-6746-3EB8-1CC8-3293A0C98150}"/>
              </a:ext>
            </a:extLst>
          </p:cNvPr>
          <p:cNvSpPr txBox="1"/>
          <p:nvPr/>
        </p:nvSpPr>
        <p:spPr>
          <a:xfrm>
            <a:off x="2584372" y="5896570"/>
            <a:ext cx="3975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* denotes enrollment of between 0-10 individuals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6993D-9CFA-BE17-BA35-A430C5A039BC}"/>
              </a:ext>
            </a:extLst>
          </p:cNvPr>
          <p:cNvSpPr txBox="1"/>
          <p:nvPr/>
        </p:nvSpPr>
        <p:spPr>
          <a:xfrm>
            <a:off x="2233038" y="2992170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42053D-C000-9CCA-5FCA-D85F0737CB59}"/>
              </a:ext>
            </a:extLst>
          </p:cNvPr>
          <p:cNvSpPr txBox="1"/>
          <p:nvPr/>
        </p:nvSpPr>
        <p:spPr>
          <a:xfrm>
            <a:off x="2233037" y="3187889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7BC07-9D82-073B-BA7C-42581808C9AF}"/>
              </a:ext>
            </a:extLst>
          </p:cNvPr>
          <p:cNvSpPr txBox="1"/>
          <p:nvPr/>
        </p:nvSpPr>
        <p:spPr>
          <a:xfrm>
            <a:off x="2229917" y="3388979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B4262-B740-2678-E5FF-35A8DF439C4B}"/>
              </a:ext>
            </a:extLst>
          </p:cNvPr>
          <p:cNvSpPr txBox="1"/>
          <p:nvPr/>
        </p:nvSpPr>
        <p:spPr>
          <a:xfrm>
            <a:off x="2229917" y="3590069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412BED-8702-0B42-7BCA-7D3C556787BD}"/>
              </a:ext>
            </a:extLst>
          </p:cNvPr>
          <p:cNvSpPr txBox="1"/>
          <p:nvPr/>
        </p:nvSpPr>
        <p:spPr>
          <a:xfrm>
            <a:off x="2229917" y="3787345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C3708-A93A-9A58-EBD1-812F15FE28A2}"/>
              </a:ext>
            </a:extLst>
          </p:cNvPr>
          <p:cNvSpPr txBox="1"/>
          <p:nvPr/>
        </p:nvSpPr>
        <p:spPr>
          <a:xfrm>
            <a:off x="2229916" y="3988391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7AE55-E831-0E83-A793-246E4EFA40A8}"/>
              </a:ext>
            </a:extLst>
          </p:cNvPr>
          <p:cNvSpPr txBox="1"/>
          <p:nvPr/>
        </p:nvSpPr>
        <p:spPr>
          <a:xfrm>
            <a:off x="2229916" y="4184110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8549A7-62C7-8336-8BD8-16CAB2031CFA}"/>
              </a:ext>
            </a:extLst>
          </p:cNvPr>
          <p:cNvSpPr txBox="1"/>
          <p:nvPr/>
        </p:nvSpPr>
        <p:spPr>
          <a:xfrm>
            <a:off x="2229916" y="4391871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CA282D-4D54-2569-9E78-485B36722E15}"/>
              </a:ext>
            </a:extLst>
          </p:cNvPr>
          <p:cNvSpPr txBox="1"/>
          <p:nvPr/>
        </p:nvSpPr>
        <p:spPr>
          <a:xfrm>
            <a:off x="2229916" y="4579502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787280-6828-1339-901D-751E4453B2DA}"/>
              </a:ext>
            </a:extLst>
          </p:cNvPr>
          <p:cNvSpPr txBox="1"/>
          <p:nvPr/>
        </p:nvSpPr>
        <p:spPr>
          <a:xfrm>
            <a:off x="2229915" y="4772183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07601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1ED95-F0EE-9A59-4EA2-8E90A54F9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1">
            <a:extLst>
              <a:ext uri="{FF2B5EF4-FFF2-40B4-BE49-F238E27FC236}">
                <a16:creationId xmlns:a16="http://schemas.microsoft.com/office/drawing/2014/main" id="{292D7FA8-B4B2-7008-028E-9957B6A73E0F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C4A063CD-0301-59DC-4A9E-B07FFA5FBAE6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5">
            <a:extLst>
              <a:ext uri="{FF2B5EF4-FFF2-40B4-BE49-F238E27FC236}">
                <a16:creationId xmlns:a16="http://schemas.microsoft.com/office/drawing/2014/main" id="{910D5CD2-48BC-17EC-EFBE-E076BA8FF68C}"/>
              </a:ext>
            </a:extLst>
          </p:cNvPr>
          <p:cNvSpPr txBox="1"/>
          <p:nvPr/>
        </p:nvSpPr>
        <p:spPr>
          <a:xfrm>
            <a:off x="2313432" y="6446520"/>
            <a:ext cx="64190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25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 	</a:t>
            </a:r>
            <a:r>
              <a:rPr lang="en-US" altLang="zh-CN" sz="1200" spc="-45" dirty="0">
                <a:solidFill>
                  <a:srgbClr val="868686"/>
                </a:solidFill>
                <a:latin typeface="Calibri"/>
                <a:ea typeface="Cambria"/>
              </a:rPr>
              <a:t>11</a:t>
            </a:r>
            <a:endParaRPr lang="en-US" altLang="zh-CN" sz="1200" dirty="0">
              <a:solidFill>
                <a:srgbClr val="16355C"/>
              </a:solidFill>
              <a:latin typeface="Cambria"/>
              <a:ea typeface="Cambria"/>
            </a:endParaRPr>
          </a:p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	</a:t>
            </a:r>
            <a:endParaRPr lang="en-US" altLang="zh-CN" sz="1200" spc="-45" dirty="0">
              <a:solidFill>
                <a:srgbClr val="868686"/>
              </a:solidFill>
              <a:latin typeface="Calibri"/>
              <a:ea typeface="Calibri"/>
            </a:endParaRPr>
          </a:p>
        </p:txBody>
      </p:sp>
      <p:pic>
        <p:nvPicPr>
          <p:cNvPr id="6" name="Picture 128">
            <a:extLst>
              <a:ext uri="{FF2B5EF4-FFF2-40B4-BE49-F238E27FC236}">
                <a16:creationId xmlns:a16="http://schemas.microsoft.com/office/drawing/2014/main" id="{EF7DDAB2-7C00-A7D4-0CF8-4540A92A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1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28436D2C-68D7-81B8-8124-79C179D41651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6384D0-0CB8-6BDA-193A-4FBC2350CA3D}"/>
              </a:ext>
            </a:extLst>
          </p:cNvPr>
          <p:cNvSpPr txBox="1"/>
          <p:nvPr/>
        </p:nvSpPr>
        <p:spPr>
          <a:xfrm>
            <a:off x="685800" y="998309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latin typeface="Cambria" panose="02040503050406030204" pitchFamily="18" charset="0"/>
              </a:rPr>
              <a:t>Of the 7,076 enrollees gained in 2024, 80% of the growth can be attributed to these eight plans.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229639-98B6-0D09-012D-2C3ED26CC929}"/>
              </a:ext>
            </a:extLst>
          </p:cNvPr>
          <p:cNvSpPr txBox="1"/>
          <p:nvPr/>
        </p:nvSpPr>
        <p:spPr>
          <a:xfrm>
            <a:off x="371387" y="210234"/>
            <a:ext cx="8553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00"/>
                </a:solidFill>
                <a:latin typeface="Cambria"/>
                <a:ea typeface="Cambria"/>
              </a:rPr>
              <a:t>Adult</a:t>
            </a:r>
            <a:r>
              <a:rPr lang="en-US" altLang="zh-CN" sz="180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mbria"/>
                <a:ea typeface="Cambria"/>
              </a:rPr>
              <a:t>Individuals</a:t>
            </a:r>
            <a:r>
              <a:rPr lang="en-US" altLang="zh-CN" sz="180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mbria"/>
                <a:ea typeface="Cambria"/>
              </a:rPr>
              <a:t>At</a:t>
            </a:r>
            <a:r>
              <a:rPr lang="en-US" altLang="zh-CN" sz="180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mbria"/>
                <a:ea typeface="Cambria"/>
              </a:rPr>
              <a:t>Risk</a:t>
            </a:r>
            <a:r>
              <a:rPr lang="en-US" altLang="zh-CN" sz="180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80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mbria"/>
                <a:ea typeface="Cambria"/>
              </a:rPr>
              <a:t>Long-Term</a:t>
            </a:r>
            <a:r>
              <a:rPr lang="en-US" altLang="zh-CN" sz="180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80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latin typeface="Cambria"/>
                <a:ea typeface="Cambria"/>
              </a:rPr>
              <a:t>Institutionalization Population of Focus</a:t>
            </a:r>
            <a:endParaRPr lang="en-US" sz="1800" dirty="0"/>
          </a:p>
        </p:txBody>
      </p:sp>
      <p:pic>
        <p:nvPicPr>
          <p:cNvPr id="12" name="Picture 11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70FB9B91-1100-30FC-ABDF-32A8BAA7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6" y="1950589"/>
            <a:ext cx="8972148" cy="374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65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reeform 165"/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reeform 166"/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68"/>
          <p:cNvSpPr txBox="1"/>
          <p:nvPr/>
        </p:nvSpPr>
        <p:spPr>
          <a:xfrm>
            <a:off x="399502" y="0"/>
            <a:ext cx="8892477" cy="6526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Adult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Individuals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At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Risk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Long-Term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Institutionalization: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Enrollment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Managed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50" b="1" dirty="0">
                <a:solidFill>
                  <a:srgbClr val="000000"/>
                </a:solidFill>
                <a:latin typeface="Cambria"/>
                <a:ea typeface="Cambria"/>
              </a:rPr>
              <a:t>Plan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75"/>
              </a:lnSpc>
            </a:pPr>
            <a:endParaRPr lang="en-US" dirty="0"/>
          </a:p>
          <a:p>
            <a:pPr indent="1260855"/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Source: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DHCS,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“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Total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Number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Members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Who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Received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MCP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Population</a:t>
            </a:r>
            <a:r>
              <a:rPr lang="en-US" altLang="zh-CN" sz="1200" spc="-34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</a:p>
          <a:p>
            <a:pPr marL="1260855" hangingPunct="0">
              <a:lnSpc>
                <a:spcPct val="98750"/>
              </a:lnSpc>
            </a:pP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Focus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Quarter,”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  <a:hlinkClick r:id="rId3"/>
              </a:rPr>
              <a:t>https://geohub-cadhcs.hub.arcgis.com/datasets/CADHCS::ecm-community-support-data-tables-for-quarterly-implementation-report/explore?layer=26&amp;showTable=true</a:t>
            </a:r>
            <a:endParaRPr lang="en-US" altLang="zh-CN" sz="1200" dirty="0">
              <a:solidFill>
                <a:srgbClr val="0000FE"/>
              </a:solidFill>
              <a:latin typeface="Cambria"/>
              <a:ea typeface="Cambria"/>
            </a:endParaRPr>
          </a:p>
        </p:txBody>
      </p:sp>
      <p:sp>
        <p:nvSpPr>
          <p:cNvPr id="169" name="TextBox 169"/>
          <p:cNvSpPr txBox="1"/>
          <p:nvPr/>
        </p:nvSpPr>
        <p:spPr>
          <a:xfrm>
            <a:off x="1150620" y="6461367"/>
            <a:ext cx="6419088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800099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15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  <a:p>
            <a:pPr marL="0" indent="800099">
              <a:lnSpc>
                <a:spcPct val="100000"/>
              </a:lnSpc>
            </a:pPr>
            <a:endParaRPr lang="en-US" altLang="zh-CN" sz="2000" dirty="0">
              <a:solidFill>
                <a:srgbClr val="16355C"/>
              </a:solidFill>
              <a:latin typeface="Cambria"/>
              <a:ea typeface="Cambria"/>
            </a:endParaRPr>
          </a:p>
        </p:txBody>
      </p:sp>
      <p:sp>
        <p:nvSpPr>
          <p:cNvPr id="170" name="TextBox 170"/>
          <p:cNvSpPr txBox="1"/>
          <p:nvPr/>
        </p:nvSpPr>
        <p:spPr>
          <a:xfrm>
            <a:off x="8447151" y="6470015"/>
            <a:ext cx="166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Calibri"/>
                <a:ea typeface="Calibri"/>
              </a:rPr>
              <a:t>12</a:t>
            </a:r>
          </a:p>
        </p:txBody>
      </p:sp>
      <p:pic>
        <p:nvPicPr>
          <p:cNvPr id="8" name="Picture 182">
            <a:extLst>
              <a:ext uri="{FF2B5EF4-FFF2-40B4-BE49-F238E27FC236}">
                <a16:creationId xmlns:a16="http://schemas.microsoft.com/office/drawing/2014/main" id="{2D314429-501A-16AD-6980-5D949D925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" y="5897881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63AFDC48-5574-47CF-0AA0-9FB2FB0CC7BE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29360E-CB2B-1F98-E9B7-DA290C2BC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3" y="5231481"/>
            <a:ext cx="5689454" cy="563742"/>
          </a:xfrm>
          <a:prstGeom prst="rect">
            <a:avLst/>
          </a:prstGeom>
        </p:spPr>
      </p:pic>
      <p:pic>
        <p:nvPicPr>
          <p:cNvPr id="10" name="Picture 9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D803CB11-BF49-69C8-E7DD-161488CEF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3" y="195524"/>
            <a:ext cx="9057694" cy="4933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71"/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/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74"/>
          <p:cNvSpPr txBox="1"/>
          <p:nvPr/>
        </p:nvSpPr>
        <p:spPr>
          <a:xfrm>
            <a:off x="85200" y="0"/>
            <a:ext cx="8973597" cy="66904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Adult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Individuals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At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Risk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Long-Term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Institutionalization: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Enrollment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Managed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Plan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(cont.)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85"/>
              </a:lnSpc>
            </a:pPr>
            <a:endParaRPr lang="en-US" dirty="0"/>
          </a:p>
          <a:p>
            <a:pPr indent="1260855"/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Source: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DHCS,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“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Total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Number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Members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Who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Received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MCP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Population</a:t>
            </a:r>
            <a:r>
              <a:rPr lang="en-US" altLang="zh-CN" sz="1200" spc="-34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</a:p>
          <a:p>
            <a:pPr marL="1260855" hangingPunct="0">
              <a:lnSpc>
                <a:spcPct val="98750"/>
              </a:lnSpc>
            </a:pP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Focus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Quarter,”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  <a:hlinkClick r:id="rId2"/>
              </a:rPr>
              <a:t>https://geohub-cadhcs.hub.arcgis.com/datasets/CADHCS::ecm-community-support-data-tables-for-quarterly-implementation-report/explore?layer=26&amp;showTable=true</a:t>
            </a:r>
            <a:endParaRPr lang="en-US" altLang="zh-CN" sz="1200" dirty="0">
              <a:solidFill>
                <a:srgbClr val="0000FE"/>
              </a:solidFill>
              <a:latin typeface="Cambria"/>
              <a:ea typeface="Cambria"/>
            </a:endParaRPr>
          </a:p>
          <a:p>
            <a:pPr marL="0" indent="1308480">
              <a:lnSpc>
                <a:spcPct val="100000"/>
              </a:lnSpc>
            </a:pPr>
            <a:endParaRPr lang="en-US" altLang="zh-CN" sz="1200" dirty="0">
              <a:solidFill>
                <a:srgbClr val="0000FE"/>
              </a:solidFill>
              <a:latin typeface="Cambria"/>
              <a:ea typeface="Cambria"/>
            </a:endParaRPr>
          </a:p>
        </p:txBody>
      </p:sp>
      <p:sp>
        <p:nvSpPr>
          <p:cNvPr id="175" name="TextBox 175"/>
          <p:cNvSpPr txBox="1"/>
          <p:nvPr/>
        </p:nvSpPr>
        <p:spPr>
          <a:xfrm>
            <a:off x="1150620" y="6168263"/>
            <a:ext cx="6419088" cy="301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84097">
              <a:lnSpc>
                <a:spcPct val="100000"/>
              </a:lnSpc>
            </a:pPr>
            <a:endParaRPr lang="en-US" altLang="zh-CN" sz="2000" b="1" dirty="0">
              <a:solidFill>
                <a:srgbClr val="000000"/>
              </a:solidFill>
              <a:latin typeface="Cambria"/>
              <a:ea typeface="Cambria"/>
            </a:endParaRPr>
          </a:p>
          <a:p>
            <a:pPr marL="0" indent="784097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3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  <a:p>
            <a:pPr marL="0" indent="784097">
              <a:lnSpc>
                <a:spcPct val="100000"/>
              </a:lnSpc>
            </a:pPr>
            <a:endParaRPr lang="en-US" altLang="zh-CN" sz="2000" dirty="0">
              <a:solidFill>
                <a:srgbClr val="16355C"/>
              </a:solidFill>
              <a:latin typeface="Cambria"/>
              <a:ea typeface="Cambria"/>
            </a:endParaRPr>
          </a:p>
        </p:txBody>
      </p:sp>
      <p:sp>
        <p:nvSpPr>
          <p:cNvPr id="176" name="TextBox 176"/>
          <p:cNvSpPr txBox="1"/>
          <p:nvPr/>
        </p:nvSpPr>
        <p:spPr>
          <a:xfrm>
            <a:off x="8447151" y="6470015"/>
            <a:ext cx="166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Calibri"/>
                <a:ea typeface="Calibri"/>
              </a:rPr>
              <a:t>13</a:t>
            </a:r>
          </a:p>
        </p:txBody>
      </p:sp>
      <p:pic>
        <p:nvPicPr>
          <p:cNvPr id="4" name="Picture 182">
            <a:extLst>
              <a:ext uri="{FF2B5EF4-FFF2-40B4-BE49-F238E27FC236}">
                <a16:creationId xmlns:a16="http://schemas.microsoft.com/office/drawing/2014/main" id="{A64A05F0-991F-6547-D63B-C5114FB23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5897880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1D4AC08C-99A3-1A9A-D48D-5FD33DCC81CA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EDA1D-A9C8-2164-5501-0C0FD091E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3" y="5198947"/>
            <a:ext cx="5689454" cy="563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48E81-7419-B71F-9AAC-6E63CCDBF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" y="193530"/>
            <a:ext cx="9133480" cy="49378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FDA9D-F96F-9B89-837A-7B25362C4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71">
            <a:extLst>
              <a:ext uri="{FF2B5EF4-FFF2-40B4-BE49-F238E27FC236}">
                <a16:creationId xmlns:a16="http://schemas.microsoft.com/office/drawing/2014/main" id="{86D09055-AB7E-6C45-63DE-D47406416271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>
            <a:extLst>
              <a:ext uri="{FF2B5EF4-FFF2-40B4-BE49-F238E27FC236}">
                <a16:creationId xmlns:a16="http://schemas.microsoft.com/office/drawing/2014/main" id="{1F9D0B63-9DB1-BFCF-D94B-028D9EEEA26A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74">
            <a:extLst>
              <a:ext uri="{FF2B5EF4-FFF2-40B4-BE49-F238E27FC236}">
                <a16:creationId xmlns:a16="http://schemas.microsoft.com/office/drawing/2014/main" id="{284D681F-E65A-8C75-1D37-44903FDFDF02}"/>
              </a:ext>
            </a:extLst>
          </p:cNvPr>
          <p:cNvSpPr txBox="1"/>
          <p:nvPr/>
        </p:nvSpPr>
        <p:spPr>
          <a:xfrm>
            <a:off x="42601" y="51981"/>
            <a:ext cx="8973597" cy="6509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Adult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Individuals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At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Risk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Long-Term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Institutionalization: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Enrollment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Managed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Plan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(cont.)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85"/>
              </a:lnSpc>
            </a:pPr>
            <a:endParaRPr lang="en-US" dirty="0"/>
          </a:p>
          <a:p>
            <a:pPr indent="1260855"/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Source: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DHCS,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“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Total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Number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Members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Who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Received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MCP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Population</a:t>
            </a:r>
            <a:r>
              <a:rPr lang="en-US" altLang="zh-CN" sz="1200" spc="-34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</a:p>
          <a:p>
            <a:pPr marL="1260855" hangingPunct="0">
              <a:lnSpc>
                <a:spcPct val="98750"/>
              </a:lnSpc>
            </a:pP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Focus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Quarter,”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  <a:hlinkClick r:id="rId2"/>
              </a:rPr>
              <a:t>https://geohub-cadhcs.hub.arcgis.com/datasets/CADHCS::ecm-community-support-data-tables-for-quarterly-implementation-report/explore?layer=26&amp;showTable=true</a:t>
            </a:r>
            <a:endParaRPr lang="en-US" altLang="zh-CN" sz="1200" dirty="0">
              <a:solidFill>
                <a:srgbClr val="0000FE"/>
              </a:solidFill>
              <a:latin typeface="Cambria"/>
              <a:ea typeface="Cambria"/>
            </a:endParaRPr>
          </a:p>
        </p:txBody>
      </p:sp>
      <p:sp>
        <p:nvSpPr>
          <p:cNvPr id="175" name="TextBox 175">
            <a:extLst>
              <a:ext uri="{FF2B5EF4-FFF2-40B4-BE49-F238E27FC236}">
                <a16:creationId xmlns:a16="http://schemas.microsoft.com/office/drawing/2014/main" id="{003895E0-D505-8457-C6A0-31ACB132B17F}"/>
              </a:ext>
            </a:extLst>
          </p:cNvPr>
          <p:cNvSpPr txBox="1"/>
          <p:nvPr/>
        </p:nvSpPr>
        <p:spPr>
          <a:xfrm>
            <a:off x="1224914" y="6460998"/>
            <a:ext cx="6419088" cy="301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84097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3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  <a:p>
            <a:pPr marL="0" indent="784097">
              <a:lnSpc>
                <a:spcPct val="100000"/>
              </a:lnSpc>
            </a:pPr>
            <a:endParaRPr lang="en-US" altLang="zh-CN" sz="2000" dirty="0">
              <a:solidFill>
                <a:srgbClr val="16355C"/>
              </a:solidFill>
              <a:latin typeface="Cambria"/>
              <a:ea typeface="Cambria"/>
            </a:endParaRPr>
          </a:p>
        </p:txBody>
      </p:sp>
      <p:sp>
        <p:nvSpPr>
          <p:cNvPr id="176" name="TextBox 176">
            <a:extLst>
              <a:ext uri="{FF2B5EF4-FFF2-40B4-BE49-F238E27FC236}">
                <a16:creationId xmlns:a16="http://schemas.microsoft.com/office/drawing/2014/main" id="{ABC0C6FC-12CF-5FCD-4B60-B0CAED4E4E55}"/>
              </a:ext>
            </a:extLst>
          </p:cNvPr>
          <p:cNvSpPr txBox="1"/>
          <p:nvPr/>
        </p:nvSpPr>
        <p:spPr>
          <a:xfrm>
            <a:off x="8447151" y="6470015"/>
            <a:ext cx="166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Calibri"/>
                <a:ea typeface="Calibri"/>
              </a:rPr>
              <a:t>14</a:t>
            </a:r>
          </a:p>
        </p:txBody>
      </p:sp>
      <p:pic>
        <p:nvPicPr>
          <p:cNvPr id="4" name="Picture 182">
            <a:extLst>
              <a:ext uri="{FF2B5EF4-FFF2-40B4-BE49-F238E27FC236}">
                <a16:creationId xmlns:a16="http://schemas.microsoft.com/office/drawing/2014/main" id="{4B4B8D58-718A-92BB-B578-43318AA9B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5897880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81829777-CDC8-D91F-C57D-1E5AA82789D2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484CF-0212-61A8-2001-B42E6EA50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1" y="5209282"/>
            <a:ext cx="5689454" cy="563742"/>
          </a:xfrm>
          <a:prstGeom prst="rect">
            <a:avLst/>
          </a:prstGeom>
        </p:spPr>
      </p:pic>
      <p:pic>
        <p:nvPicPr>
          <p:cNvPr id="12" name="Picture 11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705E410C-D0A8-2F8B-F0E7-650B2E96F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1" y="231390"/>
            <a:ext cx="9058798" cy="48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36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A34CC-3847-18DC-A78E-04253FFF3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71">
            <a:extLst>
              <a:ext uri="{FF2B5EF4-FFF2-40B4-BE49-F238E27FC236}">
                <a16:creationId xmlns:a16="http://schemas.microsoft.com/office/drawing/2014/main" id="{99DC5AFD-950A-0A70-5334-F1A9CCB832F0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>
            <a:extLst>
              <a:ext uri="{FF2B5EF4-FFF2-40B4-BE49-F238E27FC236}">
                <a16:creationId xmlns:a16="http://schemas.microsoft.com/office/drawing/2014/main" id="{07A965BE-9541-BF1E-627A-07FC8BADFCD7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5">
            <a:extLst>
              <a:ext uri="{FF2B5EF4-FFF2-40B4-BE49-F238E27FC236}">
                <a16:creationId xmlns:a16="http://schemas.microsoft.com/office/drawing/2014/main" id="{BB8AD9B4-42FF-95BC-E75F-ABAD4C33EB6A}"/>
              </a:ext>
            </a:extLst>
          </p:cNvPr>
          <p:cNvSpPr txBox="1"/>
          <p:nvPr/>
        </p:nvSpPr>
        <p:spPr>
          <a:xfrm>
            <a:off x="1150620" y="6460998"/>
            <a:ext cx="6419088" cy="301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84097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3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  <a:p>
            <a:pPr marL="0" indent="784097">
              <a:lnSpc>
                <a:spcPct val="100000"/>
              </a:lnSpc>
            </a:pPr>
            <a:endParaRPr lang="en-US" altLang="zh-CN" sz="2000" dirty="0">
              <a:solidFill>
                <a:srgbClr val="16355C"/>
              </a:solidFill>
              <a:latin typeface="Cambria"/>
              <a:ea typeface="Cambria"/>
            </a:endParaRPr>
          </a:p>
        </p:txBody>
      </p:sp>
      <p:sp>
        <p:nvSpPr>
          <p:cNvPr id="176" name="TextBox 176">
            <a:extLst>
              <a:ext uri="{FF2B5EF4-FFF2-40B4-BE49-F238E27FC236}">
                <a16:creationId xmlns:a16="http://schemas.microsoft.com/office/drawing/2014/main" id="{B25398E4-7E32-F869-3E5A-DF90F1E5E4D4}"/>
              </a:ext>
            </a:extLst>
          </p:cNvPr>
          <p:cNvSpPr txBox="1"/>
          <p:nvPr/>
        </p:nvSpPr>
        <p:spPr>
          <a:xfrm>
            <a:off x="8447151" y="6470015"/>
            <a:ext cx="166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Calibri"/>
                <a:ea typeface="Calibri"/>
              </a:rPr>
              <a:t>15</a:t>
            </a:r>
          </a:p>
        </p:txBody>
      </p:sp>
      <p:pic>
        <p:nvPicPr>
          <p:cNvPr id="4" name="Picture 182">
            <a:extLst>
              <a:ext uri="{FF2B5EF4-FFF2-40B4-BE49-F238E27FC236}">
                <a16:creationId xmlns:a16="http://schemas.microsoft.com/office/drawing/2014/main" id="{2373878C-6CE2-DED8-9F76-A65E9AFA9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0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5F8BDE91-84FA-1BD4-76FA-476B50E2AC57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86E45-CDED-94D6-CD94-E51524ACD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2" y="5216614"/>
            <a:ext cx="5689454" cy="563742"/>
          </a:xfrm>
          <a:prstGeom prst="rect">
            <a:avLst/>
          </a:prstGeom>
        </p:spPr>
      </p:pic>
      <p:sp>
        <p:nvSpPr>
          <p:cNvPr id="11" name="TextBox 174">
            <a:extLst>
              <a:ext uri="{FF2B5EF4-FFF2-40B4-BE49-F238E27FC236}">
                <a16:creationId xmlns:a16="http://schemas.microsoft.com/office/drawing/2014/main" id="{A705DF26-06ED-2FA3-4344-9230D99189FB}"/>
              </a:ext>
            </a:extLst>
          </p:cNvPr>
          <p:cNvSpPr txBox="1"/>
          <p:nvPr/>
        </p:nvSpPr>
        <p:spPr>
          <a:xfrm>
            <a:off x="67461" y="20976"/>
            <a:ext cx="8973597" cy="6509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Adult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Individuals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At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Risk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Long-Term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Institutionalization: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Enrollment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Managed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Plan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(cont.)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85"/>
              </a:lnSpc>
            </a:pPr>
            <a:endParaRPr lang="en-US" dirty="0"/>
          </a:p>
          <a:p>
            <a:pPr indent="1260855"/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Source: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DHCS,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“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Total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Number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Members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Who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Received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MCP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Population</a:t>
            </a:r>
            <a:r>
              <a:rPr lang="en-US" altLang="zh-CN" sz="1200" spc="-34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</a:p>
          <a:p>
            <a:pPr marL="1260855" hangingPunct="0">
              <a:lnSpc>
                <a:spcPct val="98750"/>
              </a:lnSpc>
            </a:pP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Focus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Quarter,”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  <a:hlinkClick r:id="rId4"/>
              </a:rPr>
              <a:t>https://geohub-cadhcs.hub.arcgis.com/datasets/CADHCS::ecm-community-support-data-tables-for-quarterly-implementation-report/explore?layer=26&amp;showTable=true</a:t>
            </a:r>
            <a:endParaRPr lang="en-US" altLang="zh-CN" sz="1200" dirty="0">
              <a:solidFill>
                <a:srgbClr val="0000FE"/>
              </a:solidFill>
              <a:latin typeface="Cambria"/>
              <a:ea typeface="Cambria"/>
            </a:endParaRPr>
          </a:p>
        </p:txBody>
      </p:sp>
      <p:pic>
        <p:nvPicPr>
          <p:cNvPr id="6" name="Picture 5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94F9B5CA-F0E0-3B8B-3CE5-7AABCB3EA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" y="203320"/>
            <a:ext cx="9128946" cy="49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87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DF8A-EE5A-BDB0-C57F-9F8D572B2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71">
            <a:extLst>
              <a:ext uri="{FF2B5EF4-FFF2-40B4-BE49-F238E27FC236}">
                <a16:creationId xmlns:a16="http://schemas.microsoft.com/office/drawing/2014/main" id="{3D55470D-364E-FE96-BFCD-8551FF115CDA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>
            <a:extLst>
              <a:ext uri="{FF2B5EF4-FFF2-40B4-BE49-F238E27FC236}">
                <a16:creationId xmlns:a16="http://schemas.microsoft.com/office/drawing/2014/main" id="{337C544C-91CF-A25C-AE11-0F4A90D47420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5">
            <a:extLst>
              <a:ext uri="{FF2B5EF4-FFF2-40B4-BE49-F238E27FC236}">
                <a16:creationId xmlns:a16="http://schemas.microsoft.com/office/drawing/2014/main" id="{C7CF069A-9805-7B86-0F8E-35891C5C85C6}"/>
              </a:ext>
            </a:extLst>
          </p:cNvPr>
          <p:cNvSpPr txBox="1"/>
          <p:nvPr/>
        </p:nvSpPr>
        <p:spPr>
          <a:xfrm>
            <a:off x="1150620" y="6460998"/>
            <a:ext cx="6419088" cy="301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84097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3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  <a:p>
            <a:pPr marL="0" indent="784097">
              <a:lnSpc>
                <a:spcPct val="100000"/>
              </a:lnSpc>
            </a:pPr>
            <a:endParaRPr lang="en-US" altLang="zh-CN" sz="2000" dirty="0">
              <a:solidFill>
                <a:srgbClr val="16355C"/>
              </a:solidFill>
              <a:latin typeface="Cambria"/>
              <a:ea typeface="Cambria"/>
            </a:endParaRPr>
          </a:p>
        </p:txBody>
      </p:sp>
      <p:sp>
        <p:nvSpPr>
          <p:cNvPr id="176" name="TextBox 176">
            <a:extLst>
              <a:ext uri="{FF2B5EF4-FFF2-40B4-BE49-F238E27FC236}">
                <a16:creationId xmlns:a16="http://schemas.microsoft.com/office/drawing/2014/main" id="{1925A47B-65F4-F0B7-04CA-F88AA1BC7314}"/>
              </a:ext>
            </a:extLst>
          </p:cNvPr>
          <p:cNvSpPr txBox="1"/>
          <p:nvPr/>
        </p:nvSpPr>
        <p:spPr>
          <a:xfrm>
            <a:off x="8447151" y="6470015"/>
            <a:ext cx="166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Calibri"/>
                <a:ea typeface="Calibri"/>
              </a:rPr>
              <a:t>16</a:t>
            </a:r>
          </a:p>
        </p:txBody>
      </p:sp>
      <p:pic>
        <p:nvPicPr>
          <p:cNvPr id="4" name="Picture 182">
            <a:extLst>
              <a:ext uri="{FF2B5EF4-FFF2-40B4-BE49-F238E27FC236}">
                <a16:creationId xmlns:a16="http://schemas.microsoft.com/office/drawing/2014/main" id="{6618B920-544E-B487-B4AD-77B886686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0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1785BD21-4750-9913-9C08-C8F72B8499DC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1D1C7-51AA-27A7-C2B0-99AC30CD5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5" y="5228235"/>
            <a:ext cx="5689454" cy="563742"/>
          </a:xfrm>
          <a:prstGeom prst="rect">
            <a:avLst/>
          </a:prstGeom>
        </p:spPr>
      </p:pic>
      <p:pic>
        <p:nvPicPr>
          <p:cNvPr id="11" name="Picture 10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9B427BE0-DF34-3068-D990-EE66B1BA9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318"/>
            <a:ext cx="9144000" cy="4929667"/>
          </a:xfrm>
          <a:prstGeom prst="rect">
            <a:avLst/>
          </a:prstGeom>
        </p:spPr>
      </p:pic>
      <p:sp>
        <p:nvSpPr>
          <p:cNvPr id="12" name="TextBox 174">
            <a:extLst>
              <a:ext uri="{FF2B5EF4-FFF2-40B4-BE49-F238E27FC236}">
                <a16:creationId xmlns:a16="http://schemas.microsoft.com/office/drawing/2014/main" id="{76F6910B-16EE-2D59-954B-2A741E1CC087}"/>
              </a:ext>
            </a:extLst>
          </p:cNvPr>
          <p:cNvSpPr txBox="1"/>
          <p:nvPr/>
        </p:nvSpPr>
        <p:spPr>
          <a:xfrm>
            <a:off x="70085" y="27467"/>
            <a:ext cx="8973597" cy="65094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Adult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Individuals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At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Risk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Long-Term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Institutionalization: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Enrollment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Managed</a:t>
            </a:r>
            <a:r>
              <a:rPr lang="en-US" altLang="zh-CN" sz="1200" b="1" spc="-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Care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Plan</a:t>
            </a:r>
            <a:r>
              <a:rPr lang="en-US" altLang="zh-CN" sz="1200" b="1" spc="-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b="1" dirty="0">
                <a:solidFill>
                  <a:srgbClr val="000000"/>
                </a:solidFill>
                <a:latin typeface="Cambria"/>
                <a:ea typeface="Cambria"/>
              </a:rPr>
              <a:t>(cont.)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985"/>
              </a:lnSpc>
            </a:pPr>
            <a:endParaRPr lang="en-US" dirty="0"/>
          </a:p>
          <a:p>
            <a:pPr indent="1260855"/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Source: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DHCS,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“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Total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Number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Members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Who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Received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MCP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and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County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Population</a:t>
            </a:r>
            <a:r>
              <a:rPr lang="en-US" altLang="zh-CN" sz="1200" spc="-34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of</a:t>
            </a:r>
          </a:p>
          <a:p>
            <a:pPr marL="1260855" hangingPunct="0">
              <a:lnSpc>
                <a:spcPct val="98750"/>
              </a:lnSpc>
            </a:pP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Focus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by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dirty="0">
                <a:solidFill>
                  <a:srgbClr val="000000"/>
                </a:solidFill>
                <a:latin typeface="Cambria"/>
                <a:ea typeface="Cambria"/>
              </a:rPr>
              <a:t>Quarter,”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1200" spc="-40" dirty="0">
                <a:solidFill>
                  <a:srgbClr val="000000"/>
                </a:solidFill>
                <a:latin typeface="Cambria"/>
                <a:cs typeface="Cambria"/>
                <a:hlinkClick r:id="rId5"/>
              </a:rPr>
              <a:t>https://geohub-cadhcs.hub.arcgis.com/datasets/CADHCS::ecm-community-support-data-tables-for-quarterly-implementation-report/explore?layer=26&amp;showTable=true</a:t>
            </a:r>
            <a:endParaRPr lang="en-US" altLang="zh-CN" sz="1200" dirty="0">
              <a:solidFill>
                <a:srgbClr val="0000FE"/>
              </a:solidFill>
              <a:latin typeface="Cambria"/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73292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6A9D0-8A81-040B-95DD-2957D235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3B928EAA-0BC6-2B37-7147-01A33E6C155B}"/>
              </a:ext>
            </a:extLst>
          </p:cNvPr>
          <p:cNvSpPr/>
          <p:nvPr/>
        </p:nvSpPr>
        <p:spPr>
          <a:xfrm>
            <a:off x="6974008" y="0"/>
            <a:ext cx="2169995" cy="1752600"/>
          </a:xfrm>
          <a:custGeom>
            <a:avLst/>
            <a:gdLst>
              <a:gd name="connsiteX0" fmla="*/ 109182 w 2169994"/>
              <a:gd name="connsiteY0" fmla="*/ 95535 h 1733266"/>
              <a:gd name="connsiteX1" fmla="*/ 2142698 w 2169994"/>
              <a:gd name="connsiteY1" fmla="*/ 1733266 h 1733266"/>
              <a:gd name="connsiteX2" fmla="*/ 2169994 w 2169994"/>
              <a:gd name="connsiteY2" fmla="*/ 0 h 1733266"/>
              <a:gd name="connsiteX3" fmla="*/ 0 w 2169994"/>
              <a:gd name="connsiteY3" fmla="*/ 0 h 1733266"/>
              <a:gd name="connsiteX4" fmla="*/ 109182 w 2169994"/>
              <a:gd name="connsiteY4" fmla="*/ 95535 h 1733266"/>
              <a:gd name="connsiteX0" fmla="*/ 109182 w 2169994"/>
              <a:gd name="connsiteY0" fmla="*/ 95535 h 1752600"/>
              <a:gd name="connsiteX1" fmla="*/ 2169994 w 2169994"/>
              <a:gd name="connsiteY1" fmla="*/ 1752600 h 1752600"/>
              <a:gd name="connsiteX2" fmla="*/ 2169994 w 2169994"/>
              <a:gd name="connsiteY2" fmla="*/ 0 h 1752600"/>
              <a:gd name="connsiteX3" fmla="*/ 0 w 2169994"/>
              <a:gd name="connsiteY3" fmla="*/ 0 h 1752600"/>
              <a:gd name="connsiteX4" fmla="*/ 109182 w 2169994"/>
              <a:gd name="connsiteY4" fmla="*/ 9553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994" h="1752600">
                <a:moveTo>
                  <a:pt x="109182" y="95535"/>
                </a:moveTo>
                <a:lnTo>
                  <a:pt x="2169994" y="1752600"/>
                </a:lnTo>
                <a:lnTo>
                  <a:pt x="2169994" y="0"/>
                </a:lnTo>
                <a:lnTo>
                  <a:pt x="0" y="0"/>
                </a:lnTo>
                <a:lnTo>
                  <a:pt x="109182" y="9553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DA9FB4-4517-1D1E-3DF2-2CDB2441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846"/>
          <a:stretch>
            <a:fillRect/>
          </a:stretch>
        </p:blipFill>
        <p:spPr bwMode="auto">
          <a:xfrm>
            <a:off x="304806" y="5334006"/>
            <a:ext cx="1178761" cy="11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5F17F6-B7F4-BB38-484A-042E3BC1AF5A}"/>
              </a:ext>
            </a:extLst>
          </p:cNvPr>
          <p:cNvSpPr txBox="1"/>
          <p:nvPr/>
        </p:nvSpPr>
        <p:spPr>
          <a:xfrm>
            <a:off x="1524000" y="6000691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" pitchFamily="18" charset="0"/>
              </a:rPr>
              <a:t>Cal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ifornia</a:t>
            </a:r>
            <a:r>
              <a:rPr lang="en-US" sz="2000" b="1" dirty="0">
                <a:latin typeface="Cambria" pitchFamily="18" charset="0"/>
              </a:rPr>
              <a:t> 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ealth</a:t>
            </a:r>
            <a:r>
              <a:rPr lang="en-US" sz="2000" b="1" dirty="0">
                <a:latin typeface="Cambria" pitchFamily="18" charset="0"/>
              </a:rPr>
              <a:t> P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olicy</a:t>
            </a:r>
            <a:r>
              <a:rPr lang="en-US" sz="2000" b="1" dirty="0">
                <a:latin typeface="Cambria" pitchFamily="18" charset="0"/>
              </a:rPr>
              <a:t> S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trategies, LLC</a:t>
            </a:r>
          </a:p>
        </p:txBody>
      </p:sp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6E4228EE-77B6-F676-AC4F-67CAA2BBD8DF}"/>
              </a:ext>
            </a:extLst>
          </p:cNvPr>
          <p:cNvSpPr/>
          <p:nvPr/>
        </p:nvSpPr>
        <p:spPr>
          <a:xfrm>
            <a:off x="1600200" y="6355087"/>
            <a:ext cx="7086600" cy="45719"/>
          </a:xfrm>
          <a:prstGeom prst="flowChartDecisi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3E9899B-BE60-933A-6862-111C4D3C6EEC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109182 w 2169994"/>
              <a:gd name="connsiteY0" fmla="*/ 95535 h 1733266"/>
              <a:gd name="connsiteX1" fmla="*/ 2142698 w 2169994"/>
              <a:gd name="connsiteY1" fmla="*/ 1733266 h 1733266"/>
              <a:gd name="connsiteX2" fmla="*/ 2169994 w 2169994"/>
              <a:gd name="connsiteY2" fmla="*/ 0 h 1733266"/>
              <a:gd name="connsiteX3" fmla="*/ 0 w 2169994"/>
              <a:gd name="connsiteY3" fmla="*/ 0 h 1733266"/>
              <a:gd name="connsiteX4" fmla="*/ 109182 w 2169994"/>
              <a:gd name="connsiteY4" fmla="*/ 95535 h 1733266"/>
              <a:gd name="connsiteX0" fmla="*/ 109182 w 2169994"/>
              <a:gd name="connsiteY0" fmla="*/ 95535 h 1752600"/>
              <a:gd name="connsiteX1" fmla="*/ 2169994 w 2169994"/>
              <a:gd name="connsiteY1" fmla="*/ 1752600 h 1752600"/>
              <a:gd name="connsiteX2" fmla="*/ 2169994 w 2169994"/>
              <a:gd name="connsiteY2" fmla="*/ 0 h 1752600"/>
              <a:gd name="connsiteX3" fmla="*/ 0 w 2169994"/>
              <a:gd name="connsiteY3" fmla="*/ 0 h 1752600"/>
              <a:gd name="connsiteX4" fmla="*/ 109182 w 2169994"/>
              <a:gd name="connsiteY4" fmla="*/ 9553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994" h="1752600">
                <a:moveTo>
                  <a:pt x="109182" y="95535"/>
                </a:moveTo>
                <a:lnTo>
                  <a:pt x="2169994" y="1752600"/>
                </a:lnTo>
                <a:lnTo>
                  <a:pt x="2169994" y="0"/>
                </a:lnTo>
                <a:lnTo>
                  <a:pt x="0" y="0"/>
                </a:lnTo>
                <a:lnTo>
                  <a:pt x="109182" y="9553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ED755-D279-9EB2-3235-AF63D6305989}"/>
              </a:ext>
            </a:extLst>
          </p:cNvPr>
          <p:cNvSpPr txBox="1"/>
          <p:nvPr/>
        </p:nvSpPr>
        <p:spPr>
          <a:xfrm>
            <a:off x="570837" y="464677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latin typeface="Cambria" pitchFamily="18" charset="0"/>
            </a:endParaRPr>
          </a:p>
          <a:p>
            <a:endParaRPr lang="en-US" sz="3000" dirty="0">
              <a:latin typeface="Cambria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27847E-C43F-C8A9-8951-BEF2DB4F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47" y="495355"/>
            <a:ext cx="7239000" cy="516577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mbria" pitchFamily="18" charset="0"/>
              </a:rPr>
              <a:t>Agenda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E73E29D-52B9-2824-7C4C-6ADA412A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Picture 2" descr="A logo with people in the middle&#10;&#10;Description automatically generated">
            <a:extLst>
              <a:ext uri="{FF2B5EF4-FFF2-40B4-BE49-F238E27FC236}">
                <a16:creationId xmlns:a16="http://schemas.microsoft.com/office/drawing/2014/main" id="{86333C1A-D540-B965-AB39-B12CBA2C7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" y="2204"/>
            <a:ext cx="1524004" cy="1524004"/>
          </a:xfrm>
          <a:prstGeom prst="rect">
            <a:avLst/>
          </a:prstGeom>
        </p:spPr>
      </p:pic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F6190CCC-5651-37DD-3CE4-A4C183407A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479669"/>
              </p:ext>
            </p:extLst>
          </p:nvPr>
        </p:nvGraphicFramePr>
        <p:xfrm>
          <a:off x="1502120" y="1042610"/>
          <a:ext cx="7184680" cy="4862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7788">
                  <a:extLst>
                    <a:ext uri="{9D8B030D-6E8A-4147-A177-3AD203B41FA5}">
                      <a16:colId xmlns:a16="http://schemas.microsoft.com/office/drawing/2014/main" val="3070349612"/>
                    </a:ext>
                  </a:extLst>
                </a:gridCol>
                <a:gridCol w="3446395">
                  <a:extLst>
                    <a:ext uri="{9D8B030D-6E8A-4147-A177-3AD203B41FA5}">
                      <a16:colId xmlns:a16="http://schemas.microsoft.com/office/drawing/2014/main" val="3906069836"/>
                    </a:ext>
                  </a:extLst>
                </a:gridCol>
                <a:gridCol w="1330497">
                  <a:extLst>
                    <a:ext uri="{9D8B030D-6E8A-4147-A177-3AD203B41FA5}">
                      <a16:colId xmlns:a16="http://schemas.microsoft.com/office/drawing/2014/main" val="2605087215"/>
                    </a:ext>
                  </a:extLst>
                </a:gridCol>
              </a:tblGrid>
              <a:tr h="3242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Agenda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4287801"/>
                  </a:ext>
                </a:extLst>
              </a:tr>
              <a:tr h="81056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mbria" panose="02040503050406030204" pitchFamily="18" charset="0"/>
                        </a:rPr>
                        <a:t>Welcome and Introductions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David </a:t>
                      </a:r>
                      <a:r>
                        <a:rPr lang="en-US" dirty="0" err="1"/>
                        <a:t>Panush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128413"/>
                  </a:ext>
                </a:extLst>
              </a:tr>
              <a:tr h="762528">
                <a:tc>
                  <a:txBody>
                    <a:bodyPr/>
                    <a:lstStyle/>
                    <a:p>
                      <a:r>
                        <a:rPr lang="en-US" dirty="0"/>
                        <a:t>ECM Q4 2024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Reese Murray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129530"/>
                  </a:ext>
                </a:extLst>
              </a:tr>
              <a:tr h="99128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mbria" panose="02040503050406030204" pitchFamily="18" charset="0"/>
                        </a:rPr>
                        <a:t>Partners in Care: ECM Enrollment Strategy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Vanessa Moran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356610"/>
                  </a:ext>
                </a:extLst>
              </a:tr>
              <a:tr h="81056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mbria" panose="02040503050406030204" pitchFamily="18" charset="0"/>
                        </a:rPr>
                        <a:t>Alameda Alliance Updates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Heather Wanket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852958"/>
                  </a:ext>
                </a:extLst>
              </a:tr>
              <a:tr h="81056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mbria" panose="02040503050406030204" pitchFamily="18" charset="0"/>
                        </a:rPr>
                        <a:t>Announcements and Upcoming Meetings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David </a:t>
                      </a:r>
                      <a:r>
                        <a:rPr lang="en-US" dirty="0" err="1"/>
                        <a:t>Panush</a:t>
                      </a:r>
                      <a:r>
                        <a:rPr lang="en-US" dirty="0"/>
                        <a:t>;</a:t>
                      </a:r>
                    </a:p>
                    <a:p>
                      <a:r>
                        <a:rPr lang="en-US" dirty="0"/>
                        <a:t>Cathy Senderling-McDonald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826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617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reeform 199"/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0"/>
            <a:ext cx="1013460" cy="960119"/>
          </a:xfrm>
          <a:prstGeom prst="rect">
            <a:avLst/>
          </a:prstGeom>
        </p:spPr>
      </p:pic>
      <p:sp>
        <p:nvSpPr>
          <p:cNvPr id="2" name="Freeform 201"/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 202"/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TextBox 203"/>
          <p:cNvSpPr txBox="1"/>
          <p:nvPr/>
        </p:nvSpPr>
        <p:spPr>
          <a:xfrm>
            <a:off x="290829" y="756304"/>
            <a:ext cx="2643645" cy="373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50" b="1" spc="20" dirty="0">
                <a:solidFill>
                  <a:srgbClr val="000000"/>
                </a:solidFill>
                <a:latin typeface="Cambria"/>
                <a:ea typeface="Cambria"/>
              </a:rPr>
              <a:t>About</a:t>
            </a:r>
            <a:r>
              <a:rPr lang="en-US" altLang="zh-CN" sz="2450" b="1" spc="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450" b="1" spc="25" dirty="0">
                <a:solidFill>
                  <a:srgbClr val="000000"/>
                </a:solidFill>
                <a:latin typeface="Cambria"/>
                <a:ea typeface="Cambria"/>
              </a:rPr>
              <a:t>the</a:t>
            </a:r>
            <a:r>
              <a:rPr lang="en-US" altLang="zh-CN" sz="2450" b="1" spc="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450" b="1" spc="20" dirty="0">
                <a:solidFill>
                  <a:srgbClr val="000000"/>
                </a:solidFill>
                <a:latin typeface="Cambria"/>
                <a:ea typeface="Cambria"/>
              </a:rPr>
              <a:t>Author</a:t>
            </a:r>
          </a:p>
        </p:txBody>
      </p:sp>
      <p:sp>
        <p:nvSpPr>
          <p:cNvPr id="204" name="TextBox 204"/>
          <p:cNvSpPr txBox="1"/>
          <p:nvPr/>
        </p:nvSpPr>
        <p:spPr>
          <a:xfrm>
            <a:off x="290829" y="1661683"/>
            <a:ext cx="62831" cy="167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100" spc="-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205" name="TextBox 205"/>
          <p:cNvSpPr txBox="1"/>
          <p:nvPr/>
        </p:nvSpPr>
        <p:spPr>
          <a:xfrm>
            <a:off x="634047" y="1511866"/>
            <a:ext cx="8134650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95416"/>
              </a:lnSpc>
            </a:pPr>
            <a:r>
              <a:rPr lang="en-US" sz="2000" b="1" dirty="0">
                <a:latin typeface="Cambria" panose="02040503050406030204" pitchFamily="18" charset="0"/>
              </a:rPr>
              <a:t>Reese Murray </a:t>
            </a:r>
            <a:r>
              <a:rPr lang="en-US" sz="2000" dirty="0">
                <a:latin typeface="Cambria" panose="02040503050406030204" pitchFamily="18" charset="0"/>
              </a:rPr>
              <a:t>is a 4th year undergraduate student at California Polytechnic State University, San Luis Obispo. She is majoring in Mathematics and hopes to use her degree to help marginalized communities through data analytics.</a:t>
            </a:r>
            <a:endParaRPr lang="en-US" altLang="zh-CN" sz="2000" dirty="0">
              <a:solidFill>
                <a:srgbClr val="000000"/>
              </a:solidFill>
              <a:latin typeface="Cambria" panose="02040503050406030204" pitchFamily="18" charset="0"/>
              <a:ea typeface="Cambria"/>
            </a:endParaRPr>
          </a:p>
        </p:txBody>
      </p:sp>
      <p:sp>
        <p:nvSpPr>
          <p:cNvPr id="206" name="TextBox 206"/>
          <p:cNvSpPr txBox="1"/>
          <p:nvPr/>
        </p:nvSpPr>
        <p:spPr>
          <a:xfrm>
            <a:off x="290829" y="3725945"/>
            <a:ext cx="8087216" cy="373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2450" b="1" spc="25" dirty="0">
                <a:solidFill>
                  <a:srgbClr val="000000"/>
                </a:solidFill>
                <a:latin typeface="Cambria"/>
                <a:ea typeface="Cambria"/>
              </a:rPr>
              <a:t>About</a:t>
            </a:r>
            <a:r>
              <a:rPr lang="en-US" altLang="zh-CN" sz="24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450" b="1" spc="20" dirty="0">
                <a:solidFill>
                  <a:srgbClr val="000000"/>
                </a:solidFill>
                <a:latin typeface="Cambria"/>
                <a:ea typeface="Cambria"/>
              </a:rPr>
              <a:t>California</a:t>
            </a:r>
            <a:r>
              <a:rPr lang="en-US" altLang="zh-CN" sz="24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450" b="1" spc="25" dirty="0">
                <a:solidFill>
                  <a:srgbClr val="000000"/>
                </a:solidFill>
                <a:latin typeface="Cambria"/>
                <a:ea typeface="Cambria"/>
              </a:rPr>
              <a:t>Health</a:t>
            </a:r>
            <a:r>
              <a:rPr lang="en-US" altLang="zh-CN" sz="2450" b="1" spc="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450" b="1" spc="25" dirty="0">
                <a:solidFill>
                  <a:srgbClr val="000000"/>
                </a:solidFill>
                <a:latin typeface="Cambria"/>
                <a:ea typeface="Cambria"/>
              </a:rPr>
              <a:t>Policy</a:t>
            </a:r>
            <a:r>
              <a:rPr lang="en-US" altLang="zh-CN" sz="24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450" b="1" spc="20" dirty="0">
                <a:solidFill>
                  <a:srgbClr val="000000"/>
                </a:solidFill>
                <a:latin typeface="Cambria"/>
                <a:ea typeface="Cambria"/>
              </a:rPr>
              <a:t>Strategies</a:t>
            </a:r>
            <a:r>
              <a:rPr lang="en-US" altLang="zh-CN" sz="2450" b="1" spc="1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450" b="1" spc="25" dirty="0">
                <a:solidFill>
                  <a:srgbClr val="000000"/>
                </a:solidFill>
                <a:latin typeface="Cambria"/>
                <a:ea typeface="Cambria"/>
              </a:rPr>
              <a:t>(CalHPS),</a:t>
            </a:r>
            <a:r>
              <a:rPr lang="en-US" altLang="zh-CN" sz="2450" b="1" spc="1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450" b="1" spc="30" dirty="0">
                <a:solidFill>
                  <a:srgbClr val="000000"/>
                </a:solidFill>
                <a:latin typeface="Cambria"/>
                <a:ea typeface="Cambria"/>
              </a:rPr>
              <a:t>LLC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290829" y="4341764"/>
            <a:ext cx="62720" cy="167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100" spc="-5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358118" y="4296111"/>
            <a:ext cx="8019927" cy="2577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95416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    CalHPS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is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a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mission-driven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health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policy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consulting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group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in</a:t>
            </a:r>
          </a:p>
          <a:p>
            <a:pPr marL="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    Sacramento.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For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more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information,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visit</a:t>
            </a:r>
            <a:r>
              <a:rPr lang="en-US" altLang="zh-CN" sz="2000" spc="-5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Cambria"/>
                <a:ea typeface="Cambria"/>
              </a:rPr>
              <a:t>www.calhps.com</a:t>
            </a:r>
            <a:r>
              <a:rPr lang="en-US" altLang="zh-CN" sz="2000" dirty="0">
                <a:solidFill>
                  <a:srgbClr val="000000"/>
                </a:solidFill>
                <a:latin typeface="Cambria"/>
                <a:ea typeface="Cambria"/>
              </a:rPr>
              <a:t>.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310"/>
              </a:lnSpc>
            </a:pPr>
            <a:endParaRPr lang="en-US" dirty="0"/>
          </a:p>
          <a:p>
            <a:pPr marL="0" indent="1685607">
              <a:lnSpc>
                <a:spcPct val="100000"/>
              </a:lnSpc>
              <a:tabLst>
                <a:tab pos="7813103" algn="l"/>
              </a:tabLst>
            </a:pPr>
            <a:endParaRPr lang="en-US" altLang="zh-CN" sz="2000" b="1" dirty="0">
              <a:solidFill>
                <a:srgbClr val="000000"/>
              </a:solidFill>
              <a:latin typeface="Cambria"/>
              <a:ea typeface="Cambria"/>
            </a:endParaRPr>
          </a:p>
          <a:p>
            <a:pPr marL="0" indent="1685607">
              <a:lnSpc>
                <a:spcPct val="100000"/>
              </a:lnSpc>
              <a:tabLst>
                <a:tab pos="7813103" algn="l"/>
              </a:tabLst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25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	</a:t>
            </a:r>
            <a:r>
              <a:rPr lang="en-US" altLang="zh-CN" sz="1200" spc="-25" dirty="0">
                <a:solidFill>
                  <a:srgbClr val="868686"/>
                </a:solidFill>
                <a:latin typeface="Calibri"/>
                <a:ea typeface="Cambria"/>
              </a:rPr>
              <a:t>17</a:t>
            </a:r>
          </a:p>
          <a:p>
            <a:pPr marL="0" indent="1685607">
              <a:lnSpc>
                <a:spcPct val="100000"/>
              </a:lnSpc>
              <a:tabLst>
                <a:tab pos="7813103" algn="l"/>
              </a:tabLst>
            </a:pPr>
            <a:endParaRPr lang="en-US" altLang="zh-CN" sz="1200" spc="-25" dirty="0">
              <a:solidFill>
                <a:srgbClr val="868686"/>
              </a:solidFill>
              <a:latin typeface="Calibri"/>
              <a:ea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857250"/>
            <a:ext cx="9148856" cy="114272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570857" y="1212266"/>
            <a:ext cx="4458290" cy="158368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2475"/>
              </a:lnSpc>
            </a:pPr>
            <a:r>
              <a:rPr lang="en-US" sz="2700" b="1" spc="-113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Ending the Wait: </a:t>
            </a:r>
          </a:p>
          <a:p>
            <a:pPr>
              <a:lnSpc>
                <a:spcPts val="2475"/>
              </a:lnSpc>
            </a:pPr>
            <a:r>
              <a:rPr lang="en-US" sz="2100" spc="-113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An Innovative Path to Faster Access and Better Outcomes in California's HCBA Waiver Program</a:t>
            </a:r>
            <a:endParaRPr lang="en-US" sz="675" spc="-113" dirty="0"/>
          </a:p>
        </p:txBody>
      </p:sp>
      <p:sp>
        <p:nvSpPr>
          <p:cNvPr id="5" name="Object 4"/>
          <p:cNvSpPr/>
          <p:nvPr/>
        </p:nvSpPr>
        <p:spPr>
          <a:xfrm>
            <a:off x="1" y="964379"/>
            <a:ext cx="4285178" cy="5035085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6" name="Object 5" descr="4058053"/>
          <p:cNvPicPr>
            <a:picLocks noChangeAspect="1"/>
          </p:cNvPicPr>
          <p:nvPr/>
        </p:nvPicPr>
        <p:blipFill>
          <a:blip r:embed="rId5"/>
          <a:srcRect l="21603" r="21603"/>
          <a:stretch/>
        </p:blipFill>
        <p:spPr>
          <a:xfrm>
            <a:off x="1" y="964379"/>
            <a:ext cx="4285178" cy="503508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6FECDA4-AFBF-1B61-83FA-C71D2259B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69" y="2795954"/>
            <a:ext cx="3044666" cy="2057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7701CA-E20F-CABA-E63D-07B01D5561B9}"/>
              </a:ext>
            </a:extLst>
          </p:cNvPr>
          <p:cNvSpPr txBox="1"/>
          <p:nvPr/>
        </p:nvSpPr>
        <p:spPr>
          <a:xfrm>
            <a:off x="7247649" y="5183065"/>
            <a:ext cx="18117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Vanessa Moran, Sr. Director, HCBA</a:t>
            </a:r>
          </a:p>
          <a:p>
            <a:r>
              <a:rPr lang="en-US" sz="900" dirty="0"/>
              <a:t>Dan Swayze, COO</a:t>
            </a:r>
          </a:p>
          <a:p>
            <a:r>
              <a:rPr lang="en-US" sz="900" dirty="0"/>
              <a:t>Anwar Zoueihid, VP and CSO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>
            <a:extLst>
              <a:ext uri="{FF2B5EF4-FFF2-40B4-BE49-F238E27FC236}">
                <a16:creationId xmlns:a16="http://schemas.microsoft.com/office/drawing/2014/main" id="{52C4E071-72C2-F01D-5690-6EEB7550DA57}"/>
              </a:ext>
            </a:extLst>
          </p:cNvPr>
          <p:cNvSpPr/>
          <p:nvPr/>
        </p:nvSpPr>
        <p:spPr>
          <a:xfrm>
            <a:off x="633572" y="2441874"/>
            <a:ext cx="1071295" cy="1071295"/>
          </a:xfrm>
          <a:prstGeom prst="ellipse">
            <a:avLst/>
          </a:prstGeom>
          <a:solidFill>
            <a:srgbClr val="E55300"/>
          </a:solidFill>
        </p:spPr>
        <p:txBody>
          <a:bodyPr/>
          <a:lstStyle/>
          <a:p>
            <a:endParaRPr lang="en-US" sz="1350" dirty="0"/>
          </a:p>
        </p:txBody>
      </p:sp>
      <p:sp>
        <p:nvSpPr>
          <p:cNvPr id="2" name="Object 1"/>
          <p:cNvSpPr/>
          <p:nvPr/>
        </p:nvSpPr>
        <p:spPr>
          <a:xfrm>
            <a:off x="0" y="1142929"/>
            <a:ext cx="9141714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925"/>
              </a:lnSpc>
            </a:pPr>
            <a:r>
              <a:rPr lang="en-US" sz="2813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Current HCBA Challenges</a:t>
            </a:r>
            <a:endParaRPr lang="en-US" sz="135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A4CD77-1537-D74B-3349-8B0CC83D00B5}"/>
              </a:ext>
            </a:extLst>
          </p:cNvPr>
          <p:cNvGrpSpPr/>
          <p:nvPr/>
        </p:nvGrpSpPr>
        <p:grpSpPr>
          <a:xfrm>
            <a:off x="2055198" y="2441873"/>
            <a:ext cx="2812505" cy="1322454"/>
            <a:chOff x="315199" y="2112831"/>
            <a:chExt cx="3750007" cy="1763272"/>
          </a:xfrm>
        </p:grpSpPr>
        <p:sp>
          <p:nvSpPr>
            <p:cNvPr id="3" name="Object 2"/>
            <p:cNvSpPr/>
            <p:nvPr/>
          </p:nvSpPr>
          <p:spPr>
            <a:xfrm>
              <a:off x="1476006" y="2112831"/>
              <a:ext cx="1428393" cy="1428393"/>
            </a:xfrm>
            <a:prstGeom prst="ellipse">
              <a:avLst/>
            </a:prstGeom>
            <a:solidFill>
              <a:srgbClr val="00539A"/>
            </a:solidFill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47483" y="2567572"/>
              <a:ext cx="495176" cy="504699"/>
            </a:xfrm>
            <a:prstGeom prst="rect">
              <a:avLst/>
            </a:prstGeom>
          </p:spPr>
        </p:pic>
        <p:sp>
          <p:nvSpPr>
            <p:cNvPr id="5" name="Object 4"/>
            <p:cNvSpPr/>
            <p:nvPr/>
          </p:nvSpPr>
          <p:spPr>
            <a:xfrm>
              <a:off x="315199" y="3638434"/>
              <a:ext cx="3750007" cy="23766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1404"/>
                </a:lnSpc>
              </a:pPr>
              <a:r>
                <a:rPr lang="en-US" sz="1350" dirty="0">
                  <a:solidFill>
                    <a:srgbClr val="00539A"/>
                  </a:solidFill>
                  <a:latin typeface="Carlito" pitchFamily="34" charset="0"/>
                  <a:ea typeface="Carlito" pitchFamily="34" charset="-122"/>
                  <a:cs typeface="Carlito" pitchFamily="34" charset="-120"/>
                </a:rPr>
                <a:t>2-to-4-year waitlist</a:t>
              </a:r>
              <a:endParaRPr lang="en-US" sz="1350" dirty="0">
                <a:solidFill>
                  <a:srgbClr val="00539A"/>
                </a:solidFill>
              </a:endParaRPr>
            </a:p>
          </p:txBody>
        </p:sp>
      </p:grpSp>
      <p:sp>
        <p:nvSpPr>
          <p:cNvPr id="6" name="Object 5"/>
          <p:cNvSpPr/>
          <p:nvPr/>
        </p:nvSpPr>
        <p:spPr>
          <a:xfrm>
            <a:off x="236400" y="3799156"/>
            <a:ext cx="2812505" cy="3527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20EF9E-5B9B-93F7-B23A-101F54DE79CE}"/>
              </a:ext>
            </a:extLst>
          </p:cNvPr>
          <p:cNvGrpSpPr/>
          <p:nvPr/>
        </p:nvGrpSpPr>
        <p:grpSpPr>
          <a:xfrm>
            <a:off x="4391701" y="2441873"/>
            <a:ext cx="2733944" cy="1322454"/>
            <a:chOff x="4271847" y="2112831"/>
            <a:chExt cx="3645258" cy="1763272"/>
          </a:xfrm>
        </p:grpSpPr>
        <p:sp>
          <p:nvSpPr>
            <p:cNvPr id="7" name="Object 6"/>
            <p:cNvSpPr/>
            <p:nvPr/>
          </p:nvSpPr>
          <p:spPr>
            <a:xfrm>
              <a:off x="5380280" y="2112831"/>
              <a:ext cx="1428393" cy="1428393"/>
            </a:xfrm>
            <a:prstGeom prst="ellipse">
              <a:avLst/>
            </a:prstGeom>
            <a:solidFill>
              <a:srgbClr val="4F81BD"/>
            </a:solidFill>
          </p:spPr>
          <p:txBody>
            <a:bodyPr/>
            <a:lstStyle/>
            <a:p>
              <a:endParaRPr lang="en-US" sz="1350"/>
            </a:p>
          </p:txBody>
        </p:sp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76437" y="2483879"/>
              <a:ext cx="638015" cy="685629"/>
            </a:xfrm>
            <a:prstGeom prst="rect">
              <a:avLst/>
            </a:prstGeom>
          </p:spPr>
        </p:pic>
        <p:sp>
          <p:nvSpPr>
            <p:cNvPr id="9" name="Object 8"/>
            <p:cNvSpPr/>
            <p:nvPr/>
          </p:nvSpPr>
          <p:spPr>
            <a:xfrm>
              <a:off x="4271847" y="3638434"/>
              <a:ext cx="3645258" cy="237669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1404"/>
                </a:lnSpc>
              </a:pPr>
              <a:r>
                <a:rPr lang="en-US" sz="1350" dirty="0">
                  <a:solidFill>
                    <a:srgbClr val="00539A"/>
                  </a:solidFill>
                  <a:latin typeface="Carlito" pitchFamily="34" charset="0"/>
                  <a:ea typeface="Carlito" pitchFamily="34" charset="-122"/>
                  <a:cs typeface="Carlito" pitchFamily="34" charset="-120"/>
                </a:rPr>
                <a:t>Unreimbursed pre-enrollment work</a:t>
              </a:r>
              <a:endParaRPr lang="en-US" sz="1350" dirty="0">
                <a:solidFill>
                  <a:srgbClr val="00539A"/>
                </a:solidFill>
              </a:endParaRPr>
            </a:p>
          </p:txBody>
        </p:sp>
      </p:grpSp>
      <p:sp>
        <p:nvSpPr>
          <p:cNvPr id="16" name="Object 15"/>
          <p:cNvSpPr/>
          <p:nvPr/>
        </p:nvSpPr>
        <p:spPr>
          <a:xfrm>
            <a:off x="1927260" y="5016679"/>
            <a:ext cx="5287196" cy="4456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5"/>
              </a:lnSpc>
            </a:pPr>
            <a:r>
              <a:rPr lang="en-US" sz="1688" dirty="0">
                <a:solidFill>
                  <a:srgbClr val="00539A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Addressing these gaps can deliver faster access, better outcomes, and a replicable pathway for statewide scale</a:t>
            </a:r>
            <a:endParaRPr lang="en-US" sz="1350" dirty="0">
              <a:solidFill>
                <a:srgbClr val="00539A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F5CA9A-AEEE-B1DB-05FD-C3F330B9A6F7}"/>
              </a:ext>
            </a:extLst>
          </p:cNvPr>
          <p:cNvGrpSpPr/>
          <p:nvPr/>
        </p:nvGrpSpPr>
        <p:grpSpPr>
          <a:xfrm>
            <a:off x="6629278" y="2441874"/>
            <a:ext cx="2810864" cy="1710067"/>
            <a:chOff x="8128983" y="2112831"/>
            <a:chExt cx="3747818" cy="2280089"/>
          </a:xfrm>
        </p:grpSpPr>
        <p:sp>
          <p:nvSpPr>
            <p:cNvPr id="11" name="Object 10"/>
            <p:cNvSpPr/>
            <p:nvPr/>
          </p:nvSpPr>
          <p:spPr>
            <a:xfrm>
              <a:off x="9284553" y="2112831"/>
              <a:ext cx="1428393" cy="1428393"/>
            </a:xfrm>
            <a:prstGeom prst="ellipse">
              <a:avLst/>
            </a:prstGeom>
            <a:solidFill>
              <a:srgbClr val="00A984"/>
            </a:solidFill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" name="Object 12"/>
            <p:cNvSpPr/>
            <p:nvPr/>
          </p:nvSpPr>
          <p:spPr>
            <a:xfrm>
              <a:off x="8128983" y="3638434"/>
              <a:ext cx="3739532" cy="475337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1404"/>
                </a:lnSpc>
              </a:pPr>
              <a:r>
                <a:rPr lang="en-US" sz="1350" dirty="0">
                  <a:solidFill>
                    <a:srgbClr val="00539A"/>
                  </a:solidFill>
                  <a:latin typeface="Carlito" pitchFamily="34" charset="0"/>
                  <a:ea typeface="Carlito" pitchFamily="34" charset="-122"/>
                  <a:cs typeface="Carlito" pitchFamily="34" charset="-120"/>
                </a:rPr>
                <a:t>Unfilled slots</a:t>
              </a:r>
              <a:endParaRPr lang="en-US" sz="1350" dirty="0">
                <a:solidFill>
                  <a:srgbClr val="00539A"/>
                </a:solidFill>
              </a:endParaRPr>
            </a:p>
          </p:txBody>
        </p:sp>
        <p:sp>
          <p:nvSpPr>
            <p:cNvPr id="14" name="Object 13"/>
            <p:cNvSpPr/>
            <p:nvPr/>
          </p:nvSpPr>
          <p:spPr>
            <a:xfrm>
              <a:off x="8137269" y="3922542"/>
              <a:ext cx="3739532" cy="470378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algn="ctr">
                <a:lnSpc>
                  <a:spcPts val="1389"/>
                </a:lnSpc>
                <a:spcBef>
                  <a:spcPts val="524"/>
                </a:spcBef>
              </a:pPr>
              <a:endParaRPr lang="en-US" sz="1350" dirty="0"/>
            </a:p>
          </p:txBody>
        </p:sp>
        <p:pic>
          <p:nvPicPr>
            <p:cNvPr id="18" name="Graphic 17" descr="No sign outline">
              <a:extLst>
                <a:ext uri="{FF2B5EF4-FFF2-40B4-BE49-F238E27FC236}">
                  <a16:creationId xmlns:a16="http://schemas.microsoft.com/office/drawing/2014/main" id="{1B467D8C-2AE6-6A3D-92EA-5D9C5269D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41549" y="2369493"/>
              <a:ext cx="914400" cy="914400"/>
            </a:xfrm>
            <a:prstGeom prst="rect">
              <a:avLst/>
            </a:prstGeom>
          </p:spPr>
        </p:pic>
      </p:grpSp>
      <p:sp>
        <p:nvSpPr>
          <p:cNvPr id="25" name="Object 4">
            <a:extLst>
              <a:ext uri="{FF2B5EF4-FFF2-40B4-BE49-F238E27FC236}">
                <a16:creationId xmlns:a16="http://schemas.microsoft.com/office/drawing/2014/main" id="{F5364DD0-B0D0-FA5D-0AA7-01D28BF1E6AC}"/>
              </a:ext>
            </a:extLst>
          </p:cNvPr>
          <p:cNvSpPr/>
          <p:nvPr/>
        </p:nvSpPr>
        <p:spPr>
          <a:xfrm>
            <a:off x="-237033" y="3586076"/>
            <a:ext cx="2812505" cy="1782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539A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High Demand</a:t>
            </a:r>
            <a:endParaRPr lang="en-US" sz="1350" dirty="0">
              <a:solidFill>
                <a:srgbClr val="00539A"/>
              </a:solidFill>
            </a:endParaRPr>
          </a:p>
        </p:txBody>
      </p:sp>
      <p:pic>
        <p:nvPicPr>
          <p:cNvPr id="26" name="Picture 25" descr="A group of people and a chart&#10;&#10;AI-generated content may be incorrect.">
            <a:extLst>
              <a:ext uri="{FF2B5EF4-FFF2-40B4-BE49-F238E27FC236}">
                <a16:creationId xmlns:a16="http://schemas.microsoft.com/office/drawing/2014/main" id="{E1839A6E-8479-BBDC-63F8-B3A3A1F8454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</a:blip>
          <a:stretch>
            <a:fillRect/>
          </a:stretch>
        </p:blipFill>
        <p:spPr>
          <a:xfrm>
            <a:off x="638762" y="2514780"/>
            <a:ext cx="1071296" cy="10712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1142929"/>
            <a:ext cx="9141714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925"/>
              </a:lnSpc>
            </a:pPr>
            <a:r>
              <a:rPr lang="en-US" sz="2813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The Way Forward</a:t>
            </a:r>
            <a:endParaRPr lang="en-US" sz="1350" dirty="0"/>
          </a:p>
        </p:txBody>
      </p:sp>
      <p:sp>
        <p:nvSpPr>
          <p:cNvPr id="3" name="Object 2"/>
          <p:cNvSpPr/>
          <p:nvPr/>
        </p:nvSpPr>
        <p:spPr>
          <a:xfrm>
            <a:off x="740979" y="2414348"/>
            <a:ext cx="1071295" cy="1071295"/>
          </a:xfrm>
          <a:prstGeom prst="ellipse">
            <a:avLst/>
          </a:prstGeom>
          <a:solidFill>
            <a:srgbClr val="E55300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757" y="2703597"/>
            <a:ext cx="407092" cy="49279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306390" y="3586473"/>
            <a:ext cx="1940472" cy="356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Outreach to HCBA waitlisted individuals in ECM</a:t>
            </a:r>
            <a:endParaRPr lang="en-US" sz="1350" dirty="0"/>
          </a:p>
        </p:txBody>
      </p:sp>
      <p:sp>
        <p:nvSpPr>
          <p:cNvPr id="6" name="Object 5"/>
          <p:cNvSpPr/>
          <p:nvPr/>
        </p:nvSpPr>
        <p:spPr>
          <a:xfrm>
            <a:off x="306390" y="3589870"/>
            <a:ext cx="1940472" cy="8819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sp>
        <p:nvSpPr>
          <p:cNvPr id="7" name="Object 6"/>
          <p:cNvSpPr/>
          <p:nvPr/>
        </p:nvSpPr>
        <p:spPr>
          <a:xfrm>
            <a:off x="2937133" y="2414348"/>
            <a:ext cx="1071295" cy="1071295"/>
          </a:xfrm>
          <a:prstGeom prst="ellipse">
            <a:avLst/>
          </a:prstGeom>
          <a:solidFill>
            <a:srgbClr val="00539A"/>
          </a:solidFill>
        </p:spPr>
        <p:txBody>
          <a:bodyPr/>
          <a:lstStyle/>
          <a:p>
            <a:endParaRPr lang="en-US" sz="1350" dirty="0"/>
          </a:p>
        </p:txBody>
      </p:sp>
      <p:pic>
        <p:nvPicPr>
          <p:cNvPr id="8" name="Object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96585" y="2710740"/>
            <a:ext cx="564215" cy="478511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2498616" y="3586473"/>
            <a:ext cx="1948328" cy="5347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Streamline the intake process for HCBA recipients</a:t>
            </a:r>
            <a:endParaRPr lang="en-US" sz="1350" dirty="0"/>
          </a:p>
        </p:txBody>
      </p:sp>
      <p:sp>
        <p:nvSpPr>
          <p:cNvPr id="11" name="Object 10"/>
          <p:cNvSpPr/>
          <p:nvPr/>
        </p:nvSpPr>
        <p:spPr>
          <a:xfrm>
            <a:off x="5133287" y="2414348"/>
            <a:ext cx="1071295" cy="1071295"/>
          </a:xfrm>
          <a:prstGeom prst="ellipse">
            <a:avLst/>
          </a:prstGeom>
          <a:solidFill>
            <a:srgbClr val="00A984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93173" y="2717881"/>
            <a:ext cx="364241" cy="464228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4690842" y="3586474"/>
            <a:ext cx="1956184" cy="7130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Stabilize members through ECM and CS supports</a:t>
            </a:r>
            <a:endParaRPr lang="en-US" sz="1350" dirty="0"/>
          </a:p>
        </p:txBody>
      </p:sp>
      <p:sp>
        <p:nvSpPr>
          <p:cNvPr id="15" name="Object 14"/>
          <p:cNvSpPr/>
          <p:nvPr/>
        </p:nvSpPr>
        <p:spPr>
          <a:xfrm>
            <a:off x="7329441" y="2414348"/>
            <a:ext cx="1071295" cy="1071295"/>
          </a:xfrm>
          <a:prstGeom prst="ellipse">
            <a:avLst/>
          </a:prstGeom>
          <a:solidFill>
            <a:srgbClr val="00A7E1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16" name="Object 1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89329" y="2700027"/>
            <a:ext cx="349956" cy="499937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6890924" y="3586473"/>
            <a:ext cx="1948328" cy="356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Seamless warm handoff to HCBA at slot release</a:t>
            </a:r>
            <a:endParaRPr lang="en-US" sz="1350" dirty="0"/>
          </a:p>
        </p:txBody>
      </p:sp>
      <p:sp>
        <p:nvSpPr>
          <p:cNvPr id="18" name="Object 17"/>
          <p:cNvSpPr/>
          <p:nvPr/>
        </p:nvSpPr>
        <p:spPr>
          <a:xfrm>
            <a:off x="6890924" y="3589870"/>
            <a:ext cx="1948328" cy="10583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sp>
        <p:nvSpPr>
          <p:cNvPr id="19" name="Object 18"/>
          <p:cNvSpPr/>
          <p:nvPr/>
        </p:nvSpPr>
        <p:spPr>
          <a:xfrm>
            <a:off x="0" y="5142428"/>
            <a:ext cx="9141714" cy="857036"/>
          </a:xfrm>
          <a:prstGeom prst="rect">
            <a:avLst/>
          </a:prstGeom>
          <a:solidFill>
            <a:srgbClr val="E55300"/>
          </a:solidFill>
        </p:spPr>
        <p:txBody>
          <a:bodyPr/>
          <a:lstStyle/>
          <a:p>
            <a:endParaRPr lang="en-US" sz="1350"/>
          </a:p>
        </p:txBody>
      </p:sp>
      <p:sp>
        <p:nvSpPr>
          <p:cNvPr id="20" name="Object 19"/>
          <p:cNvSpPr/>
          <p:nvPr/>
        </p:nvSpPr>
        <p:spPr>
          <a:xfrm>
            <a:off x="60707" y="5345975"/>
            <a:ext cx="9020300" cy="4456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5"/>
              </a:lnSpc>
            </a:pPr>
            <a:r>
              <a:rPr lang="en-US" sz="1688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The HCBA Access Accelerator leverages ECM and Community Supports to eliminate long waitlist delays, improve member outcomes, and create a replicable pathway for statewide scale.</a:t>
            </a:r>
            <a:endParaRPr lang="en-US" sz="13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1142929"/>
            <a:ext cx="9141714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925"/>
              </a:lnSpc>
            </a:pPr>
            <a:r>
              <a:rPr lang="en-US" sz="2813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Key Achievements</a:t>
            </a:r>
            <a:endParaRPr lang="en-US" sz="1350" dirty="0"/>
          </a:p>
        </p:txBody>
      </p:sp>
      <p:sp>
        <p:nvSpPr>
          <p:cNvPr id="29" name="Object 28"/>
          <p:cNvSpPr/>
          <p:nvPr/>
        </p:nvSpPr>
        <p:spPr>
          <a:xfrm>
            <a:off x="8906029" y="5739824"/>
            <a:ext cx="92846" cy="158760"/>
          </a:xfrm>
          <a:prstGeom prst="rect">
            <a:avLst/>
          </a:prstGeom>
          <a:noFill/>
        </p:spPr>
        <p:txBody>
          <a:bodyPr/>
          <a:lstStyle/>
          <a:p>
            <a:endParaRPr lang="en-US" sz="1350"/>
          </a:p>
        </p:txBody>
      </p:sp>
      <p:sp>
        <p:nvSpPr>
          <p:cNvPr id="30" name="Object 29"/>
          <p:cNvSpPr/>
          <p:nvPr/>
        </p:nvSpPr>
        <p:spPr>
          <a:xfrm>
            <a:off x="-357098" y="5458460"/>
            <a:ext cx="9141714" cy="1410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1112"/>
              </a:lnSpc>
            </a:pPr>
            <a:r>
              <a:rPr lang="en-US" sz="90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*Preliminary Key Achievements (as of August 7, 2025)</a:t>
            </a:r>
            <a:endParaRPr lang="en-US" sz="1350" dirty="0"/>
          </a:p>
        </p:txBody>
      </p:sp>
      <p:sp>
        <p:nvSpPr>
          <p:cNvPr id="31" name="Slide Number Placeholder 24"/>
          <p:cNvSpPr>
            <a:spLocks noGrp="1"/>
          </p:cNvSpPr>
          <p:nvPr>
            <p:ph type="sldNum" sz="quarter" idx="4294967295"/>
          </p:nvPr>
        </p:nvSpPr>
        <p:spPr>
          <a:xfrm>
            <a:off x="8869680" y="5743575"/>
            <a:ext cx="600000" cy="22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825"/>
            </a:lvl1pPr>
          </a:lstStyle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610999C-5177-8B61-6194-AB285217879F}"/>
              </a:ext>
            </a:extLst>
          </p:cNvPr>
          <p:cNvGraphicFramePr>
            <a:graphicFrameLocks noGrp="1"/>
          </p:cNvGraphicFramePr>
          <p:nvPr/>
        </p:nvGraphicFramePr>
        <p:xfrm>
          <a:off x="1020469" y="2852677"/>
          <a:ext cx="2623841" cy="166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473">
                  <a:extLst>
                    <a:ext uri="{9D8B030D-6E8A-4147-A177-3AD203B41FA5}">
                      <a16:colId xmlns:a16="http://schemas.microsoft.com/office/drawing/2014/main" val="3139917445"/>
                    </a:ext>
                  </a:extLst>
                </a:gridCol>
                <a:gridCol w="1132368">
                  <a:extLst>
                    <a:ext uri="{9D8B030D-6E8A-4147-A177-3AD203B41FA5}">
                      <a16:colId xmlns:a16="http://schemas.microsoft.com/office/drawing/2014/main" val="287139124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Metric</a:t>
                      </a:r>
                    </a:p>
                  </a:txBody>
                  <a:tcPr marL="68580" marR="68580" marT="34290" marB="34290">
                    <a:solidFill>
                      <a:srgbClr val="00539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Count</a:t>
                      </a:r>
                    </a:p>
                  </a:txBody>
                  <a:tcPr marL="68580" marR="68580" marT="34290" marB="34290">
                    <a:solidFill>
                      <a:srgbClr val="005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412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Cohort Engaged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294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63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Left Message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9755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Deceased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02277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No Response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88993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Ineligible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828953"/>
                  </a:ext>
                </a:extLst>
              </a:tr>
            </a:tbl>
          </a:graphicData>
        </a:graphic>
      </p:graphicFrame>
      <p:sp>
        <p:nvSpPr>
          <p:cNvPr id="34" name="Object 2"/>
          <p:cNvSpPr/>
          <p:nvPr/>
        </p:nvSpPr>
        <p:spPr>
          <a:xfrm>
            <a:off x="4074103" y="2921615"/>
            <a:ext cx="4840472" cy="7712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2391" dirty="0">
                <a:solidFill>
                  <a:srgbClr val="00539A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ACCEPTANCE RATE </a:t>
            </a:r>
          </a:p>
          <a:p>
            <a:pPr algn="ctr">
              <a:lnSpc>
                <a:spcPts val="1800"/>
              </a:lnSpc>
            </a:pPr>
            <a:r>
              <a:rPr lang="en-US" sz="1050" dirty="0">
                <a:solidFill>
                  <a:srgbClr val="00539A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(AMONG REACHED, ELIGIBLE MEMBERS)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B4B857-6F88-AF8B-9FE9-78EF861A83BD}"/>
              </a:ext>
            </a:extLst>
          </p:cNvPr>
          <p:cNvSpPr txBox="1"/>
          <p:nvPr/>
        </p:nvSpPr>
        <p:spPr>
          <a:xfrm>
            <a:off x="4036223" y="3977558"/>
            <a:ext cx="4916229" cy="569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86"/>
              </a:lnSpc>
              <a:spcBef>
                <a:spcPts val="662"/>
              </a:spcBef>
            </a:pPr>
            <a:r>
              <a:rPr lang="en-US" sz="7200" dirty="0">
                <a:solidFill>
                  <a:srgbClr val="00539A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83.7%</a:t>
            </a:r>
            <a:endParaRPr lang="en-US" sz="7200" dirty="0">
              <a:solidFill>
                <a:srgbClr val="00539A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1142929"/>
            <a:ext cx="9141714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925"/>
              </a:lnSpc>
            </a:pPr>
            <a:r>
              <a:rPr lang="en-US" sz="2813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Challenges and Solutions</a:t>
            </a:r>
            <a:endParaRPr lang="en-US" sz="1350" dirty="0"/>
          </a:p>
        </p:txBody>
      </p:sp>
      <p:sp>
        <p:nvSpPr>
          <p:cNvPr id="3" name="Object 2"/>
          <p:cNvSpPr/>
          <p:nvPr/>
        </p:nvSpPr>
        <p:spPr>
          <a:xfrm>
            <a:off x="740979" y="2107094"/>
            <a:ext cx="1071295" cy="1071295"/>
          </a:xfrm>
          <a:prstGeom prst="ellipse">
            <a:avLst/>
          </a:prstGeom>
          <a:solidFill>
            <a:srgbClr val="E55300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2970" y="2385384"/>
            <a:ext cx="535647" cy="514222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337815" y="3251296"/>
            <a:ext cx="1877622" cy="356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r>
              <a:rPr lang="en-US" sz="1350" dirty="0">
                <a:solidFill>
                  <a:srgbClr val="0E2841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Established a dedicated ECM-HCBA Referral Process</a:t>
            </a:r>
            <a:endParaRPr lang="en-US" sz="1350" dirty="0"/>
          </a:p>
        </p:txBody>
      </p:sp>
      <p:sp>
        <p:nvSpPr>
          <p:cNvPr id="6" name="Object 5"/>
          <p:cNvSpPr/>
          <p:nvPr/>
        </p:nvSpPr>
        <p:spPr>
          <a:xfrm>
            <a:off x="337815" y="3675573"/>
            <a:ext cx="1877622" cy="3527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sp>
        <p:nvSpPr>
          <p:cNvPr id="7" name="Object 6"/>
          <p:cNvSpPr/>
          <p:nvPr/>
        </p:nvSpPr>
        <p:spPr>
          <a:xfrm>
            <a:off x="2937133" y="2107094"/>
            <a:ext cx="1071295" cy="1071295"/>
          </a:xfrm>
          <a:prstGeom prst="ellipse">
            <a:avLst/>
          </a:prstGeom>
          <a:solidFill>
            <a:srgbClr val="00539A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8" name="Object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53740" y="2514425"/>
            <a:ext cx="507080" cy="292820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2471120" y="3251296"/>
            <a:ext cx="2003321" cy="1782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Specially Trained ECM Staff</a:t>
            </a:r>
            <a:endParaRPr lang="en-US" sz="1350" dirty="0"/>
          </a:p>
        </p:txBody>
      </p:sp>
      <p:sp>
        <p:nvSpPr>
          <p:cNvPr id="10" name="Object 9"/>
          <p:cNvSpPr/>
          <p:nvPr/>
        </p:nvSpPr>
        <p:spPr>
          <a:xfrm>
            <a:off x="2491545" y="3933205"/>
            <a:ext cx="2003321" cy="7055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sp>
        <p:nvSpPr>
          <p:cNvPr id="11" name="Object 10"/>
          <p:cNvSpPr/>
          <p:nvPr/>
        </p:nvSpPr>
        <p:spPr>
          <a:xfrm>
            <a:off x="5133287" y="2107094"/>
            <a:ext cx="1071295" cy="1071295"/>
          </a:xfrm>
          <a:prstGeom prst="ellipse">
            <a:avLst/>
          </a:prstGeom>
          <a:solidFill>
            <a:srgbClr val="00A984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99016" y="2379100"/>
            <a:ext cx="542789" cy="521363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4718339" y="3251296"/>
            <a:ext cx="1901191" cy="1782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Stakeholder alignment</a:t>
            </a:r>
            <a:endParaRPr lang="en-US" sz="1350" dirty="0"/>
          </a:p>
        </p:txBody>
      </p:sp>
      <p:sp>
        <p:nvSpPr>
          <p:cNvPr id="14" name="Object 13"/>
          <p:cNvSpPr/>
          <p:nvPr/>
        </p:nvSpPr>
        <p:spPr>
          <a:xfrm>
            <a:off x="4730124" y="3938301"/>
            <a:ext cx="1901191" cy="529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sp>
        <p:nvSpPr>
          <p:cNvPr id="15" name="Object 14"/>
          <p:cNvSpPr/>
          <p:nvPr/>
        </p:nvSpPr>
        <p:spPr>
          <a:xfrm>
            <a:off x="7329441" y="2107094"/>
            <a:ext cx="1071295" cy="1071295"/>
          </a:xfrm>
          <a:prstGeom prst="ellipse">
            <a:avLst/>
          </a:prstGeom>
          <a:solidFill>
            <a:srgbClr val="00A7E1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16" name="Object 1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83053" y="2397938"/>
            <a:ext cx="364241" cy="478511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6867356" y="3251296"/>
            <a:ext cx="1995465" cy="5347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Documentation and redetermination safeguard</a:t>
            </a:r>
            <a:endParaRPr lang="en-US" sz="1350" dirty="0"/>
          </a:p>
        </p:txBody>
      </p:sp>
      <p:sp>
        <p:nvSpPr>
          <p:cNvPr id="18" name="Object 17"/>
          <p:cNvSpPr/>
          <p:nvPr/>
        </p:nvSpPr>
        <p:spPr>
          <a:xfrm>
            <a:off x="6867356" y="3853825"/>
            <a:ext cx="1995465" cy="8819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sp>
        <p:nvSpPr>
          <p:cNvPr id="19" name="Object 18"/>
          <p:cNvSpPr/>
          <p:nvPr/>
        </p:nvSpPr>
        <p:spPr>
          <a:xfrm>
            <a:off x="0" y="5142428"/>
            <a:ext cx="9141714" cy="857036"/>
          </a:xfrm>
          <a:prstGeom prst="rect">
            <a:avLst/>
          </a:prstGeom>
          <a:solidFill>
            <a:srgbClr val="00539A"/>
          </a:solidFill>
        </p:spPr>
        <p:txBody>
          <a:bodyPr/>
          <a:lstStyle/>
          <a:p>
            <a:endParaRPr lang="en-US" sz="1350"/>
          </a:p>
        </p:txBody>
      </p:sp>
      <p:sp>
        <p:nvSpPr>
          <p:cNvPr id="20" name="Object 19"/>
          <p:cNvSpPr/>
          <p:nvPr/>
        </p:nvSpPr>
        <p:spPr>
          <a:xfrm>
            <a:off x="468965" y="5362491"/>
            <a:ext cx="8498748" cy="4009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580"/>
              </a:lnSpc>
            </a:pPr>
            <a:r>
              <a:rPr lang="en-US" sz="1519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The HCBA Access Accelerator model addressed key challenges through cross-program coordination, specialized staffing, stakeholder engagement, and policy alignment, ensuring a seamless and sustainable solution.</a:t>
            </a:r>
            <a:endParaRPr lang="en-US" sz="13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1142929"/>
            <a:ext cx="9141714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925"/>
              </a:lnSpc>
            </a:pPr>
            <a:r>
              <a:rPr lang="en-US" sz="2813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Early Lessons</a:t>
            </a:r>
            <a:endParaRPr lang="en-US" sz="1350" dirty="0"/>
          </a:p>
        </p:txBody>
      </p:sp>
      <p:sp>
        <p:nvSpPr>
          <p:cNvPr id="3" name="Object 2"/>
          <p:cNvSpPr/>
          <p:nvPr/>
        </p:nvSpPr>
        <p:spPr>
          <a:xfrm>
            <a:off x="1107005" y="2282072"/>
            <a:ext cx="1071295" cy="1071295"/>
          </a:xfrm>
          <a:prstGeom prst="ellipse">
            <a:avLst/>
          </a:prstGeom>
          <a:solidFill>
            <a:srgbClr val="E55300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6462" y="2560360"/>
            <a:ext cx="542789" cy="507080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228543" y="3426274"/>
            <a:ext cx="2828218" cy="1782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Default-to-ECM creates velocity</a:t>
            </a:r>
            <a:endParaRPr lang="en-US" sz="1350" dirty="0"/>
          </a:p>
        </p:txBody>
      </p:sp>
      <p:sp>
        <p:nvSpPr>
          <p:cNvPr id="6" name="Object 5"/>
          <p:cNvSpPr/>
          <p:nvPr/>
        </p:nvSpPr>
        <p:spPr>
          <a:xfrm>
            <a:off x="228543" y="3672301"/>
            <a:ext cx="2828218" cy="529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sp>
        <p:nvSpPr>
          <p:cNvPr id="7" name="Object 6"/>
          <p:cNvSpPr/>
          <p:nvPr/>
        </p:nvSpPr>
        <p:spPr>
          <a:xfrm>
            <a:off x="4035210" y="2282072"/>
            <a:ext cx="1071295" cy="1071295"/>
          </a:xfrm>
          <a:prstGeom prst="ellipse">
            <a:avLst/>
          </a:prstGeom>
          <a:solidFill>
            <a:srgbClr val="00539A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8" name="Object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9981" y="2572910"/>
            <a:ext cx="407092" cy="492796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3235310" y="3426274"/>
            <a:ext cx="2671094" cy="356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Scripted, empathic outreach drives high acceptance</a:t>
            </a:r>
            <a:endParaRPr lang="en-US" sz="1350" dirty="0"/>
          </a:p>
        </p:txBody>
      </p:sp>
      <p:sp>
        <p:nvSpPr>
          <p:cNvPr id="10" name="Object 9"/>
          <p:cNvSpPr/>
          <p:nvPr/>
        </p:nvSpPr>
        <p:spPr>
          <a:xfrm>
            <a:off x="3235310" y="3850552"/>
            <a:ext cx="2671094" cy="7055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sp>
        <p:nvSpPr>
          <p:cNvPr id="11" name="Object 10"/>
          <p:cNvSpPr/>
          <p:nvPr/>
        </p:nvSpPr>
        <p:spPr>
          <a:xfrm>
            <a:off x="6963415" y="2282072"/>
            <a:ext cx="1071295" cy="1071295"/>
          </a:xfrm>
          <a:prstGeom prst="ellipse">
            <a:avLst/>
          </a:prstGeom>
          <a:solidFill>
            <a:srgbClr val="00A984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7026" y="2572915"/>
            <a:ext cx="364241" cy="478511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6206724" y="3426274"/>
            <a:ext cx="2584677" cy="356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solidFill>
                  <a:srgbClr val="000000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Pre-collection of HCBA documentation in ECM</a:t>
            </a:r>
            <a:endParaRPr lang="en-US" sz="1350" dirty="0"/>
          </a:p>
        </p:txBody>
      </p:sp>
      <p:sp>
        <p:nvSpPr>
          <p:cNvPr id="14" name="Object 13"/>
          <p:cNvSpPr/>
          <p:nvPr/>
        </p:nvSpPr>
        <p:spPr>
          <a:xfrm>
            <a:off x="6206724" y="3850552"/>
            <a:ext cx="2584677" cy="70556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endParaRPr lang="en-US" sz="1350" dirty="0"/>
          </a:p>
        </p:txBody>
      </p:sp>
      <p:sp>
        <p:nvSpPr>
          <p:cNvPr id="15" name="Object 14"/>
          <p:cNvSpPr/>
          <p:nvPr/>
        </p:nvSpPr>
        <p:spPr>
          <a:xfrm>
            <a:off x="0" y="5142428"/>
            <a:ext cx="9141714" cy="857036"/>
          </a:xfrm>
          <a:prstGeom prst="rect">
            <a:avLst/>
          </a:prstGeom>
          <a:solidFill>
            <a:srgbClr val="00A984"/>
          </a:solidFill>
        </p:spPr>
        <p:txBody>
          <a:bodyPr/>
          <a:lstStyle/>
          <a:p>
            <a:endParaRPr lang="en-US" sz="1350"/>
          </a:p>
        </p:txBody>
      </p:sp>
      <p:sp>
        <p:nvSpPr>
          <p:cNvPr id="16" name="Object 15"/>
          <p:cNvSpPr/>
          <p:nvPr/>
        </p:nvSpPr>
        <p:spPr>
          <a:xfrm>
            <a:off x="729195" y="5345975"/>
            <a:ext cx="7683325" cy="4456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5"/>
              </a:lnSpc>
            </a:pPr>
            <a:r>
              <a:rPr lang="en-US" sz="1688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The HCBA Access Accelerator model leverages ECM to replace passive waitlisting with active care coordination, accelerating access to critical HCBA services.</a:t>
            </a:r>
            <a:endParaRPr lang="en-US" sz="13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2 year old man with diabetes and hypertension who is also mobility impaired">
            <a:extLst>
              <a:ext uri="{FF2B5EF4-FFF2-40B4-BE49-F238E27FC236}">
                <a16:creationId xmlns:a16="http://schemas.microsoft.com/office/drawing/2014/main" id="{FF39AFA3-B2D2-D944-33CD-4EE57008B7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077"/>
          <a:stretch>
            <a:fillRect/>
          </a:stretch>
        </p:blipFill>
        <p:spPr>
          <a:xfrm>
            <a:off x="1891767" y="857257"/>
            <a:ext cx="7252232" cy="5143493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628650" y="1131094"/>
            <a:ext cx="2866642" cy="142493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000">
                <a:latin typeface="+mj-lt"/>
                <a:ea typeface="+mj-ea"/>
                <a:cs typeface="+mj-cs"/>
              </a:rPr>
              <a:t>Member Story</a:t>
            </a:r>
          </a:p>
        </p:txBody>
      </p:sp>
      <p:sp>
        <p:nvSpPr>
          <p:cNvPr id="5" name="Object 4"/>
          <p:cNvSpPr/>
          <p:nvPr/>
        </p:nvSpPr>
        <p:spPr>
          <a:xfrm>
            <a:off x="350876" y="2682901"/>
            <a:ext cx="3144417" cy="28070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>
              <a:lnSpc>
                <a:spcPct val="90000"/>
              </a:lnSpc>
              <a:spcBef>
                <a:spcPts val="737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M., a 52-year-old with diabetes and hypertension, had three ER visits in 60 days while waiting for HCBA. </a:t>
            </a:r>
          </a:p>
          <a:p>
            <a:pPr indent="-171450">
              <a:lnSpc>
                <a:spcPct val="90000"/>
              </a:lnSpc>
              <a:spcBef>
                <a:spcPts val="737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Within two weeks of ECM enrollment, the care manager reconciled medications with the PCP, arranged a scale and BP cuff, and set up caregiver respite through Community Supports. </a:t>
            </a:r>
          </a:p>
          <a:p>
            <a:pPr indent="-171450">
              <a:lnSpc>
                <a:spcPct val="90000"/>
              </a:lnSpc>
              <a:spcBef>
                <a:spcPts val="737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Over the next four months, M. had zero ER visits, no admissions, and transitioned to HCBA with a complete packet—no rework and no delay.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5A955-7C05-3DEF-64EB-2401F2D7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4">
            <a:extLst>
              <a:ext uri="{FF2B5EF4-FFF2-40B4-BE49-F238E27FC236}">
                <a16:creationId xmlns:a16="http://schemas.microsoft.com/office/drawing/2014/main" id="{A77A713F-2905-FFFC-FB1E-EBCDB52015C2}"/>
              </a:ext>
            </a:extLst>
          </p:cNvPr>
          <p:cNvSpPr/>
          <p:nvPr/>
        </p:nvSpPr>
        <p:spPr>
          <a:xfrm>
            <a:off x="0" y="5142428"/>
            <a:ext cx="9141714" cy="857036"/>
          </a:xfrm>
          <a:prstGeom prst="rect">
            <a:avLst/>
          </a:prstGeom>
          <a:solidFill>
            <a:srgbClr val="E97132"/>
          </a:solidFill>
        </p:spPr>
        <p:txBody>
          <a:bodyPr/>
          <a:lstStyle/>
          <a:p>
            <a:endParaRPr lang="en-US" sz="1350"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8B7E7AFD-6DED-0003-674C-645FF531B7AA}"/>
              </a:ext>
            </a:extLst>
          </p:cNvPr>
          <p:cNvSpPr/>
          <p:nvPr/>
        </p:nvSpPr>
        <p:spPr>
          <a:xfrm>
            <a:off x="729195" y="5345975"/>
            <a:ext cx="7683325" cy="4456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5"/>
              </a:lnSpc>
            </a:pPr>
            <a:r>
              <a:rPr lang="en-US" sz="1688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The HCBA Access Accelerator model leverages ECM to replace passive waitlisting with active care coordination, accelerating access to critical HCBA services.</a:t>
            </a:r>
            <a:endParaRPr lang="en-US" sz="1350" dirty="0"/>
          </a:p>
        </p:txBody>
      </p:sp>
      <p:sp>
        <p:nvSpPr>
          <p:cNvPr id="17" name="Object 1">
            <a:extLst>
              <a:ext uri="{FF2B5EF4-FFF2-40B4-BE49-F238E27FC236}">
                <a16:creationId xmlns:a16="http://schemas.microsoft.com/office/drawing/2014/main" id="{4A4503E8-F340-9E80-8931-C61ACA75E8C4}"/>
              </a:ext>
            </a:extLst>
          </p:cNvPr>
          <p:cNvSpPr/>
          <p:nvPr/>
        </p:nvSpPr>
        <p:spPr>
          <a:xfrm>
            <a:off x="-1" y="1194633"/>
            <a:ext cx="9141714" cy="3713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925"/>
              </a:lnSpc>
            </a:pPr>
            <a:r>
              <a:rPr lang="en-US" sz="2813" dirty="0">
                <a:latin typeface="Carlito" pitchFamily="34" charset="0"/>
                <a:ea typeface="Carlito" pitchFamily="34" charset="-122"/>
                <a:cs typeface="Carlito" pitchFamily="34" charset="-120"/>
              </a:rPr>
              <a:t>Impact and Benefits</a:t>
            </a:r>
            <a:endParaRPr lang="en-US" sz="1350" dirty="0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64AE8BA3-222C-7D43-FFD5-57CC07D9E3BA}"/>
              </a:ext>
            </a:extLst>
          </p:cNvPr>
          <p:cNvSpPr/>
          <p:nvPr/>
        </p:nvSpPr>
        <p:spPr>
          <a:xfrm>
            <a:off x="740979" y="2370454"/>
            <a:ext cx="1071295" cy="1071295"/>
          </a:xfrm>
          <a:prstGeom prst="ellipse">
            <a:avLst/>
          </a:prstGeom>
          <a:solidFill>
            <a:srgbClr val="E55300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19" name="Object 3">
            <a:extLst>
              <a:ext uri="{FF2B5EF4-FFF2-40B4-BE49-F238E27FC236}">
                <a16:creationId xmlns:a16="http://schemas.microsoft.com/office/drawing/2014/main" id="{2ABF2688-3EFF-555B-7421-53691D851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641" y="2648740"/>
            <a:ext cx="542789" cy="521363"/>
          </a:xfrm>
          <a:prstGeom prst="rect">
            <a:avLst/>
          </a:prstGeom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24D4DFFB-8663-D830-C067-4EE1ED9EC5C7}"/>
              </a:ext>
            </a:extLst>
          </p:cNvPr>
          <p:cNvSpPr/>
          <p:nvPr/>
        </p:nvSpPr>
        <p:spPr>
          <a:xfrm>
            <a:off x="306390" y="3514656"/>
            <a:ext cx="1940472" cy="356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latin typeface="Carlito" pitchFamily="34" charset="0"/>
                <a:ea typeface="Carlito" pitchFamily="34" charset="-122"/>
                <a:cs typeface="Carlito" pitchFamily="34" charset="-120"/>
              </a:rPr>
              <a:t>Replaces passive waiting with active care</a:t>
            </a:r>
            <a:endParaRPr lang="en-US" sz="1350" dirty="0"/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4687C78A-3B14-432A-96E5-A8737609FEA6}"/>
              </a:ext>
            </a:extLst>
          </p:cNvPr>
          <p:cNvSpPr/>
          <p:nvPr/>
        </p:nvSpPr>
        <p:spPr>
          <a:xfrm>
            <a:off x="306390" y="3938934"/>
            <a:ext cx="1940472" cy="529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r>
              <a:rPr lang="en-US" sz="1125" dirty="0">
                <a:solidFill>
                  <a:srgbClr val="E8E8E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Reduces ER visits and hospitalizations during waitlist period</a:t>
            </a:r>
            <a:endParaRPr lang="en-US" sz="1350" dirty="0"/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0D6B1679-0197-E9A3-2FAF-D401C19003B4}"/>
              </a:ext>
            </a:extLst>
          </p:cNvPr>
          <p:cNvSpPr/>
          <p:nvPr/>
        </p:nvSpPr>
        <p:spPr>
          <a:xfrm>
            <a:off x="2937133" y="2370454"/>
            <a:ext cx="1071295" cy="1071295"/>
          </a:xfrm>
          <a:prstGeom prst="ellipse">
            <a:avLst/>
          </a:prstGeom>
          <a:solidFill>
            <a:srgbClr val="00539A"/>
          </a:solidFill>
        </p:spPr>
        <p:txBody>
          <a:bodyPr/>
          <a:lstStyle/>
          <a:p>
            <a:endParaRPr lang="en-US" sz="1350"/>
          </a:p>
        </p:txBody>
      </p:sp>
      <p:pic>
        <p:nvPicPr>
          <p:cNvPr id="23" name="Object 7">
            <a:extLst>
              <a:ext uri="{FF2B5EF4-FFF2-40B4-BE49-F238E27FC236}">
                <a16:creationId xmlns:a16="http://schemas.microsoft.com/office/drawing/2014/main" id="{4BA482D5-F9DF-D0F5-9DD7-AEAD8EAD6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6804" y="2655014"/>
            <a:ext cx="449944" cy="492796"/>
          </a:xfrm>
          <a:prstGeom prst="rect">
            <a:avLst/>
          </a:prstGeom>
        </p:spPr>
      </p:pic>
      <p:sp>
        <p:nvSpPr>
          <p:cNvPr id="24" name="Object 8">
            <a:extLst>
              <a:ext uri="{FF2B5EF4-FFF2-40B4-BE49-F238E27FC236}">
                <a16:creationId xmlns:a16="http://schemas.microsoft.com/office/drawing/2014/main" id="{D3640AF8-8777-B974-268A-E3D2D0EC00B3}"/>
              </a:ext>
            </a:extLst>
          </p:cNvPr>
          <p:cNvSpPr/>
          <p:nvPr/>
        </p:nvSpPr>
        <p:spPr>
          <a:xfrm>
            <a:off x="2640028" y="3514656"/>
            <a:ext cx="1665506" cy="356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latin typeface="Carlito" pitchFamily="34" charset="0"/>
                <a:ea typeface="Carlito" pitchFamily="34" charset="-122"/>
                <a:cs typeface="Carlito" pitchFamily="34" charset="-120"/>
              </a:rPr>
              <a:t>Funds pre-enrollment work via ECM</a:t>
            </a:r>
            <a:endParaRPr lang="en-US" sz="1350" dirty="0"/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898A03CB-BB97-8158-0F86-4D43F68498D5}"/>
              </a:ext>
            </a:extLst>
          </p:cNvPr>
          <p:cNvSpPr/>
          <p:nvPr/>
        </p:nvSpPr>
        <p:spPr>
          <a:xfrm>
            <a:off x="2640028" y="3938934"/>
            <a:ext cx="1665506" cy="5291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r>
              <a:rPr lang="en-US" sz="1125" dirty="0">
                <a:solidFill>
                  <a:srgbClr val="E8E8E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Improves financial sustainability for HCBA providers</a:t>
            </a:r>
            <a:endParaRPr lang="en-US" sz="1350" dirty="0"/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7AC251FB-C10E-4027-D965-5444206B1E53}"/>
              </a:ext>
            </a:extLst>
          </p:cNvPr>
          <p:cNvSpPr/>
          <p:nvPr/>
        </p:nvSpPr>
        <p:spPr>
          <a:xfrm>
            <a:off x="5133287" y="2370454"/>
            <a:ext cx="1071295" cy="1071295"/>
          </a:xfrm>
          <a:prstGeom prst="ellipse">
            <a:avLst/>
          </a:prstGeom>
          <a:solidFill>
            <a:srgbClr val="00A984"/>
          </a:solidFill>
          <a:ln>
            <a:solidFill>
              <a:srgbClr val="00A984"/>
            </a:solidFill>
          </a:ln>
        </p:spPr>
        <p:txBody>
          <a:bodyPr/>
          <a:lstStyle/>
          <a:p>
            <a:endParaRPr lang="en-US" sz="1350"/>
          </a:p>
        </p:txBody>
      </p:sp>
      <p:pic>
        <p:nvPicPr>
          <p:cNvPr id="27" name="Object 11">
            <a:extLst>
              <a:ext uri="{FF2B5EF4-FFF2-40B4-BE49-F238E27FC236}">
                <a16:creationId xmlns:a16="http://schemas.microsoft.com/office/drawing/2014/main" id="{570D39D4-09B8-6534-FC54-642E2799E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55510" y="2686402"/>
            <a:ext cx="435660" cy="435660"/>
          </a:xfrm>
          <a:prstGeom prst="rect">
            <a:avLst/>
          </a:prstGeom>
        </p:spPr>
      </p:pic>
      <p:sp>
        <p:nvSpPr>
          <p:cNvPr id="28" name="Object 12">
            <a:extLst>
              <a:ext uri="{FF2B5EF4-FFF2-40B4-BE49-F238E27FC236}">
                <a16:creationId xmlns:a16="http://schemas.microsoft.com/office/drawing/2014/main" id="{E23AC63E-330F-E7AF-C46D-8CAF01AEF9C2}"/>
              </a:ext>
            </a:extLst>
          </p:cNvPr>
          <p:cNvSpPr/>
          <p:nvPr/>
        </p:nvSpPr>
        <p:spPr>
          <a:xfrm>
            <a:off x="4671202" y="3514656"/>
            <a:ext cx="1995465" cy="356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latin typeface="Carlito" pitchFamily="34" charset="0"/>
                <a:ea typeface="Carlito" pitchFamily="34" charset="-122"/>
                <a:cs typeface="Carlito" pitchFamily="34" charset="-120"/>
              </a:rPr>
              <a:t>Accelerates time-to-enroll at slot release</a:t>
            </a:r>
            <a:endParaRPr lang="en-US" sz="1350" dirty="0"/>
          </a:p>
        </p:txBody>
      </p:sp>
      <p:sp>
        <p:nvSpPr>
          <p:cNvPr id="29" name="Object 13">
            <a:extLst>
              <a:ext uri="{FF2B5EF4-FFF2-40B4-BE49-F238E27FC236}">
                <a16:creationId xmlns:a16="http://schemas.microsoft.com/office/drawing/2014/main" id="{354ED6C2-D59F-6C82-EA9C-EECC32672856}"/>
              </a:ext>
            </a:extLst>
          </p:cNvPr>
          <p:cNvSpPr/>
          <p:nvPr/>
        </p:nvSpPr>
        <p:spPr>
          <a:xfrm>
            <a:off x="4671202" y="3938933"/>
            <a:ext cx="1995465" cy="3527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r>
              <a:rPr lang="en-US" sz="1125" dirty="0">
                <a:solidFill>
                  <a:srgbClr val="E8E8E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Pre-collects documentation and completes care planning</a:t>
            </a:r>
            <a:endParaRPr lang="en-US" sz="1350" dirty="0"/>
          </a:p>
        </p:txBody>
      </p:sp>
      <p:sp>
        <p:nvSpPr>
          <p:cNvPr id="30" name="Object 14">
            <a:extLst>
              <a:ext uri="{FF2B5EF4-FFF2-40B4-BE49-F238E27FC236}">
                <a16:creationId xmlns:a16="http://schemas.microsoft.com/office/drawing/2014/main" id="{1D870EAF-B2C4-91BE-DD12-BDB35B562545}"/>
              </a:ext>
            </a:extLst>
          </p:cNvPr>
          <p:cNvSpPr/>
          <p:nvPr/>
        </p:nvSpPr>
        <p:spPr>
          <a:xfrm>
            <a:off x="7329441" y="2370454"/>
            <a:ext cx="1071295" cy="1071295"/>
          </a:xfrm>
          <a:prstGeom prst="ellipse">
            <a:avLst/>
          </a:prstGeom>
          <a:solidFill>
            <a:srgbClr val="0F9ED5"/>
          </a:solidFill>
          <a:ln>
            <a:solidFill>
              <a:srgbClr val="00A7E1"/>
            </a:solidFill>
          </a:ln>
        </p:spPr>
        <p:txBody>
          <a:bodyPr/>
          <a:lstStyle/>
          <a:p>
            <a:endParaRPr lang="en-US" sz="1350"/>
          </a:p>
        </p:txBody>
      </p:sp>
      <p:pic>
        <p:nvPicPr>
          <p:cNvPr id="31" name="Object 15">
            <a:extLst>
              <a:ext uri="{FF2B5EF4-FFF2-40B4-BE49-F238E27FC236}">
                <a16:creationId xmlns:a16="http://schemas.microsoft.com/office/drawing/2014/main" id="{C35655BE-33C3-552B-D398-4E83A2E57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51236" y="2648739"/>
            <a:ext cx="621351" cy="521363"/>
          </a:xfrm>
          <a:prstGeom prst="rect">
            <a:avLst/>
          </a:prstGeom>
        </p:spPr>
      </p:pic>
      <p:sp>
        <p:nvSpPr>
          <p:cNvPr id="32" name="Object 16">
            <a:extLst>
              <a:ext uri="{FF2B5EF4-FFF2-40B4-BE49-F238E27FC236}">
                <a16:creationId xmlns:a16="http://schemas.microsoft.com/office/drawing/2014/main" id="{2AA6AB1E-145D-DBDF-CE4E-5C22F9C6232F}"/>
              </a:ext>
            </a:extLst>
          </p:cNvPr>
          <p:cNvSpPr/>
          <p:nvPr/>
        </p:nvSpPr>
        <p:spPr>
          <a:xfrm>
            <a:off x="6957702" y="3514656"/>
            <a:ext cx="1814773" cy="3565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404"/>
              </a:lnSpc>
            </a:pPr>
            <a:r>
              <a:rPr lang="en-US" sz="1350" dirty="0">
                <a:latin typeface="Carlito" pitchFamily="34" charset="0"/>
                <a:ea typeface="Carlito" pitchFamily="34" charset="-122"/>
                <a:cs typeface="Carlito" pitchFamily="34" charset="-120"/>
              </a:rPr>
              <a:t>Strengthens member experience and trust</a:t>
            </a:r>
            <a:endParaRPr lang="en-US" sz="1350" dirty="0"/>
          </a:p>
        </p:txBody>
      </p:sp>
      <p:sp>
        <p:nvSpPr>
          <p:cNvPr id="33" name="Object 17">
            <a:extLst>
              <a:ext uri="{FF2B5EF4-FFF2-40B4-BE49-F238E27FC236}">
                <a16:creationId xmlns:a16="http://schemas.microsoft.com/office/drawing/2014/main" id="{AC930414-5C62-7177-E8B7-D6B95089DEA3}"/>
              </a:ext>
            </a:extLst>
          </p:cNvPr>
          <p:cNvSpPr/>
          <p:nvPr/>
        </p:nvSpPr>
        <p:spPr>
          <a:xfrm>
            <a:off x="6957702" y="3938933"/>
            <a:ext cx="1814773" cy="35278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389"/>
              </a:lnSpc>
              <a:spcBef>
                <a:spcPts val="524"/>
              </a:spcBef>
            </a:pPr>
            <a:r>
              <a:rPr lang="en-US" sz="1125" dirty="0">
                <a:solidFill>
                  <a:srgbClr val="E8E8E8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Provides consistent scripting and written confirmation</a:t>
            </a:r>
            <a:endParaRPr lang="en-US" sz="1350" dirty="0"/>
          </a:p>
        </p:txBody>
      </p:sp>
      <p:sp>
        <p:nvSpPr>
          <p:cNvPr id="34" name="Object 18">
            <a:extLst>
              <a:ext uri="{FF2B5EF4-FFF2-40B4-BE49-F238E27FC236}">
                <a16:creationId xmlns:a16="http://schemas.microsoft.com/office/drawing/2014/main" id="{95F73090-321B-E727-0C20-3D8B1BCA8FF3}"/>
              </a:ext>
            </a:extLst>
          </p:cNvPr>
          <p:cNvSpPr/>
          <p:nvPr/>
        </p:nvSpPr>
        <p:spPr>
          <a:xfrm>
            <a:off x="0" y="5142428"/>
            <a:ext cx="9141714" cy="857036"/>
          </a:xfrm>
          <a:prstGeom prst="rect">
            <a:avLst/>
          </a:prstGeom>
          <a:solidFill>
            <a:srgbClr val="00A7E1"/>
          </a:solidFill>
        </p:spPr>
        <p:txBody>
          <a:bodyPr/>
          <a:lstStyle/>
          <a:p>
            <a:endParaRPr lang="en-US" sz="1350"/>
          </a:p>
        </p:txBody>
      </p:sp>
      <p:sp>
        <p:nvSpPr>
          <p:cNvPr id="35" name="Object 19">
            <a:extLst>
              <a:ext uri="{FF2B5EF4-FFF2-40B4-BE49-F238E27FC236}">
                <a16:creationId xmlns:a16="http://schemas.microsoft.com/office/drawing/2014/main" id="{752E3F93-CB02-463C-7677-8C3B15D54B2D}"/>
              </a:ext>
            </a:extLst>
          </p:cNvPr>
          <p:cNvSpPr/>
          <p:nvPr/>
        </p:nvSpPr>
        <p:spPr>
          <a:xfrm>
            <a:off x="1797632" y="5345975"/>
            <a:ext cx="5546450" cy="4456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5"/>
              </a:lnSpc>
            </a:pPr>
            <a:r>
              <a:rPr lang="en-US" sz="1688" dirty="0">
                <a:solidFill>
                  <a:srgbClr val="FFFFFF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The HCBA Access Accelerator delivers faster access, better outcomes, and a replicable pathway for statewide scale.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38396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161766" y="2972172"/>
            <a:ext cx="5199305" cy="14855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2925"/>
              </a:lnSpc>
            </a:pPr>
            <a:r>
              <a:rPr lang="en-US" sz="2813" dirty="0">
                <a:solidFill>
                  <a:srgbClr val="00539A"/>
                </a:solidFill>
                <a:latin typeface="Carlito" pitchFamily="34" charset="0"/>
                <a:ea typeface="Carlito" pitchFamily="34" charset="-122"/>
                <a:cs typeface="Carlito" pitchFamily="34" charset="-120"/>
              </a:rPr>
              <a:t>Ending the Wait: An Innovative Path to Faster Access and Better Outcomes in California's HCBA Waiver Program</a:t>
            </a:r>
            <a:endParaRPr lang="en-US" sz="1350" dirty="0">
              <a:solidFill>
                <a:srgbClr val="00539A"/>
              </a:solidFill>
            </a:endParaRPr>
          </a:p>
        </p:txBody>
      </p:sp>
      <p:pic>
        <p:nvPicPr>
          <p:cNvPr id="2" name="Picture 1" descr="Logo, company name">
            <a:extLst>
              <a:ext uri="{FF2B5EF4-FFF2-40B4-BE49-F238E27FC236}">
                <a16:creationId xmlns:a16="http://schemas.microsoft.com/office/drawing/2014/main" id="{73C83D27-F59B-43F2-566E-4D1440F7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69" y="2543840"/>
            <a:ext cx="304466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41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220" y="3489960"/>
            <a:ext cx="3954779" cy="336804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778192" y="728715"/>
            <a:ext cx="7781370" cy="4926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000"/>
              </a:lnSpc>
            </a:pPr>
            <a:r>
              <a:rPr lang="en-US" altLang="zh-CN" sz="4200" b="1" dirty="0" err="1">
                <a:solidFill>
                  <a:srgbClr val="1E477B"/>
                </a:solidFill>
                <a:latin typeface="Cambria"/>
                <a:ea typeface="Cambria"/>
              </a:rPr>
              <a:t>CalAIM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 Enhanced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cs typeface="Cambria"/>
              </a:rPr>
              <a:t>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Care</a:t>
            </a:r>
            <a:r>
              <a:rPr lang="en-US" altLang="zh-CN" sz="4200" b="1" spc="50" dirty="0">
                <a:solidFill>
                  <a:srgbClr val="1E477B"/>
                </a:solidFill>
                <a:latin typeface="Cambria"/>
                <a:cs typeface="Cambria"/>
              </a:rPr>
              <a:t>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Management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cs typeface="Cambria"/>
              </a:rPr>
              <a:t> Enrollment in 2024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by Population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cs typeface="Cambria"/>
              </a:rPr>
              <a:t>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of</a:t>
            </a:r>
            <a:r>
              <a:rPr lang="en-US" altLang="zh-CN" sz="4200" b="1" spc="30" dirty="0">
                <a:solidFill>
                  <a:srgbClr val="1E477B"/>
                </a:solidFill>
                <a:latin typeface="Cambria"/>
                <a:cs typeface="Cambria"/>
              </a:rPr>
              <a:t>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Focus,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cs typeface="Cambria"/>
              </a:rPr>
              <a:t>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County</a:t>
            </a:r>
            <a:r>
              <a:rPr lang="en-US" altLang="zh-CN" sz="4200" b="1" spc="-25" dirty="0">
                <a:solidFill>
                  <a:srgbClr val="1E477B"/>
                </a:solidFill>
                <a:latin typeface="Cambria"/>
                <a:cs typeface="Cambria"/>
              </a:rPr>
              <a:t>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and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cs typeface="Cambria"/>
              </a:rPr>
              <a:t>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Managed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cs typeface="Cambria"/>
              </a:rPr>
              <a:t>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Care</a:t>
            </a:r>
            <a:r>
              <a:rPr lang="en-US" altLang="zh-CN" sz="4200" b="1" spc="34" dirty="0">
                <a:solidFill>
                  <a:srgbClr val="1E477B"/>
                </a:solidFill>
                <a:latin typeface="Cambria"/>
                <a:cs typeface="Cambria"/>
              </a:rPr>
              <a:t> </a:t>
            </a:r>
            <a:r>
              <a:rPr lang="en-US" altLang="zh-CN" sz="4200" b="1" dirty="0">
                <a:solidFill>
                  <a:srgbClr val="1E477B"/>
                </a:solidFill>
                <a:latin typeface="Cambria"/>
                <a:ea typeface="Cambria"/>
              </a:rPr>
              <a:t>Plan</a:t>
            </a:r>
          </a:p>
          <a:p>
            <a:pPr marL="0" hangingPunct="0">
              <a:lnSpc>
                <a:spcPct val="100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100"/>
              </a:lnSpc>
            </a:pPr>
            <a:r>
              <a:rPr lang="en-US" sz="3500" dirty="0">
                <a:latin typeface="Cambria" panose="02040503050406030204" pitchFamily="18" charset="0"/>
              </a:rPr>
              <a:t>August 13, 2025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3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Reese Murray</a:t>
            </a:r>
          </a:p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California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Health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Policy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Strategies,</a:t>
            </a:r>
            <a:r>
              <a:rPr lang="en-US" altLang="zh-CN" sz="2000" b="1" spc="-94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F2C56-2B56-FDCC-818C-FD88E570B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41ED6F-3D88-9415-3131-DCBC10675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5300524"/>
            <a:ext cx="1828799" cy="155747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01360580-59F1-F193-5212-243C9AE27266}"/>
              </a:ext>
            </a:extLst>
          </p:cNvPr>
          <p:cNvSpPr txBox="1"/>
          <p:nvPr/>
        </p:nvSpPr>
        <p:spPr>
          <a:xfrm>
            <a:off x="778192" y="728715"/>
            <a:ext cx="7781370" cy="4194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hangingPunct="0">
              <a:lnSpc>
                <a:spcPct val="100000"/>
              </a:lnSpc>
            </a:pPr>
            <a:r>
              <a:rPr lang="en-US" altLang="zh-CN" sz="4200" b="1" dirty="0">
                <a:solidFill>
                  <a:srgbClr val="1E477B"/>
                </a:solidFill>
                <a:latin typeface="Cambria" panose="02040503050406030204" pitchFamily="18" charset="0"/>
                <a:ea typeface="Cambria"/>
              </a:rPr>
              <a:t>Alameda Alliance for Health: Updates</a:t>
            </a: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100"/>
              </a:lnSpc>
            </a:pPr>
            <a:r>
              <a:rPr lang="en-US" sz="3500" dirty="0">
                <a:latin typeface="Cambria" panose="02040503050406030204" pitchFamily="18" charset="0"/>
              </a:rPr>
              <a:t>August 13, 2025</a:t>
            </a:r>
          </a:p>
          <a:p>
            <a:pPr>
              <a:lnSpc>
                <a:spcPts val="1100"/>
              </a:lnSpc>
            </a:pPr>
            <a:endParaRPr lang="en-US" sz="3500" dirty="0">
              <a:latin typeface="Cambria" panose="02040503050406030204" pitchFamily="18" charset="0"/>
            </a:endParaRPr>
          </a:p>
          <a:p>
            <a:pPr>
              <a:lnSpc>
                <a:spcPts val="1100"/>
              </a:lnSpc>
            </a:pPr>
            <a:endParaRPr lang="en-US" sz="3500" dirty="0">
              <a:latin typeface="Cambria" panose="02040503050406030204" pitchFamily="18" charset="0"/>
            </a:endParaRPr>
          </a:p>
          <a:p>
            <a:pPr>
              <a:lnSpc>
                <a:spcPts val="11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r>
              <a:rPr lang="en-US" sz="2400" b="1" dirty="0">
                <a:latin typeface="Cambria" panose="02040503050406030204" pitchFamily="18" charset="0"/>
              </a:rPr>
              <a:t>Speaker:</a:t>
            </a:r>
          </a:p>
          <a:p>
            <a:pPr>
              <a:lnSpc>
                <a:spcPts val="1000"/>
              </a:lnSpc>
            </a:pPr>
            <a:endParaRPr lang="en-US" sz="2400" b="1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endParaRPr lang="en-US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r>
              <a:rPr lang="en-US" b="1" dirty="0">
                <a:latin typeface="Cambria" panose="02040503050406030204" pitchFamily="18" charset="0"/>
              </a:rPr>
              <a:t>Heather Wanket, </a:t>
            </a:r>
            <a:r>
              <a:rPr lang="en-US" i="1" dirty="0">
                <a:latin typeface="Cambria" panose="02040503050406030204" pitchFamily="18" charset="0"/>
              </a:rPr>
              <a:t>BSN, RN, CCM, Gerontologist</a:t>
            </a:r>
          </a:p>
          <a:p>
            <a:pPr>
              <a:lnSpc>
                <a:spcPts val="1000"/>
              </a:lnSpc>
            </a:pPr>
            <a:endParaRPr lang="en-US" b="1" dirty="0">
              <a:latin typeface="Cambria" panose="02040503050406030204" pitchFamily="18" charset="0"/>
            </a:endParaRPr>
          </a:p>
          <a:p>
            <a:pPr>
              <a:lnSpc>
                <a:spcPts val="1000"/>
              </a:lnSpc>
            </a:pPr>
            <a:r>
              <a:rPr lang="en-US" i="1" dirty="0">
                <a:latin typeface="Cambria" panose="02040503050406030204" pitchFamily="18" charset="0"/>
              </a:rPr>
              <a:t>Clinical Manager, Enhanced Care Management (ECM)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47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78C76-7D59-9639-CCC2-E8FA0359C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26ED78D-A4C1-D961-6880-D87B5533F663}"/>
              </a:ext>
            </a:extLst>
          </p:cNvPr>
          <p:cNvSpPr/>
          <p:nvPr/>
        </p:nvSpPr>
        <p:spPr>
          <a:xfrm>
            <a:off x="6974008" y="0"/>
            <a:ext cx="2169995" cy="1752600"/>
          </a:xfrm>
          <a:custGeom>
            <a:avLst/>
            <a:gdLst>
              <a:gd name="connsiteX0" fmla="*/ 109182 w 2169994"/>
              <a:gd name="connsiteY0" fmla="*/ 95535 h 1733266"/>
              <a:gd name="connsiteX1" fmla="*/ 2142698 w 2169994"/>
              <a:gd name="connsiteY1" fmla="*/ 1733266 h 1733266"/>
              <a:gd name="connsiteX2" fmla="*/ 2169994 w 2169994"/>
              <a:gd name="connsiteY2" fmla="*/ 0 h 1733266"/>
              <a:gd name="connsiteX3" fmla="*/ 0 w 2169994"/>
              <a:gd name="connsiteY3" fmla="*/ 0 h 1733266"/>
              <a:gd name="connsiteX4" fmla="*/ 109182 w 2169994"/>
              <a:gd name="connsiteY4" fmla="*/ 95535 h 1733266"/>
              <a:gd name="connsiteX0" fmla="*/ 109182 w 2169994"/>
              <a:gd name="connsiteY0" fmla="*/ 95535 h 1752600"/>
              <a:gd name="connsiteX1" fmla="*/ 2169994 w 2169994"/>
              <a:gd name="connsiteY1" fmla="*/ 1752600 h 1752600"/>
              <a:gd name="connsiteX2" fmla="*/ 2169994 w 2169994"/>
              <a:gd name="connsiteY2" fmla="*/ 0 h 1752600"/>
              <a:gd name="connsiteX3" fmla="*/ 0 w 2169994"/>
              <a:gd name="connsiteY3" fmla="*/ 0 h 1752600"/>
              <a:gd name="connsiteX4" fmla="*/ 109182 w 2169994"/>
              <a:gd name="connsiteY4" fmla="*/ 9553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994" h="1752600">
                <a:moveTo>
                  <a:pt x="109182" y="95535"/>
                </a:moveTo>
                <a:lnTo>
                  <a:pt x="2169994" y="1752600"/>
                </a:lnTo>
                <a:lnTo>
                  <a:pt x="2169994" y="0"/>
                </a:lnTo>
                <a:lnTo>
                  <a:pt x="0" y="0"/>
                </a:lnTo>
                <a:lnTo>
                  <a:pt x="109182" y="9553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D44E83-74AE-DC1C-CD10-1A29306B7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846"/>
          <a:stretch>
            <a:fillRect/>
          </a:stretch>
        </p:blipFill>
        <p:spPr bwMode="auto">
          <a:xfrm>
            <a:off x="304806" y="5334006"/>
            <a:ext cx="1178761" cy="11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C93B5C-C997-FD6E-B399-4A92EB3DDB49}"/>
              </a:ext>
            </a:extLst>
          </p:cNvPr>
          <p:cNvSpPr txBox="1"/>
          <p:nvPr/>
        </p:nvSpPr>
        <p:spPr>
          <a:xfrm>
            <a:off x="1524000" y="6000691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" pitchFamily="18" charset="0"/>
              </a:rPr>
              <a:t>Cal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ifornia</a:t>
            </a:r>
            <a:r>
              <a:rPr lang="en-US" sz="2000" b="1" dirty="0">
                <a:latin typeface="Cambria" pitchFamily="18" charset="0"/>
              </a:rPr>
              <a:t> 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ealth</a:t>
            </a:r>
            <a:r>
              <a:rPr lang="en-US" sz="2000" b="1" dirty="0">
                <a:latin typeface="Cambria" pitchFamily="18" charset="0"/>
              </a:rPr>
              <a:t> P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olicy</a:t>
            </a:r>
            <a:r>
              <a:rPr lang="en-US" sz="2000" b="1" dirty="0">
                <a:latin typeface="Cambria" pitchFamily="18" charset="0"/>
              </a:rPr>
              <a:t> S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trategies, LLC</a:t>
            </a:r>
          </a:p>
        </p:txBody>
      </p:sp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3ADCC863-C7FC-5A70-3488-BDB61D9805C9}"/>
              </a:ext>
            </a:extLst>
          </p:cNvPr>
          <p:cNvSpPr/>
          <p:nvPr/>
        </p:nvSpPr>
        <p:spPr>
          <a:xfrm>
            <a:off x="1600200" y="6355087"/>
            <a:ext cx="7086600" cy="45719"/>
          </a:xfrm>
          <a:prstGeom prst="flowChartDecisi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9FA1E4D-6EA3-764E-8F00-A88E34367A1A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109182 w 2169994"/>
              <a:gd name="connsiteY0" fmla="*/ 95535 h 1733266"/>
              <a:gd name="connsiteX1" fmla="*/ 2142698 w 2169994"/>
              <a:gd name="connsiteY1" fmla="*/ 1733266 h 1733266"/>
              <a:gd name="connsiteX2" fmla="*/ 2169994 w 2169994"/>
              <a:gd name="connsiteY2" fmla="*/ 0 h 1733266"/>
              <a:gd name="connsiteX3" fmla="*/ 0 w 2169994"/>
              <a:gd name="connsiteY3" fmla="*/ 0 h 1733266"/>
              <a:gd name="connsiteX4" fmla="*/ 109182 w 2169994"/>
              <a:gd name="connsiteY4" fmla="*/ 95535 h 1733266"/>
              <a:gd name="connsiteX0" fmla="*/ 109182 w 2169994"/>
              <a:gd name="connsiteY0" fmla="*/ 95535 h 1752600"/>
              <a:gd name="connsiteX1" fmla="*/ 2169994 w 2169994"/>
              <a:gd name="connsiteY1" fmla="*/ 1752600 h 1752600"/>
              <a:gd name="connsiteX2" fmla="*/ 2169994 w 2169994"/>
              <a:gd name="connsiteY2" fmla="*/ 0 h 1752600"/>
              <a:gd name="connsiteX3" fmla="*/ 0 w 2169994"/>
              <a:gd name="connsiteY3" fmla="*/ 0 h 1752600"/>
              <a:gd name="connsiteX4" fmla="*/ 109182 w 2169994"/>
              <a:gd name="connsiteY4" fmla="*/ 9553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994" h="1752600">
                <a:moveTo>
                  <a:pt x="109182" y="95535"/>
                </a:moveTo>
                <a:lnTo>
                  <a:pt x="2169994" y="1752600"/>
                </a:lnTo>
                <a:lnTo>
                  <a:pt x="2169994" y="0"/>
                </a:lnTo>
                <a:lnTo>
                  <a:pt x="0" y="0"/>
                </a:lnTo>
                <a:lnTo>
                  <a:pt x="109182" y="9553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7C9DF1-4C44-9026-63CF-4652AD51F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748" y="263476"/>
            <a:ext cx="6629396" cy="1048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Announcements and </a:t>
            </a:r>
            <a:br>
              <a:rPr lang="en-US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>Upcoming Meetings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29F8F25-1CCA-0C5B-3E3E-26533C3B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 descr="A logo with people in the middle&#10;&#10;Description automatically generated">
            <a:extLst>
              <a:ext uri="{FF2B5EF4-FFF2-40B4-BE49-F238E27FC236}">
                <a16:creationId xmlns:a16="http://schemas.microsoft.com/office/drawing/2014/main" id="{65A64BC0-7C4E-D6D0-1270-CE75D172D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" y="2204"/>
            <a:ext cx="1309672" cy="1309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494992-7D51-FB94-5A0D-4FB81E4D78EF}"/>
              </a:ext>
            </a:extLst>
          </p:cNvPr>
          <p:cNvSpPr txBox="1"/>
          <p:nvPr/>
        </p:nvSpPr>
        <p:spPr>
          <a:xfrm>
            <a:off x="1143000" y="1852157"/>
            <a:ext cx="71806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Next Collaborative Meeting: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Wednesday, October 8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12:00 PM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Zoom registration link for this and future meetings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here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Additional Upcoming Meetings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Wednesday, December 10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12:00 PM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Wednesday, February 11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12:00 PM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Wednesday, April 15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12:00 PM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Wednesday, June 10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12:00 PM 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ECM Managers/Directors Ad-Hoc Meeting: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Wednesday, August 14</a:t>
            </a:r>
            <a:r>
              <a:rPr lang="en-US" sz="20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2:00 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Requests to Jasmine for the Zoom link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12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B80F5-35C2-15F7-D80A-772F171A1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F602A96-0C81-6AA7-22BB-90CF6DEFF13C}"/>
              </a:ext>
            </a:extLst>
          </p:cNvPr>
          <p:cNvSpPr/>
          <p:nvPr/>
        </p:nvSpPr>
        <p:spPr>
          <a:xfrm>
            <a:off x="6974008" y="0"/>
            <a:ext cx="2169995" cy="1752600"/>
          </a:xfrm>
          <a:custGeom>
            <a:avLst/>
            <a:gdLst>
              <a:gd name="connsiteX0" fmla="*/ 109182 w 2169994"/>
              <a:gd name="connsiteY0" fmla="*/ 95535 h 1733266"/>
              <a:gd name="connsiteX1" fmla="*/ 2142698 w 2169994"/>
              <a:gd name="connsiteY1" fmla="*/ 1733266 h 1733266"/>
              <a:gd name="connsiteX2" fmla="*/ 2169994 w 2169994"/>
              <a:gd name="connsiteY2" fmla="*/ 0 h 1733266"/>
              <a:gd name="connsiteX3" fmla="*/ 0 w 2169994"/>
              <a:gd name="connsiteY3" fmla="*/ 0 h 1733266"/>
              <a:gd name="connsiteX4" fmla="*/ 109182 w 2169994"/>
              <a:gd name="connsiteY4" fmla="*/ 95535 h 1733266"/>
              <a:gd name="connsiteX0" fmla="*/ 109182 w 2169994"/>
              <a:gd name="connsiteY0" fmla="*/ 95535 h 1752600"/>
              <a:gd name="connsiteX1" fmla="*/ 2169994 w 2169994"/>
              <a:gd name="connsiteY1" fmla="*/ 1752600 h 1752600"/>
              <a:gd name="connsiteX2" fmla="*/ 2169994 w 2169994"/>
              <a:gd name="connsiteY2" fmla="*/ 0 h 1752600"/>
              <a:gd name="connsiteX3" fmla="*/ 0 w 2169994"/>
              <a:gd name="connsiteY3" fmla="*/ 0 h 1752600"/>
              <a:gd name="connsiteX4" fmla="*/ 109182 w 2169994"/>
              <a:gd name="connsiteY4" fmla="*/ 9553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994" h="1752600">
                <a:moveTo>
                  <a:pt x="109182" y="95535"/>
                </a:moveTo>
                <a:lnTo>
                  <a:pt x="2169994" y="1752600"/>
                </a:lnTo>
                <a:lnTo>
                  <a:pt x="2169994" y="0"/>
                </a:lnTo>
                <a:lnTo>
                  <a:pt x="0" y="0"/>
                </a:lnTo>
                <a:lnTo>
                  <a:pt x="109182" y="9553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8CEAA-22A5-1C69-F2B4-C860AA55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9846"/>
          <a:stretch>
            <a:fillRect/>
          </a:stretch>
        </p:blipFill>
        <p:spPr bwMode="auto">
          <a:xfrm>
            <a:off x="304806" y="5334006"/>
            <a:ext cx="1178761" cy="11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DBC81-F435-5810-731E-33813782D3D5}"/>
              </a:ext>
            </a:extLst>
          </p:cNvPr>
          <p:cNvSpPr txBox="1"/>
          <p:nvPr/>
        </p:nvSpPr>
        <p:spPr>
          <a:xfrm>
            <a:off x="1524000" y="6000691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" pitchFamily="18" charset="0"/>
              </a:rPr>
              <a:t>Cal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ifornia</a:t>
            </a:r>
            <a:r>
              <a:rPr lang="en-US" sz="2000" b="1" dirty="0">
                <a:latin typeface="Cambria" pitchFamily="18" charset="0"/>
              </a:rPr>
              <a:t> 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ealth</a:t>
            </a:r>
            <a:r>
              <a:rPr lang="en-US" sz="2000" b="1" dirty="0">
                <a:latin typeface="Cambria" pitchFamily="18" charset="0"/>
              </a:rPr>
              <a:t> P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olicy</a:t>
            </a:r>
            <a:r>
              <a:rPr lang="en-US" sz="2000" b="1" dirty="0">
                <a:latin typeface="Cambria" pitchFamily="18" charset="0"/>
              </a:rPr>
              <a:t> S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trategies, LLC</a:t>
            </a:r>
          </a:p>
        </p:txBody>
      </p:sp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27913D95-D14E-24D1-FB66-EB625FB13A88}"/>
              </a:ext>
            </a:extLst>
          </p:cNvPr>
          <p:cNvSpPr/>
          <p:nvPr/>
        </p:nvSpPr>
        <p:spPr>
          <a:xfrm>
            <a:off x="1600200" y="6355087"/>
            <a:ext cx="7086600" cy="45719"/>
          </a:xfrm>
          <a:prstGeom prst="flowChartDecisi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2A264D8-6758-65B7-ACC4-9EC542C3152C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109182 w 2169994"/>
              <a:gd name="connsiteY0" fmla="*/ 95535 h 1733266"/>
              <a:gd name="connsiteX1" fmla="*/ 2142698 w 2169994"/>
              <a:gd name="connsiteY1" fmla="*/ 1733266 h 1733266"/>
              <a:gd name="connsiteX2" fmla="*/ 2169994 w 2169994"/>
              <a:gd name="connsiteY2" fmla="*/ 0 h 1733266"/>
              <a:gd name="connsiteX3" fmla="*/ 0 w 2169994"/>
              <a:gd name="connsiteY3" fmla="*/ 0 h 1733266"/>
              <a:gd name="connsiteX4" fmla="*/ 109182 w 2169994"/>
              <a:gd name="connsiteY4" fmla="*/ 95535 h 1733266"/>
              <a:gd name="connsiteX0" fmla="*/ 109182 w 2169994"/>
              <a:gd name="connsiteY0" fmla="*/ 95535 h 1752600"/>
              <a:gd name="connsiteX1" fmla="*/ 2169994 w 2169994"/>
              <a:gd name="connsiteY1" fmla="*/ 1752600 h 1752600"/>
              <a:gd name="connsiteX2" fmla="*/ 2169994 w 2169994"/>
              <a:gd name="connsiteY2" fmla="*/ 0 h 1752600"/>
              <a:gd name="connsiteX3" fmla="*/ 0 w 2169994"/>
              <a:gd name="connsiteY3" fmla="*/ 0 h 1752600"/>
              <a:gd name="connsiteX4" fmla="*/ 109182 w 2169994"/>
              <a:gd name="connsiteY4" fmla="*/ 9553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994" h="1752600">
                <a:moveTo>
                  <a:pt x="109182" y="95535"/>
                </a:moveTo>
                <a:lnTo>
                  <a:pt x="2169994" y="1752600"/>
                </a:lnTo>
                <a:lnTo>
                  <a:pt x="2169994" y="0"/>
                </a:lnTo>
                <a:lnTo>
                  <a:pt x="0" y="0"/>
                </a:lnTo>
                <a:lnTo>
                  <a:pt x="109182" y="9553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03A48A-D3C3-2DA3-5ED8-E09A0AA9D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748" y="263476"/>
            <a:ext cx="6629396" cy="1048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mbria" panose="02040503050406030204" pitchFamily="18" charset="0"/>
              </a:rPr>
              <a:t>Announcements and </a:t>
            </a:r>
            <a:br>
              <a:rPr lang="en-US" dirty="0">
                <a:latin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</a:rPr>
              <a:t>Upcoming Meetings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EA21DBF-03D1-5EB1-6438-92ACA2D8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3" name="Picture 2" descr="A logo with people in the middle&#10;&#10;Description automatically generated">
            <a:extLst>
              <a:ext uri="{FF2B5EF4-FFF2-40B4-BE49-F238E27FC236}">
                <a16:creationId xmlns:a16="http://schemas.microsoft.com/office/drawing/2014/main" id="{E78920C5-3505-6DB9-AE62-36F8FCF4D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" y="2204"/>
            <a:ext cx="1309672" cy="1309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4A3C9-C797-6B6A-7701-C95A914A536E}"/>
              </a:ext>
            </a:extLst>
          </p:cNvPr>
          <p:cNvSpPr txBox="1"/>
          <p:nvPr/>
        </p:nvSpPr>
        <p:spPr>
          <a:xfrm>
            <a:off x="1483567" y="4854450"/>
            <a:ext cx="742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One Big Bill, Not So Beautiful: The Real Implications of H.R.1 for Older Adults: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Thursday, September 25, 11:00AM-12:00PM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Zoom registration link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here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dirty="0"/>
          </a:p>
        </p:txBody>
      </p:sp>
      <p:pic>
        <p:nvPicPr>
          <p:cNvPr id="10" name="Picture 9" descr="A screenshot of a web page&#10;&#10;AI-generated content may be incorrect.">
            <a:extLst>
              <a:ext uri="{FF2B5EF4-FFF2-40B4-BE49-F238E27FC236}">
                <a16:creationId xmlns:a16="http://schemas.microsoft.com/office/drawing/2014/main" id="{5F921E15-11E4-812A-5641-7DFB2E923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10" y="1544571"/>
            <a:ext cx="6324600" cy="33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0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6974008" y="0"/>
            <a:ext cx="2169995" cy="1752600"/>
          </a:xfrm>
          <a:custGeom>
            <a:avLst/>
            <a:gdLst>
              <a:gd name="connsiteX0" fmla="*/ 109182 w 2169994"/>
              <a:gd name="connsiteY0" fmla="*/ 95535 h 1733266"/>
              <a:gd name="connsiteX1" fmla="*/ 2142698 w 2169994"/>
              <a:gd name="connsiteY1" fmla="*/ 1733266 h 1733266"/>
              <a:gd name="connsiteX2" fmla="*/ 2169994 w 2169994"/>
              <a:gd name="connsiteY2" fmla="*/ 0 h 1733266"/>
              <a:gd name="connsiteX3" fmla="*/ 0 w 2169994"/>
              <a:gd name="connsiteY3" fmla="*/ 0 h 1733266"/>
              <a:gd name="connsiteX4" fmla="*/ 109182 w 2169994"/>
              <a:gd name="connsiteY4" fmla="*/ 95535 h 1733266"/>
              <a:gd name="connsiteX0" fmla="*/ 109182 w 2169994"/>
              <a:gd name="connsiteY0" fmla="*/ 95535 h 1752600"/>
              <a:gd name="connsiteX1" fmla="*/ 2169994 w 2169994"/>
              <a:gd name="connsiteY1" fmla="*/ 1752600 h 1752600"/>
              <a:gd name="connsiteX2" fmla="*/ 2169994 w 2169994"/>
              <a:gd name="connsiteY2" fmla="*/ 0 h 1752600"/>
              <a:gd name="connsiteX3" fmla="*/ 0 w 2169994"/>
              <a:gd name="connsiteY3" fmla="*/ 0 h 1752600"/>
              <a:gd name="connsiteX4" fmla="*/ 109182 w 2169994"/>
              <a:gd name="connsiteY4" fmla="*/ 9553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994" h="1752600">
                <a:moveTo>
                  <a:pt x="109182" y="95535"/>
                </a:moveTo>
                <a:lnTo>
                  <a:pt x="2169994" y="1752600"/>
                </a:lnTo>
                <a:lnTo>
                  <a:pt x="2169994" y="0"/>
                </a:lnTo>
                <a:lnTo>
                  <a:pt x="0" y="0"/>
                </a:lnTo>
                <a:lnTo>
                  <a:pt x="109182" y="95535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846"/>
          <a:stretch>
            <a:fillRect/>
          </a:stretch>
        </p:blipFill>
        <p:spPr bwMode="auto">
          <a:xfrm>
            <a:off x="304806" y="5334006"/>
            <a:ext cx="1178761" cy="11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0" y="6000691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" pitchFamily="18" charset="0"/>
              </a:rPr>
              <a:t>Cal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ifornia</a:t>
            </a:r>
            <a:r>
              <a:rPr lang="en-US" sz="2000" b="1" dirty="0">
                <a:latin typeface="Cambria" pitchFamily="18" charset="0"/>
              </a:rPr>
              <a:t> 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ealth</a:t>
            </a:r>
            <a:r>
              <a:rPr lang="en-US" sz="2000" b="1" dirty="0">
                <a:latin typeface="Cambria" pitchFamily="18" charset="0"/>
              </a:rPr>
              <a:t> P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olicy</a:t>
            </a:r>
            <a:r>
              <a:rPr lang="en-US" sz="2000" b="1" dirty="0">
                <a:latin typeface="Cambria" pitchFamily="18" charset="0"/>
              </a:rPr>
              <a:t> S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trategies, LLC</a:t>
            </a:r>
          </a:p>
        </p:txBody>
      </p:sp>
      <p:sp>
        <p:nvSpPr>
          <p:cNvPr id="6" name="Flowchart: Decision 5"/>
          <p:cNvSpPr/>
          <p:nvPr/>
        </p:nvSpPr>
        <p:spPr>
          <a:xfrm>
            <a:off x="1600200" y="6355087"/>
            <a:ext cx="7086600" cy="45719"/>
          </a:xfrm>
          <a:prstGeom prst="flowChartDecisi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109182 w 2169994"/>
              <a:gd name="connsiteY0" fmla="*/ 95535 h 1733266"/>
              <a:gd name="connsiteX1" fmla="*/ 2142698 w 2169994"/>
              <a:gd name="connsiteY1" fmla="*/ 1733266 h 1733266"/>
              <a:gd name="connsiteX2" fmla="*/ 2169994 w 2169994"/>
              <a:gd name="connsiteY2" fmla="*/ 0 h 1733266"/>
              <a:gd name="connsiteX3" fmla="*/ 0 w 2169994"/>
              <a:gd name="connsiteY3" fmla="*/ 0 h 1733266"/>
              <a:gd name="connsiteX4" fmla="*/ 109182 w 2169994"/>
              <a:gd name="connsiteY4" fmla="*/ 95535 h 1733266"/>
              <a:gd name="connsiteX0" fmla="*/ 109182 w 2169994"/>
              <a:gd name="connsiteY0" fmla="*/ 95535 h 1752600"/>
              <a:gd name="connsiteX1" fmla="*/ 2169994 w 2169994"/>
              <a:gd name="connsiteY1" fmla="*/ 1752600 h 1752600"/>
              <a:gd name="connsiteX2" fmla="*/ 2169994 w 2169994"/>
              <a:gd name="connsiteY2" fmla="*/ 0 h 1752600"/>
              <a:gd name="connsiteX3" fmla="*/ 0 w 2169994"/>
              <a:gd name="connsiteY3" fmla="*/ 0 h 1752600"/>
              <a:gd name="connsiteX4" fmla="*/ 109182 w 2169994"/>
              <a:gd name="connsiteY4" fmla="*/ 95535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994" h="1752600">
                <a:moveTo>
                  <a:pt x="109182" y="95535"/>
                </a:moveTo>
                <a:lnTo>
                  <a:pt x="2169994" y="1752600"/>
                </a:lnTo>
                <a:lnTo>
                  <a:pt x="2169994" y="0"/>
                </a:lnTo>
                <a:lnTo>
                  <a:pt x="0" y="0"/>
                </a:lnTo>
                <a:lnTo>
                  <a:pt x="109182" y="95535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0837" y="464677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latin typeface="Cambria" pitchFamily="18" charset="0"/>
            </a:endParaRPr>
          </a:p>
          <a:p>
            <a:endParaRPr lang="en-US" sz="3000" dirty="0"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047" y="495355"/>
            <a:ext cx="7239000" cy="516577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Cambria" pitchFamily="18" charset="0"/>
              </a:rPr>
              <a:t>Agenda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007B-399A-4F33-BA2D-3B94742954E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F1BAD8F-000B-BEE7-E417-2394498F2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46" y="1465120"/>
            <a:ext cx="8229600" cy="3367703"/>
          </a:xfrm>
        </p:spPr>
        <p:txBody>
          <a:bodyPr anchor="ctr">
            <a:norm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Welcome and Introductions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ECM / Community Supports Q4 2024 Data</a:t>
            </a:r>
          </a:p>
          <a:p>
            <a:r>
              <a:rPr lang="en-US" sz="2800" dirty="0">
                <a:latin typeface="Cambria" panose="02040503050406030204" pitchFamily="18" charset="0"/>
              </a:rPr>
              <a:t>Partners in Care: ECM Enrollment Strategy</a:t>
            </a:r>
          </a:p>
          <a:p>
            <a:r>
              <a:rPr lang="en-US" sz="2800" dirty="0">
                <a:latin typeface="Cambria" panose="02040503050406030204" pitchFamily="18" charset="0"/>
              </a:rPr>
              <a:t>Alameda Alliance Updates</a:t>
            </a:r>
          </a:p>
          <a:p>
            <a:r>
              <a:rPr lang="en-US" sz="2800" dirty="0">
                <a:latin typeface="Cambria" panose="02040503050406030204" pitchFamily="18" charset="0"/>
              </a:rPr>
              <a:t>ECM / Community Supports and HR1 (aka OBBB)</a:t>
            </a:r>
          </a:p>
          <a:p>
            <a:r>
              <a:rPr lang="en-US" sz="2800" dirty="0">
                <a:latin typeface="Cambria" panose="02040503050406030204" pitchFamily="18" charset="0"/>
              </a:rPr>
              <a:t>Announcements and Upcoming Meetings</a:t>
            </a:r>
          </a:p>
        </p:txBody>
      </p:sp>
      <p:pic>
        <p:nvPicPr>
          <p:cNvPr id="3" name="Picture 2" descr="A logo with people in the middle&#10;&#10;Description automatically generated">
            <a:extLst>
              <a:ext uri="{FF2B5EF4-FFF2-40B4-BE49-F238E27FC236}">
                <a16:creationId xmlns:a16="http://schemas.microsoft.com/office/drawing/2014/main" id="{FA05A924-3540-EFBB-C312-4B830FDE3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" y="2204"/>
            <a:ext cx="1524004" cy="152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51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 108"/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Freeform 109"/>
          <p:cNvSpPr/>
          <p:nvPr/>
        </p:nvSpPr>
        <p:spPr>
          <a:xfrm>
            <a:off x="1293368" y="6701393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10"/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" y="5897880"/>
            <a:ext cx="1013461" cy="960120"/>
          </a:xfrm>
          <a:prstGeom prst="rect">
            <a:avLst/>
          </a:prstGeom>
        </p:spPr>
      </p:pic>
      <p:sp>
        <p:nvSpPr>
          <p:cNvPr id="2" name="TextBox 113"/>
          <p:cNvSpPr txBox="1"/>
          <p:nvPr/>
        </p:nvSpPr>
        <p:spPr>
          <a:xfrm>
            <a:off x="1017702" y="61985"/>
            <a:ext cx="7069404" cy="68275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lang="en-US" altLang="zh-CN" sz="2200" b="1" dirty="0">
                <a:solidFill>
                  <a:srgbClr val="000000"/>
                </a:solidFill>
                <a:latin typeface="Cambria"/>
                <a:ea typeface="Cambria"/>
              </a:rPr>
              <a:t>Statewide ECM Growth by Medi-Cal Member Age Group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endParaRPr lang="en-US" dirty="0">
              <a:latin typeface="Cambria" panose="02040503050406030204" pitchFamily="18" charset="0"/>
            </a:endParaRPr>
          </a:p>
          <a:p>
            <a:r>
              <a:rPr lang="en-US" sz="1400" dirty="0">
                <a:latin typeface="Cambria" panose="02040503050406030204" pitchFamily="18" charset="0"/>
              </a:rPr>
              <a:t>Source: DHCS, “Total Number of Members Who Received ECM by Quarter in Any County Since Launch,” </a:t>
            </a:r>
            <a:r>
              <a:rPr lang="en-US" sz="1400" dirty="0">
                <a:latin typeface="Cambria" panose="02040503050406030204" pitchFamily="18" charset="0"/>
                <a:hlinkClick r:id="rId3"/>
              </a:rPr>
              <a:t>https://cadhcs.maps.arcgis.com/apps/dashboards/f415bb29324a45ceaaa 2361862870599</a:t>
            </a:r>
            <a:r>
              <a:rPr lang="en-US" sz="1400" dirty="0">
                <a:latin typeface="Cambria" panose="02040503050406030204" pitchFamily="18" charset="0"/>
              </a:rPr>
              <a:t> </a:t>
            </a:r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 marL="0" indent="1215389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4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8525256" y="6470015"/>
            <a:ext cx="899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Calibri"/>
                <a:ea typeface="Calibri"/>
              </a:rPr>
              <a:t>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A376B2C-0D61-9E61-3699-B508E1AC5AF1}"/>
              </a:ext>
            </a:extLst>
          </p:cNvPr>
          <p:cNvGraphicFramePr>
            <a:graphicFrameLocks noGrp="1"/>
          </p:cNvGraphicFramePr>
          <p:nvPr/>
        </p:nvGraphicFramePr>
        <p:xfrm>
          <a:off x="338014" y="917379"/>
          <a:ext cx="8428780" cy="4024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774">
                  <a:extLst>
                    <a:ext uri="{9D8B030D-6E8A-4147-A177-3AD203B41FA5}">
                      <a16:colId xmlns:a16="http://schemas.microsoft.com/office/drawing/2014/main" val="3909491944"/>
                    </a:ext>
                  </a:extLst>
                </a:gridCol>
                <a:gridCol w="1085501">
                  <a:extLst>
                    <a:ext uri="{9D8B030D-6E8A-4147-A177-3AD203B41FA5}">
                      <a16:colId xmlns:a16="http://schemas.microsoft.com/office/drawing/2014/main" val="1179969837"/>
                    </a:ext>
                  </a:extLst>
                </a:gridCol>
                <a:gridCol w="1085501">
                  <a:extLst>
                    <a:ext uri="{9D8B030D-6E8A-4147-A177-3AD203B41FA5}">
                      <a16:colId xmlns:a16="http://schemas.microsoft.com/office/drawing/2014/main" val="3266301217"/>
                    </a:ext>
                  </a:extLst>
                </a:gridCol>
                <a:gridCol w="1085501">
                  <a:extLst>
                    <a:ext uri="{9D8B030D-6E8A-4147-A177-3AD203B41FA5}">
                      <a16:colId xmlns:a16="http://schemas.microsoft.com/office/drawing/2014/main" val="4095189998"/>
                    </a:ext>
                  </a:extLst>
                </a:gridCol>
                <a:gridCol w="1085501">
                  <a:extLst>
                    <a:ext uri="{9D8B030D-6E8A-4147-A177-3AD203B41FA5}">
                      <a16:colId xmlns:a16="http://schemas.microsoft.com/office/drawing/2014/main" val="207869246"/>
                    </a:ext>
                  </a:extLst>
                </a:gridCol>
                <a:gridCol w="1085501">
                  <a:extLst>
                    <a:ext uri="{9D8B030D-6E8A-4147-A177-3AD203B41FA5}">
                      <a16:colId xmlns:a16="http://schemas.microsoft.com/office/drawing/2014/main" val="1787031738"/>
                    </a:ext>
                  </a:extLst>
                </a:gridCol>
                <a:gridCol w="1085501">
                  <a:extLst>
                    <a:ext uri="{9D8B030D-6E8A-4147-A177-3AD203B41FA5}">
                      <a16:colId xmlns:a16="http://schemas.microsoft.com/office/drawing/2014/main" val="3056853167"/>
                    </a:ext>
                  </a:extLst>
                </a:gridCol>
              </a:tblGrid>
              <a:tr h="135179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Cambria" panose="02040503050406030204" pitchFamily="18" charset="0"/>
                        </a:rPr>
                        <a:t>Age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Cambria" panose="02040503050406030204" pitchFamily="18" charset="0"/>
                        </a:rPr>
                        <a:t>2024 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Cambria" panose="02040503050406030204" pitchFamily="18" charset="0"/>
                        </a:rPr>
                        <a:t>2024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Cambria" panose="02040503050406030204" pitchFamily="18" charset="0"/>
                        </a:rPr>
                        <a:t>2024 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Cambria" panose="02040503050406030204" pitchFamily="18" charset="0"/>
                        </a:rPr>
                        <a:t>2024 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Cambria" panose="02040503050406030204" pitchFamily="18" charset="0"/>
                        </a:rPr>
                        <a:t>Change from 2024 Q3 to 2024 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Cambria" panose="02040503050406030204" pitchFamily="18" charset="0"/>
                        </a:rPr>
                        <a:t>Change Across the Four Quarters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178301"/>
                  </a:ext>
                </a:extLst>
              </a:tr>
              <a:tr h="89091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Cambria" panose="02040503050406030204" pitchFamily="18" charset="0"/>
                        </a:rPr>
                        <a:t>Members Under Age 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Cambria" panose="02040503050406030204" pitchFamily="18" charset="0"/>
                        </a:rPr>
                        <a:t>17,425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Cambria" panose="02040503050406030204" pitchFamily="18" charset="0"/>
                        </a:rPr>
                        <a:t>23,339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Cambria" panose="02040503050406030204" pitchFamily="18" charset="0"/>
                        </a:rPr>
                        <a:t>28,387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Cambria" panose="02040503050406030204" pitchFamily="18" charset="0"/>
                        </a:rPr>
                        <a:t>31,093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Cambria" panose="02040503050406030204" pitchFamily="18" charset="0"/>
                        </a:rPr>
                        <a:t>+ 2,706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Cambria" panose="02040503050406030204" pitchFamily="18" charset="0"/>
                        </a:rPr>
                        <a:t>+ 13,668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322012"/>
                  </a:ext>
                </a:extLst>
              </a:tr>
              <a:tr h="890916">
                <a:tc>
                  <a:txBody>
                    <a:bodyPr/>
                    <a:lstStyle/>
                    <a:p>
                      <a:r>
                        <a:rPr lang="en-US" sz="1500" b="1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Members Aged 21 or Older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93,739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104,265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115,257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118,396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+ 3,139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+ 24,657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257754"/>
                  </a:ext>
                </a:extLst>
              </a:tr>
              <a:tr h="890916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Cambria" panose="020405030504060302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111,164</a:t>
                      </a:r>
                      <a:endParaRPr lang="en-US" sz="15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127,604</a:t>
                      </a:r>
                      <a:endParaRPr lang="en-US" sz="15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143,644</a:t>
                      </a:r>
                      <a:endParaRPr lang="en-US" sz="15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149,489</a:t>
                      </a:r>
                      <a:endParaRPr lang="en-US" sz="15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Cambria" panose="02040503050406030204" pitchFamily="18" charset="0"/>
                        </a:rPr>
                        <a:t>+ 5,845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Cambria" panose="02040503050406030204" pitchFamily="18" charset="0"/>
                        </a:rPr>
                        <a:t>+ 38,325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961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46FC4-BA61-0BD3-03A1-56F85C4A0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 108">
            <a:extLst>
              <a:ext uri="{FF2B5EF4-FFF2-40B4-BE49-F238E27FC236}">
                <a16:creationId xmlns:a16="http://schemas.microsoft.com/office/drawing/2014/main" id="{FCD10DDF-F208-A70C-5D44-16ABE802326A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9">
            <a:extLst>
              <a:ext uri="{FF2B5EF4-FFF2-40B4-BE49-F238E27FC236}">
                <a16:creationId xmlns:a16="http://schemas.microsoft.com/office/drawing/2014/main" id="{CB6789AE-DA37-C764-0258-B5D3438878EB}"/>
              </a:ext>
            </a:extLst>
          </p:cNvPr>
          <p:cNvSpPr/>
          <p:nvPr/>
        </p:nvSpPr>
        <p:spPr>
          <a:xfrm>
            <a:off x="1293368" y="6701393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10">
            <a:extLst>
              <a:ext uri="{FF2B5EF4-FFF2-40B4-BE49-F238E27FC236}">
                <a16:creationId xmlns:a16="http://schemas.microsoft.com/office/drawing/2014/main" id="{18CBEDEE-D117-08EF-E07E-672C4888A6DF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Picture 112">
            <a:extLst>
              <a:ext uri="{FF2B5EF4-FFF2-40B4-BE49-F238E27FC236}">
                <a16:creationId xmlns:a16="http://schemas.microsoft.com/office/drawing/2014/main" id="{EEE9FEF9-AF65-C6F2-5FB4-D81F78EC3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" y="5897880"/>
            <a:ext cx="1013461" cy="960120"/>
          </a:xfrm>
          <a:prstGeom prst="rect">
            <a:avLst/>
          </a:prstGeom>
        </p:spPr>
      </p:pic>
      <p:sp>
        <p:nvSpPr>
          <p:cNvPr id="2" name="TextBox 113">
            <a:extLst>
              <a:ext uri="{FF2B5EF4-FFF2-40B4-BE49-F238E27FC236}">
                <a16:creationId xmlns:a16="http://schemas.microsoft.com/office/drawing/2014/main" id="{0A42676F-7C76-41B0-522F-B4169B2ABF36}"/>
              </a:ext>
            </a:extLst>
          </p:cNvPr>
          <p:cNvSpPr txBox="1"/>
          <p:nvPr/>
        </p:nvSpPr>
        <p:spPr>
          <a:xfrm>
            <a:off x="956733" y="57150"/>
            <a:ext cx="7214314" cy="67403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100" b="1" dirty="0">
                <a:solidFill>
                  <a:srgbClr val="000000"/>
                </a:solidFill>
                <a:latin typeface="Cambria"/>
                <a:ea typeface="Cambria"/>
              </a:rPr>
              <a:t>Statewide</a:t>
            </a:r>
            <a:r>
              <a:rPr lang="en-US" altLang="zh-CN" sz="2100" b="1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mbria"/>
                <a:ea typeface="Cambria"/>
              </a:rPr>
              <a:t>ECM</a:t>
            </a:r>
            <a:r>
              <a:rPr lang="en-US" altLang="zh-CN" sz="2100" b="1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mbria"/>
                <a:ea typeface="Cambria"/>
              </a:rPr>
              <a:t>Enrollment</a:t>
            </a:r>
            <a:r>
              <a:rPr lang="en-US" altLang="zh-CN" sz="2100" b="1" spc="3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mbria"/>
                <a:ea typeface="Cambria"/>
              </a:rPr>
              <a:t>Growth By Population of Focus*</a:t>
            </a:r>
          </a:p>
          <a:p>
            <a:endParaRPr lang="en-US" altLang="zh-CN" sz="2100" b="1" dirty="0">
              <a:solidFill>
                <a:srgbClr val="000000"/>
              </a:solidFill>
              <a:latin typeface="Cambria"/>
              <a:ea typeface="Cambria"/>
            </a:endParaRPr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endParaRPr lang="en-US" sz="2100" dirty="0"/>
          </a:p>
          <a:p>
            <a:pPr>
              <a:lnSpc>
                <a:spcPts val="1000"/>
              </a:lnSpc>
            </a:pPr>
            <a:r>
              <a:rPr lang="en-US" sz="2100" dirty="0"/>
              <a:t>         </a:t>
            </a:r>
          </a:p>
          <a:p>
            <a:pPr>
              <a:lnSpc>
                <a:spcPts val="1000"/>
              </a:lnSpc>
            </a:pPr>
            <a:endParaRPr lang="en-US" sz="2100" dirty="0"/>
          </a:p>
          <a:p>
            <a:pPr marL="0" indent="1215389">
              <a:lnSpc>
                <a:spcPct val="100000"/>
              </a:lnSpc>
            </a:pPr>
            <a:r>
              <a:rPr lang="en-US" altLang="zh-CN" sz="21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1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1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1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1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1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1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1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1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100" spc="-4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100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</p:txBody>
      </p:sp>
      <p:sp>
        <p:nvSpPr>
          <p:cNvPr id="114" name="TextBox 114">
            <a:extLst>
              <a:ext uri="{FF2B5EF4-FFF2-40B4-BE49-F238E27FC236}">
                <a16:creationId xmlns:a16="http://schemas.microsoft.com/office/drawing/2014/main" id="{F8B14DE4-9474-7CA4-2356-09C995343532}"/>
              </a:ext>
            </a:extLst>
          </p:cNvPr>
          <p:cNvSpPr txBox="1"/>
          <p:nvPr/>
        </p:nvSpPr>
        <p:spPr>
          <a:xfrm>
            <a:off x="8525256" y="6470015"/>
            <a:ext cx="899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Calibri"/>
                <a:ea typeface="Calibri"/>
              </a:rPr>
              <a:t>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C9484D-C7CA-3430-21C0-82A3D7CC310B}"/>
              </a:ext>
            </a:extLst>
          </p:cNvPr>
          <p:cNvGraphicFramePr>
            <a:graphicFrameLocks noGrp="1"/>
          </p:cNvGraphicFramePr>
          <p:nvPr/>
        </p:nvGraphicFramePr>
        <p:xfrm>
          <a:off x="1509395" y="409612"/>
          <a:ext cx="6306687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3445">
                  <a:extLst>
                    <a:ext uri="{9D8B030D-6E8A-4147-A177-3AD203B41FA5}">
                      <a16:colId xmlns:a16="http://schemas.microsoft.com/office/drawing/2014/main" val="3909491944"/>
                    </a:ext>
                  </a:extLst>
                </a:gridCol>
                <a:gridCol w="812207">
                  <a:extLst>
                    <a:ext uri="{9D8B030D-6E8A-4147-A177-3AD203B41FA5}">
                      <a16:colId xmlns:a16="http://schemas.microsoft.com/office/drawing/2014/main" val="1179969837"/>
                    </a:ext>
                  </a:extLst>
                </a:gridCol>
                <a:gridCol w="812207">
                  <a:extLst>
                    <a:ext uri="{9D8B030D-6E8A-4147-A177-3AD203B41FA5}">
                      <a16:colId xmlns:a16="http://schemas.microsoft.com/office/drawing/2014/main" val="3266301217"/>
                    </a:ext>
                  </a:extLst>
                </a:gridCol>
                <a:gridCol w="812207">
                  <a:extLst>
                    <a:ext uri="{9D8B030D-6E8A-4147-A177-3AD203B41FA5}">
                      <a16:colId xmlns:a16="http://schemas.microsoft.com/office/drawing/2014/main" val="4095189998"/>
                    </a:ext>
                  </a:extLst>
                </a:gridCol>
                <a:gridCol w="812207">
                  <a:extLst>
                    <a:ext uri="{9D8B030D-6E8A-4147-A177-3AD203B41FA5}">
                      <a16:colId xmlns:a16="http://schemas.microsoft.com/office/drawing/2014/main" val="207869246"/>
                    </a:ext>
                  </a:extLst>
                </a:gridCol>
                <a:gridCol w="812207">
                  <a:extLst>
                    <a:ext uri="{9D8B030D-6E8A-4147-A177-3AD203B41FA5}">
                      <a16:colId xmlns:a16="http://schemas.microsoft.com/office/drawing/2014/main" val="1787031738"/>
                    </a:ext>
                  </a:extLst>
                </a:gridCol>
                <a:gridCol w="812207">
                  <a:extLst>
                    <a:ext uri="{9D8B030D-6E8A-4147-A177-3AD203B41FA5}">
                      <a16:colId xmlns:a16="http://schemas.microsoft.com/office/drawing/2014/main" val="3056853167"/>
                    </a:ext>
                  </a:extLst>
                </a:gridCol>
              </a:tblGrid>
              <a:tr h="421143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Population of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Cambria" panose="02040503050406030204" pitchFamily="18" charset="0"/>
                        </a:rPr>
                        <a:t>2024 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Cambria" panose="02040503050406030204" pitchFamily="18" charset="0"/>
                        </a:rPr>
                        <a:t>2024 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Cambria" panose="02040503050406030204" pitchFamily="18" charset="0"/>
                        </a:rPr>
                        <a:t>2024 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Cambria" panose="02040503050406030204" pitchFamily="18" charset="0"/>
                        </a:rPr>
                        <a:t>2024 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Cambria" panose="02040503050406030204" pitchFamily="18" charset="0"/>
                        </a:rPr>
                        <a:t>Change from 2024 Q3 to 2024 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Cambria" panose="02040503050406030204" pitchFamily="18" charset="0"/>
                        </a:rPr>
                        <a:t>Change Across the Four Quarters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178301"/>
                  </a:ext>
                </a:extLst>
              </a:tr>
              <a:tr h="332481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Adult Individuals and Families Experiencing Homelessness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33,966</a:t>
                      </a:r>
                    </a:p>
                    <a:p>
                      <a:pPr algn="ctr"/>
                      <a:endParaRPr lang="en-US" sz="1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39,622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49,063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58,086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+ 9,023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+ 24,120</a:t>
                      </a:r>
                    </a:p>
                    <a:p>
                      <a:pPr algn="ctr"/>
                      <a:endParaRPr lang="en-US" sz="1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322012"/>
                  </a:ext>
                </a:extLst>
              </a:tr>
              <a:tr h="332481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Adult Individuals Transitioning from Incarceration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1,565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1,802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2,185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2,418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+ 853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257754"/>
                  </a:ext>
                </a:extLst>
              </a:tr>
              <a:tr h="332481">
                <a:tc>
                  <a:txBody>
                    <a:bodyPr/>
                    <a:lstStyle/>
                    <a:p>
                      <a:r>
                        <a:rPr lang="en-US" sz="800" b="1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Adult Individuals At Risk of Long-Term Care Institutionalization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11,472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14,080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16,647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18,548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+ 1,901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highlight>
                            <a:srgbClr val="FFFF00"/>
                          </a:highlight>
                          <a:latin typeface="Cambria" panose="02040503050406030204" pitchFamily="18" charset="0"/>
                        </a:rPr>
                        <a:t>+ 7,076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961013"/>
                  </a:ext>
                </a:extLst>
              </a:tr>
              <a:tr h="332481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Adult Individuals At Risk of Avoidable Hospital or ED Utilization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39,534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42,452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45,521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53,630</a:t>
                      </a:r>
                    </a:p>
                    <a:p>
                      <a:pPr algn="ctr"/>
                      <a:endParaRPr lang="en-US" sz="1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+ 8,109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+ 14,096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620731"/>
                  </a:ext>
                </a:extLst>
              </a:tr>
              <a:tr h="332481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Adult Individuals with Serious Mental Health or SUD needs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40,059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46,095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50,040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55,988</a:t>
                      </a:r>
                    </a:p>
                    <a:p>
                      <a:pPr algn="ctr"/>
                      <a:endParaRPr lang="en-US" sz="1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+ 5,948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+ 15, 929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393790"/>
                  </a:ext>
                </a:extLst>
              </a:tr>
              <a:tr h="332481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Nursing Facility Residents Who Want to Transition to the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796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843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1,030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+ 354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029312"/>
                  </a:ext>
                </a:extLst>
              </a:tr>
              <a:tr h="243820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Youth Involved in Child Welfare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1,739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1,608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2,819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3,286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+ 467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+ 1,547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52853"/>
                  </a:ext>
                </a:extLst>
              </a:tr>
              <a:tr h="243820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Youth Transitioning from Incarceration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- 13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149182"/>
                  </a:ext>
                </a:extLst>
              </a:tr>
              <a:tr h="243820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Youth with Serious Mental Health or SUD Needs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6,946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8,950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10,310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11,609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+ 1,299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+ 4,663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544707"/>
                  </a:ext>
                </a:extLst>
              </a:tr>
              <a:tr h="243820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Youth at Risk of Avoidable Hospital or ED Utilization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6,763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9,321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10,801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11,852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+ 1,051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+ 5,089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231361"/>
                  </a:ext>
                </a:extLst>
              </a:tr>
              <a:tr h="332481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Youth Individuals Experiencing Homelessness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4,444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6,342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7,827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9,677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+ 1,850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+ 5,233</a:t>
                      </a:r>
                    </a:p>
                    <a:p>
                      <a:pPr algn="ctr"/>
                      <a:endParaRPr lang="en-US" sz="1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315971"/>
                  </a:ext>
                </a:extLst>
              </a:tr>
              <a:tr h="332481">
                <a:tc>
                  <a:txBody>
                    <a:bodyPr/>
                    <a:lstStyle/>
                    <a:p>
                      <a:r>
                        <a:rPr lang="en-US" sz="800" b="1" dirty="0">
                          <a:latin typeface="Cambria" panose="02040503050406030204" pitchFamily="18" charset="0"/>
                        </a:rPr>
                        <a:t>Youth Enrolled in CA’s Children’s Services with Additional Needs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2,170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3,281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3,912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4,641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+ 729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Cambria" panose="02040503050406030204" pitchFamily="18" charset="0"/>
                        </a:rPr>
                        <a:t>+ 2,471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27758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6499DB-22C7-59A3-AC53-64EE765E05A4}"/>
              </a:ext>
            </a:extLst>
          </p:cNvPr>
          <p:cNvSpPr txBox="1"/>
          <p:nvPr/>
        </p:nvSpPr>
        <p:spPr>
          <a:xfrm>
            <a:off x="2612176" y="5958665"/>
            <a:ext cx="47920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Cambria" panose="02040503050406030204" pitchFamily="18" charset="0"/>
              </a:rPr>
              <a:t>*Members can be included in more than one population of focus. </a:t>
            </a:r>
          </a:p>
        </p:txBody>
      </p:sp>
    </p:spTree>
    <p:extLst>
      <p:ext uri="{BB962C8B-B14F-4D97-AF65-F5344CB8AC3E}">
        <p14:creationId xmlns:p14="http://schemas.microsoft.com/office/powerpoint/2010/main" val="2944893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3ECBA-6D9F-2AFB-C103-70EC0F7E4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5AF82F-BA20-54B6-F85D-04DABFBC1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220" y="3489960"/>
            <a:ext cx="3954779" cy="3368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15E5D38-83B6-AB99-638D-466B869C689E}"/>
              </a:ext>
            </a:extLst>
          </p:cNvPr>
          <p:cNvSpPr txBox="1"/>
          <p:nvPr/>
        </p:nvSpPr>
        <p:spPr>
          <a:xfrm>
            <a:off x="681315" y="685800"/>
            <a:ext cx="7781370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/>
            <a:r>
              <a:rPr lang="en-US" altLang="zh-CN" sz="4400" b="1" dirty="0">
                <a:solidFill>
                  <a:srgbClr val="1E477B"/>
                </a:solidFill>
                <a:latin typeface="Cambria"/>
                <a:ea typeface="Cambria"/>
              </a:rPr>
              <a:t>Adult Individuals At Risk of Long-Term Care Institutionalization</a:t>
            </a:r>
          </a:p>
          <a:p>
            <a:pPr hangingPunct="0"/>
            <a:endParaRPr lang="en-US" altLang="zh-CN" sz="4400" b="1" dirty="0">
              <a:solidFill>
                <a:srgbClr val="1E477B"/>
              </a:solidFill>
              <a:latin typeface="Cambria"/>
              <a:ea typeface="Cambria"/>
            </a:endParaRPr>
          </a:p>
          <a:p>
            <a:pPr hangingPunct="0"/>
            <a:endParaRPr lang="en-US" altLang="zh-CN" sz="4400" b="1" dirty="0">
              <a:solidFill>
                <a:srgbClr val="1E477B"/>
              </a:solidFill>
              <a:latin typeface="Cambria"/>
              <a:ea typeface="Cambria"/>
            </a:endParaRPr>
          </a:p>
          <a:p>
            <a:pPr hangingPunct="0"/>
            <a:endParaRPr lang="en-US" altLang="zh-CN" sz="4400" b="1" dirty="0">
              <a:solidFill>
                <a:srgbClr val="1E477B"/>
              </a:solidFill>
              <a:latin typeface="Cambria"/>
              <a:ea typeface="Cambria"/>
            </a:endParaRPr>
          </a:p>
          <a:p>
            <a:pPr marL="0" hangingPunct="0">
              <a:lnSpc>
                <a:spcPct val="100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000"/>
              </a:lnSpc>
            </a:pPr>
            <a:endParaRPr lang="en-US" dirty="0"/>
          </a:p>
          <a:p>
            <a:pPr>
              <a:lnSpc>
                <a:spcPts val="1230"/>
              </a:lnSpc>
            </a:pPr>
            <a:endParaRPr lang="en-US" dirty="0"/>
          </a:p>
          <a:p>
            <a:pPr marL="0">
              <a:lnSpc>
                <a:spcPct val="100000"/>
              </a:lnSpc>
            </a:pP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California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Health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Policy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Strategies,</a:t>
            </a:r>
            <a:r>
              <a:rPr lang="en-US" altLang="zh-CN" sz="2000" b="1" spc="-94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</p:txBody>
      </p:sp>
    </p:spTree>
    <p:extLst>
      <p:ext uri="{BB962C8B-B14F-4D97-AF65-F5344CB8AC3E}">
        <p14:creationId xmlns:p14="http://schemas.microsoft.com/office/powerpoint/2010/main" val="149274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3C9AC-2578-25F6-5CA3-A721512AF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71">
            <a:extLst>
              <a:ext uri="{FF2B5EF4-FFF2-40B4-BE49-F238E27FC236}">
                <a16:creationId xmlns:a16="http://schemas.microsoft.com/office/drawing/2014/main" id="{21095646-3BB9-4756-7A03-D119326F6ED4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>
            <a:extLst>
              <a:ext uri="{FF2B5EF4-FFF2-40B4-BE49-F238E27FC236}">
                <a16:creationId xmlns:a16="http://schemas.microsoft.com/office/drawing/2014/main" id="{C17D933F-E460-3B54-8B82-112C3ADA5619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5">
            <a:extLst>
              <a:ext uri="{FF2B5EF4-FFF2-40B4-BE49-F238E27FC236}">
                <a16:creationId xmlns:a16="http://schemas.microsoft.com/office/drawing/2014/main" id="{1302028F-E9D4-9890-9E93-8C79448931FE}"/>
              </a:ext>
            </a:extLst>
          </p:cNvPr>
          <p:cNvSpPr txBox="1"/>
          <p:nvPr/>
        </p:nvSpPr>
        <p:spPr>
          <a:xfrm>
            <a:off x="1150620" y="6460940"/>
            <a:ext cx="6419088" cy="301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84097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3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  <a:p>
            <a:pPr marL="0" indent="784097">
              <a:lnSpc>
                <a:spcPct val="100000"/>
              </a:lnSpc>
            </a:pPr>
            <a:endParaRPr lang="en-US" altLang="zh-CN" sz="2000" dirty="0">
              <a:solidFill>
                <a:srgbClr val="16355C"/>
              </a:solidFill>
              <a:latin typeface="Cambria"/>
              <a:ea typeface="Cambria"/>
            </a:endParaRPr>
          </a:p>
        </p:txBody>
      </p:sp>
      <p:sp>
        <p:nvSpPr>
          <p:cNvPr id="176" name="TextBox 176">
            <a:extLst>
              <a:ext uri="{FF2B5EF4-FFF2-40B4-BE49-F238E27FC236}">
                <a16:creationId xmlns:a16="http://schemas.microsoft.com/office/drawing/2014/main" id="{7E7C36A4-1CD6-2CEF-BD50-4784003F8D6C}"/>
              </a:ext>
            </a:extLst>
          </p:cNvPr>
          <p:cNvSpPr txBox="1"/>
          <p:nvPr/>
        </p:nvSpPr>
        <p:spPr>
          <a:xfrm>
            <a:off x="8447151" y="6470015"/>
            <a:ext cx="166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Calibri"/>
                <a:ea typeface="Calibri"/>
              </a:rPr>
              <a:t>4</a:t>
            </a:r>
          </a:p>
        </p:txBody>
      </p:sp>
      <p:pic>
        <p:nvPicPr>
          <p:cNvPr id="4" name="Picture 182">
            <a:extLst>
              <a:ext uri="{FF2B5EF4-FFF2-40B4-BE49-F238E27FC236}">
                <a16:creationId xmlns:a16="http://schemas.microsoft.com/office/drawing/2014/main" id="{A8A76C07-2768-9647-BB46-E79C2F1A5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0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F713599F-DF44-A6D1-113D-99D8BF92A89F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9CABE1-0D20-EED4-99E1-402BFAF0D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147"/>
            <a:ext cx="9144000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73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D7236-3ABB-4C01-67A1-DDE9850DD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171">
            <a:extLst>
              <a:ext uri="{FF2B5EF4-FFF2-40B4-BE49-F238E27FC236}">
                <a16:creationId xmlns:a16="http://schemas.microsoft.com/office/drawing/2014/main" id="{7EDF8EAB-EE5D-C4F9-C3F2-AC99D75BF6CC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2">
            <a:extLst>
              <a:ext uri="{FF2B5EF4-FFF2-40B4-BE49-F238E27FC236}">
                <a16:creationId xmlns:a16="http://schemas.microsoft.com/office/drawing/2014/main" id="{88EA7913-7D62-5A23-492B-EFB9F4CB4291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5">
            <a:extLst>
              <a:ext uri="{FF2B5EF4-FFF2-40B4-BE49-F238E27FC236}">
                <a16:creationId xmlns:a16="http://schemas.microsoft.com/office/drawing/2014/main" id="{FE873138-B000-3F6E-6DC0-A3868EBF2F03}"/>
              </a:ext>
            </a:extLst>
          </p:cNvPr>
          <p:cNvSpPr txBox="1"/>
          <p:nvPr/>
        </p:nvSpPr>
        <p:spPr>
          <a:xfrm>
            <a:off x="1150620" y="6460940"/>
            <a:ext cx="6419088" cy="3017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784097">
              <a:lnSpc>
                <a:spcPct val="10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3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</a:t>
            </a:r>
          </a:p>
          <a:p>
            <a:pPr marL="0" indent="784097">
              <a:lnSpc>
                <a:spcPct val="100000"/>
              </a:lnSpc>
            </a:pPr>
            <a:endParaRPr lang="en-US" altLang="zh-CN" sz="2000" dirty="0">
              <a:solidFill>
                <a:srgbClr val="16355C"/>
              </a:solidFill>
              <a:latin typeface="Cambria"/>
              <a:ea typeface="Cambria"/>
            </a:endParaRPr>
          </a:p>
        </p:txBody>
      </p:sp>
      <p:sp>
        <p:nvSpPr>
          <p:cNvPr id="176" name="TextBox 176">
            <a:extLst>
              <a:ext uri="{FF2B5EF4-FFF2-40B4-BE49-F238E27FC236}">
                <a16:creationId xmlns:a16="http://schemas.microsoft.com/office/drawing/2014/main" id="{8AC46680-598A-273C-92FF-B9196E551E4A}"/>
              </a:ext>
            </a:extLst>
          </p:cNvPr>
          <p:cNvSpPr txBox="1"/>
          <p:nvPr/>
        </p:nvSpPr>
        <p:spPr>
          <a:xfrm>
            <a:off x="8447151" y="6470015"/>
            <a:ext cx="1664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US" altLang="zh-CN" sz="1200" spc="-10" dirty="0">
                <a:solidFill>
                  <a:srgbClr val="868686"/>
                </a:solidFill>
                <a:latin typeface="Calibri"/>
                <a:ea typeface="Calibri"/>
              </a:rPr>
              <a:t>5</a:t>
            </a:r>
          </a:p>
        </p:txBody>
      </p:sp>
      <p:pic>
        <p:nvPicPr>
          <p:cNvPr id="4" name="Picture 182">
            <a:extLst>
              <a:ext uri="{FF2B5EF4-FFF2-40B4-BE49-F238E27FC236}">
                <a16:creationId xmlns:a16="http://schemas.microsoft.com/office/drawing/2014/main" id="{152CDC3E-6BBA-3B80-5756-72FA34E86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0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0654DBC8-7DE3-D156-758A-D9292BCD730D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66C5580E-7C24-E42C-40FF-420F94731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319"/>
            <a:ext cx="9144000" cy="56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0F2B3A-F351-F6B5-DDD9-4D7714F654E5}"/>
              </a:ext>
            </a:extLst>
          </p:cNvPr>
          <p:cNvSpPr txBox="1"/>
          <p:nvPr/>
        </p:nvSpPr>
        <p:spPr>
          <a:xfrm>
            <a:off x="1322213" y="2731816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5639C-E713-E494-54C8-3B58E9C3C3A2}"/>
              </a:ext>
            </a:extLst>
          </p:cNvPr>
          <p:cNvSpPr txBox="1"/>
          <p:nvPr/>
        </p:nvSpPr>
        <p:spPr>
          <a:xfrm>
            <a:off x="1322212" y="2867108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EB3EE-5A9B-5F33-F572-76BC0ADADD7D}"/>
              </a:ext>
            </a:extLst>
          </p:cNvPr>
          <p:cNvSpPr txBox="1"/>
          <p:nvPr/>
        </p:nvSpPr>
        <p:spPr>
          <a:xfrm>
            <a:off x="1322212" y="2990218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48B37E-5BF6-29B4-2A0C-E675489A2784}"/>
              </a:ext>
            </a:extLst>
          </p:cNvPr>
          <p:cNvSpPr txBox="1"/>
          <p:nvPr/>
        </p:nvSpPr>
        <p:spPr>
          <a:xfrm>
            <a:off x="1322211" y="3130824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7AAF0-EF5A-AFE3-5FF8-86E7510C2B67}"/>
              </a:ext>
            </a:extLst>
          </p:cNvPr>
          <p:cNvSpPr txBox="1"/>
          <p:nvPr/>
        </p:nvSpPr>
        <p:spPr>
          <a:xfrm>
            <a:off x="1322210" y="3266116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F3364-5BF8-6C75-9787-B1291DDB7821}"/>
              </a:ext>
            </a:extLst>
          </p:cNvPr>
          <p:cNvSpPr txBox="1"/>
          <p:nvPr/>
        </p:nvSpPr>
        <p:spPr>
          <a:xfrm>
            <a:off x="1322209" y="3401407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A8A6D-F1D3-8082-802B-8B24D9D114B5}"/>
              </a:ext>
            </a:extLst>
          </p:cNvPr>
          <p:cNvSpPr txBox="1"/>
          <p:nvPr/>
        </p:nvSpPr>
        <p:spPr>
          <a:xfrm>
            <a:off x="1322209" y="3531045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16E5B-57B2-C244-4BD4-2C9D09F356B8}"/>
              </a:ext>
            </a:extLst>
          </p:cNvPr>
          <p:cNvSpPr txBox="1"/>
          <p:nvPr/>
        </p:nvSpPr>
        <p:spPr>
          <a:xfrm>
            <a:off x="1322208" y="3671990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8FFD0-3C33-800F-7D57-0FFFA72C2403}"/>
              </a:ext>
            </a:extLst>
          </p:cNvPr>
          <p:cNvSpPr txBox="1"/>
          <p:nvPr/>
        </p:nvSpPr>
        <p:spPr>
          <a:xfrm>
            <a:off x="1322208" y="3801628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FB2BE-3C03-961E-41A5-C295CD49937E}"/>
              </a:ext>
            </a:extLst>
          </p:cNvPr>
          <p:cNvSpPr txBox="1"/>
          <p:nvPr/>
        </p:nvSpPr>
        <p:spPr>
          <a:xfrm>
            <a:off x="1322208" y="3931266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A8048B-EA80-20A7-463C-AF8E678DE51E}"/>
              </a:ext>
            </a:extLst>
          </p:cNvPr>
          <p:cNvSpPr txBox="1"/>
          <p:nvPr/>
        </p:nvSpPr>
        <p:spPr>
          <a:xfrm>
            <a:off x="1322207" y="4060904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E1E6C-E177-024A-2666-ED5ED92FAF90}"/>
              </a:ext>
            </a:extLst>
          </p:cNvPr>
          <p:cNvSpPr txBox="1"/>
          <p:nvPr/>
        </p:nvSpPr>
        <p:spPr>
          <a:xfrm>
            <a:off x="1322207" y="4208615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2E98BB-0F2F-25A5-0825-2AB104368FDF}"/>
              </a:ext>
            </a:extLst>
          </p:cNvPr>
          <p:cNvSpPr txBox="1"/>
          <p:nvPr/>
        </p:nvSpPr>
        <p:spPr>
          <a:xfrm>
            <a:off x="1325277" y="4338830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444B64-2B87-E6A8-4C7A-8C886B8F86B8}"/>
              </a:ext>
            </a:extLst>
          </p:cNvPr>
          <p:cNvSpPr txBox="1"/>
          <p:nvPr/>
        </p:nvSpPr>
        <p:spPr>
          <a:xfrm>
            <a:off x="1322207" y="4469045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80B3CF-342C-4F75-545E-F64DF49C2492}"/>
              </a:ext>
            </a:extLst>
          </p:cNvPr>
          <p:cNvSpPr txBox="1"/>
          <p:nvPr/>
        </p:nvSpPr>
        <p:spPr>
          <a:xfrm>
            <a:off x="1319137" y="4609413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8E9A45-9320-02B3-7C1B-312E74E2F257}"/>
              </a:ext>
            </a:extLst>
          </p:cNvPr>
          <p:cNvSpPr txBox="1"/>
          <p:nvPr/>
        </p:nvSpPr>
        <p:spPr>
          <a:xfrm>
            <a:off x="1316066" y="4748920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C351BC-A243-4719-FA4A-027B8828945D}"/>
              </a:ext>
            </a:extLst>
          </p:cNvPr>
          <p:cNvSpPr txBox="1"/>
          <p:nvPr/>
        </p:nvSpPr>
        <p:spPr>
          <a:xfrm>
            <a:off x="2584372" y="6018312"/>
            <a:ext cx="3975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* denotes enrollment of between 0-10 individuals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FFC70D-B0E9-6606-247E-60F4D25E8344}"/>
              </a:ext>
            </a:extLst>
          </p:cNvPr>
          <p:cNvSpPr txBox="1"/>
          <p:nvPr/>
        </p:nvSpPr>
        <p:spPr>
          <a:xfrm>
            <a:off x="1319136" y="4879791"/>
            <a:ext cx="239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30059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B4149-485A-5EEA-9419-470CFB820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reeform 131">
            <a:extLst>
              <a:ext uri="{FF2B5EF4-FFF2-40B4-BE49-F238E27FC236}">
                <a16:creationId xmlns:a16="http://schemas.microsoft.com/office/drawing/2014/main" id="{59EA609C-404D-34E3-B9A3-D37FD0594C66}"/>
              </a:ext>
            </a:extLst>
          </p:cNvPr>
          <p:cNvSpPr/>
          <p:nvPr/>
        </p:nvSpPr>
        <p:spPr>
          <a:xfrm>
            <a:off x="6972300" y="0"/>
            <a:ext cx="2171700" cy="1752600"/>
          </a:xfrm>
          <a:custGeom>
            <a:avLst/>
            <a:gdLst>
              <a:gd name="connsiteX0" fmla="*/ 109219 w 2171700"/>
              <a:gd name="connsiteY0" fmla="*/ 95504 h 1752600"/>
              <a:gd name="connsiteX1" fmla="*/ 2171700 w 2171700"/>
              <a:gd name="connsiteY1" fmla="*/ 1752600 h 1752600"/>
              <a:gd name="connsiteX2" fmla="*/ 2171700 w 2171700"/>
              <a:gd name="connsiteY2" fmla="*/ 0 h 1752600"/>
              <a:gd name="connsiteX3" fmla="*/ 0 w 2171700"/>
              <a:gd name="connsiteY3" fmla="*/ 0 h 1752600"/>
              <a:gd name="connsiteX4" fmla="*/ 109219 w 2171700"/>
              <a:gd name="connsiteY4" fmla="*/ 95504 h 1752600"/>
              <a:gd name="connsiteX5" fmla="*/ 109219 w 2171700"/>
              <a:gd name="connsiteY5" fmla="*/ 95504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1700" h="1752600">
                <a:moveTo>
                  <a:pt x="109219" y="95504"/>
                </a:moveTo>
                <a:lnTo>
                  <a:pt x="2171700" y="1752600"/>
                </a:lnTo>
                <a:lnTo>
                  <a:pt x="2171700" y="0"/>
                </a:lnTo>
                <a:lnTo>
                  <a:pt x="0" y="0"/>
                </a:lnTo>
                <a:lnTo>
                  <a:pt x="109219" y="95504"/>
                </a:lnTo>
                <a:lnTo>
                  <a:pt x="109219" y="95504"/>
                </a:lnTo>
                <a:close/>
              </a:path>
            </a:pathLst>
          </a:custGeom>
          <a:solidFill>
            <a:srgbClr val="C4D6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3DEC22C-E1AC-07C3-20DD-9329B2A49622}"/>
              </a:ext>
            </a:extLst>
          </p:cNvPr>
          <p:cNvSpPr/>
          <p:nvPr/>
        </p:nvSpPr>
        <p:spPr>
          <a:xfrm>
            <a:off x="7848600" y="0"/>
            <a:ext cx="1295400" cy="1066800"/>
          </a:xfrm>
          <a:custGeom>
            <a:avLst/>
            <a:gdLst>
              <a:gd name="connsiteX0" fmla="*/ 65151 w 1295400"/>
              <a:gd name="connsiteY0" fmla="*/ 58166 h 1066800"/>
              <a:gd name="connsiteX1" fmla="*/ 1295400 w 1295400"/>
              <a:gd name="connsiteY1" fmla="*/ 1066800 h 1066800"/>
              <a:gd name="connsiteX2" fmla="*/ 1295400 w 1295400"/>
              <a:gd name="connsiteY2" fmla="*/ 0 h 1066800"/>
              <a:gd name="connsiteX3" fmla="*/ 0 w 1295400"/>
              <a:gd name="connsiteY3" fmla="*/ 0 h 1066800"/>
              <a:gd name="connsiteX4" fmla="*/ 65151 w 1295400"/>
              <a:gd name="connsiteY4" fmla="*/ 58166 h 1066800"/>
              <a:gd name="connsiteX5" fmla="*/ 65151 w 1295400"/>
              <a:gd name="connsiteY5" fmla="*/ 58166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5400" h="1066800">
                <a:moveTo>
                  <a:pt x="65151" y="58166"/>
                </a:moveTo>
                <a:lnTo>
                  <a:pt x="1295400" y="1066800"/>
                </a:lnTo>
                <a:lnTo>
                  <a:pt x="1295400" y="0"/>
                </a:lnTo>
                <a:lnTo>
                  <a:pt x="0" y="0"/>
                </a:lnTo>
                <a:lnTo>
                  <a:pt x="65151" y="58166"/>
                </a:lnTo>
                <a:lnTo>
                  <a:pt x="65151" y="58166"/>
                </a:lnTo>
                <a:close/>
              </a:path>
            </a:pathLst>
          </a:custGeom>
          <a:solidFill>
            <a:srgbClr val="8AB2E1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5">
            <a:extLst>
              <a:ext uri="{FF2B5EF4-FFF2-40B4-BE49-F238E27FC236}">
                <a16:creationId xmlns:a16="http://schemas.microsoft.com/office/drawing/2014/main" id="{ED43A209-C452-9F8A-9849-47399E2061B8}"/>
              </a:ext>
            </a:extLst>
          </p:cNvPr>
          <p:cNvSpPr txBox="1"/>
          <p:nvPr/>
        </p:nvSpPr>
        <p:spPr>
          <a:xfrm>
            <a:off x="2313432" y="6446520"/>
            <a:ext cx="641908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Cal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ifornia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ealth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P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olicy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mbria"/>
                <a:ea typeface="Cambria"/>
              </a:rPr>
              <a:t>S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trategies,</a:t>
            </a:r>
            <a:r>
              <a:rPr lang="en-US" altLang="zh-CN" sz="2000" spc="-25" dirty="0">
                <a:solidFill>
                  <a:srgbClr val="16355C"/>
                </a:solidFill>
                <a:latin typeface="Cambria"/>
                <a:cs typeface="Cambria"/>
              </a:rPr>
              <a:t> </a:t>
            </a: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LLC 	</a:t>
            </a:r>
            <a:r>
              <a:rPr lang="en-US" altLang="zh-CN" sz="1200" spc="-45" dirty="0">
                <a:solidFill>
                  <a:srgbClr val="868686"/>
                </a:solidFill>
                <a:latin typeface="Calibri"/>
                <a:ea typeface="Cambria"/>
              </a:rPr>
              <a:t>6</a:t>
            </a:r>
            <a:endParaRPr lang="en-US" altLang="zh-CN" sz="1200" dirty="0">
              <a:solidFill>
                <a:srgbClr val="16355C"/>
              </a:solidFill>
              <a:latin typeface="Cambria"/>
              <a:ea typeface="Cambria"/>
            </a:endParaRPr>
          </a:p>
          <a:p>
            <a:pPr marL="0">
              <a:lnSpc>
                <a:spcPct val="100000"/>
              </a:lnSpc>
              <a:tabLst>
                <a:tab pos="6238240" algn="l"/>
              </a:tabLst>
            </a:pPr>
            <a:r>
              <a:rPr lang="en-US" altLang="zh-CN" sz="2000" dirty="0">
                <a:solidFill>
                  <a:srgbClr val="16355C"/>
                </a:solidFill>
                <a:latin typeface="Cambria"/>
                <a:ea typeface="Cambria"/>
              </a:rPr>
              <a:t>	</a:t>
            </a:r>
            <a:endParaRPr lang="en-US" altLang="zh-CN" sz="1200" spc="-45" dirty="0">
              <a:solidFill>
                <a:srgbClr val="868686"/>
              </a:solidFill>
              <a:latin typeface="Calibri"/>
              <a:ea typeface="Calibri"/>
            </a:endParaRPr>
          </a:p>
        </p:txBody>
      </p:sp>
      <p:pic>
        <p:nvPicPr>
          <p:cNvPr id="6" name="Picture 128">
            <a:extLst>
              <a:ext uri="{FF2B5EF4-FFF2-40B4-BE49-F238E27FC236}">
                <a16:creationId xmlns:a16="http://schemas.microsoft.com/office/drawing/2014/main" id="{A9B3A42B-5298-6C00-13DF-4808B6B98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5897881"/>
            <a:ext cx="1013460" cy="960119"/>
          </a:xfrm>
          <a:prstGeom prst="rect">
            <a:avLst/>
          </a:prstGeom>
        </p:spPr>
      </p:pic>
      <p:sp>
        <p:nvSpPr>
          <p:cNvPr id="3" name="Freeform 137">
            <a:extLst>
              <a:ext uri="{FF2B5EF4-FFF2-40B4-BE49-F238E27FC236}">
                <a16:creationId xmlns:a16="http://schemas.microsoft.com/office/drawing/2014/main" id="{DF7875CC-0493-A6B2-091D-55E8C294C9C1}"/>
              </a:ext>
            </a:extLst>
          </p:cNvPr>
          <p:cNvSpPr/>
          <p:nvPr/>
        </p:nvSpPr>
        <p:spPr>
          <a:xfrm>
            <a:off x="1403350" y="6762750"/>
            <a:ext cx="7092950" cy="57150"/>
          </a:xfrm>
          <a:custGeom>
            <a:avLst/>
            <a:gdLst>
              <a:gd name="connsiteX0" fmla="*/ 6350 w 7092950"/>
              <a:gd name="connsiteY0" fmla="*/ 33337 h 57150"/>
              <a:gd name="connsiteX1" fmla="*/ 3549650 w 7092950"/>
              <a:gd name="connsiteY1" fmla="*/ 9525 h 57150"/>
              <a:gd name="connsiteX2" fmla="*/ 7092950 w 7092950"/>
              <a:gd name="connsiteY2" fmla="*/ 33337 h 57150"/>
              <a:gd name="connsiteX3" fmla="*/ 3549650 w 7092950"/>
              <a:gd name="connsiteY3" fmla="*/ 57150 h 57150"/>
              <a:gd name="connsiteX4" fmla="*/ 6350 w 7092950"/>
              <a:gd name="connsiteY4" fmla="*/ 33337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2950" h="57150">
                <a:moveTo>
                  <a:pt x="6350" y="33337"/>
                </a:moveTo>
                <a:lnTo>
                  <a:pt x="3549650" y="9525"/>
                </a:lnTo>
                <a:lnTo>
                  <a:pt x="7092950" y="33337"/>
                </a:lnTo>
                <a:lnTo>
                  <a:pt x="3549650" y="57150"/>
                </a:lnTo>
                <a:lnTo>
                  <a:pt x="6350" y="33337"/>
                </a:lnTo>
                <a:close/>
              </a:path>
            </a:pathLst>
          </a:custGeom>
          <a:solidFill>
            <a:srgbClr val="16355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CA19874-A371-33DA-67F0-3E5C3C682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094"/>
            <a:ext cx="9144000" cy="56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780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9118e9-5960-4b99-9053-10bd902ae2ee">
      <Terms xmlns="http://schemas.microsoft.com/office/infopath/2007/PartnerControls"/>
    </lcf76f155ced4ddcb4097134ff3c332f>
    <TaxCatchAll xmlns="11f24a16-492c-4318-b04f-4668ede06bf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47E92F153E174F8DC4170EBF3B1379" ma:contentTypeVersion="13" ma:contentTypeDescription="Create a new document." ma:contentTypeScope="" ma:versionID="beb837dc495e7fd58bb28d88a4ba96d2">
  <xsd:schema xmlns:xsd="http://www.w3.org/2001/XMLSchema" xmlns:xs="http://www.w3.org/2001/XMLSchema" xmlns:p="http://schemas.microsoft.com/office/2006/metadata/properties" xmlns:ns2="629118e9-5960-4b99-9053-10bd902ae2ee" xmlns:ns3="11f24a16-492c-4318-b04f-4668ede06bfd" targetNamespace="http://schemas.microsoft.com/office/2006/metadata/properties" ma:root="true" ma:fieldsID="84dabb8ac6e89e432681e19067e5c56b" ns2:_="" ns3:_="">
    <xsd:import namespace="629118e9-5960-4b99-9053-10bd902ae2ee"/>
    <xsd:import namespace="11f24a16-492c-4318-b04f-4668ede06b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118e9-5960-4b99-9053-10bd902ae2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ce6d1cc-fc4c-46df-a99b-1a7cfae473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24a16-492c-4318-b04f-4668ede06bf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4fe7a2a-3c7c-45cd-9e94-6fd6fdac41e9}" ma:internalName="TaxCatchAll" ma:showField="CatchAllData" ma:web="11f24a16-492c-4318-b04f-4668ede06b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0281A1-5260-4578-BC18-1B0E77F958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F2010C-1312-44DB-B0FA-3B5473BF6224}">
  <ds:schemaRefs>
    <ds:schemaRef ds:uri="http://schemas.microsoft.com/office/2006/metadata/properties"/>
    <ds:schemaRef ds:uri="http://schemas.microsoft.com/office/infopath/2007/PartnerControls"/>
    <ds:schemaRef ds:uri="629118e9-5960-4b99-9053-10bd902ae2ee"/>
    <ds:schemaRef ds:uri="11f24a16-492c-4318-b04f-4668ede06bfd"/>
  </ds:schemaRefs>
</ds:datastoreItem>
</file>

<file path=customXml/itemProps3.xml><?xml version="1.0" encoding="utf-8"?>
<ds:datastoreItem xmlns:ds="http://schemas.openxmlformats.org/officeDocument/2006/customXml" ds:itemID="{B9832F93-A149-4367-85D0-812FFF1071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9118e9-5960-4b99-9053-10bd902ae2ee"/>
    <ds:schemaRef ds:uri="11f24a16-492c-4318-b04f-4668ede06b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23581</TotalTime>
  <Words>2136</Words>
  <Application>Microsoft Office PowerPoint</Application>
  <PresentationFormat>On-screen Show (4:3)</PresentationFormat>
  <Paragraphs>764</Paragraphs>
  <Slides>33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Cambria</vt:lpstr>
      <vt:lpstr>Carlito</vt:lpstr>
      <vt:lpstr>Office Theme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Announcements and  Upcoming Meetings</vt:lpstr>
      <vt:lpstr>Announcements and  Upcoming Meetings</vt:lpstr>
      <vt:lpstr>Agenda</vt:lpstr>
    </vt:vector>
  </TitlesOfParts>
  <Company>Outside 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MIS Team</dc:creator>
  <cp:lastModifiedBy>Jasmine Lacsamana</cp:lastModifiedBy>
  <cp:revision>275</cp:revision>
  <cp:lastPrinted>2023-08-11T03:12:41Z</cp:lastPrinted>
  <dcterms:created xsi:type="dcterms:W3CDTF">2016-05-06T19:19:41Z</dcterms:created>
  <dcterms:modified xsi:type="dcterms:W3CDTF">2025-08-13T20:12:18Z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0x0101008C47E92F153E174F8DC4170EBF3B1379</vt:lpwstr>
  </property>
  <property fmtid="{D5CDD505-2E9C-101B-9397-08002B2CF9AE}" pid="3" name="MediaServiceImageTags">
    <vt:lpwstr/>
  </property>
</Properties>
</file>