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2" r:id="rId4"/>
    <p:sldMasterId id="2147483745" r:id="rId5"/>
  </p:sldMasterIdLst>
  <p:notesMasterIdLst>
    <p:notesMasterId r:id="rId14"/>
  </p:notesMasterIdLst>
  <p:handoutMasterIdLst>
    <p:handoutMasterId r:id="rId15"/>
  </p:handoutMasterIdLst>
  <p:sldIdLst>
    <p:sldId id="257" r:id="rId6"/>
    <p:sldId id="287" r:id="rId7"/>
    <p:sldId id="402" r:id="rId8"/>
    <p:sldId id="400" r:id="rId9"/>
    <p:sldId id="259" r:id="rId10"/>
    <p:sldId id="403" r:id="rId11"/>
    <p:sldId id="258" r:id="rId12"/>
    <p:sldId id="39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6D62C-415B-900D-D801-989500B7877C}" name="Jasmine Lacsamana" initials="JL" userId="S::jlacsamana@archstone.org::e96e28dd-33c7-484b-877d-a8a197caf952" providerId="AD"/>
  <p188:author id="{C4BFF392-E385-1125-D92E-CE55DAE4B03E}" name="Christopher A. Langston" initials="CAL" userId="S::calangston@archstone.org::7e8241fc-cf6d-403f-8543-f70ec99203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FE"/>
    <a:srgbClr val="079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9110" autoAdjust="0"/>
  </p:normalViewPr>
  <p:slideViewPr>
    <p:cSldViewPr>
      <p:cViewPr varScale="1">
        <p:scale>
          <a:sx n="88" d="100"/>
          <a:sy n="88" d="100"/>
        </p:scale>
        <p:origin x="23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EAAFB1-2541-4827-A50E-EB0E5EEC5616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1A1B3C-2E36-4915-B810-96A09503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76415B-A8F6-4228-B7A9-CD69D39AB77B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622650-C043-45F1-BEA0-29F79E63E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4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8D020-D01C-E2AB-323C-A5BCCDC5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403C2F-1B92-5423-DA10-23EE193C6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544D0-D4F0-F08A-1D93-69E407AC2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FC4EA-C475-2871-22AC-31F88FC72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6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67FE-EB4B-4F18-8987-98DC3619C0D0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599-2F32-41D9-BC7F-D4D8BC048ABA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C66-4628-4AF7-97B4-55BA26245C31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65" y="1936751"/>
            <a:ext cx="12192000" cy="13363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29" y="3532909"/>
            <a:ext cx="10040471" cy="1593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040" y="4006273"/>
            <a:ext cx="12192000" cy="1238250"/>
          </a:xfrm>
        </p:spPr>
        <p:txBody>
          <a:bodyPr anchor="t"/>
          <a:lstStyle>
            <a:lvl1pPr algn="l">
              <a:defRPr sz="363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040" y="2642467"/>
            <a:ext cx="12192000" cy="1363806"/>
          </a:xfrm>
        </p:spPr>
        <p:txBody>
          <a:bodyPr anchor="b"/>
          <a:lstStyle>
            <a:lvl1pPr marL="0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1pPr>
            <a:lvl2pPr marL="415641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2pPr>
            <a:lvl3pPr marL="831281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 marL="124692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 marL="166256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  <a:lvl6pPr marL="2078203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6pPr>
            <a:lvl7pPr marL="2493843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7pPr>
            <a:lvl8pPr marL="2909484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8pPr>
            <a:lvl9pPr marL="3325124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454728"/>
            <a:ext cx="6335059" cy="4114512"/>
          </a:xfrm>
        </p:spPr>
        <p:txBody>
          <a:bodyPr/>
          <a:lstStyle>
            <a:lvl1pPr>
              <a:defRPr sz="2545"/>
            </a:lvl1pPr>
            <a:lvl2pPr>
              <a:defRPr sz="2182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1294" y="1454728"/>
            <a:ext cx="6335059" cy="4114512"/>
          </a:xfrm>
        </p:spPr>
        <p:txBody>
          <a:bodyPr/>
          <a:lstStyle>
            <a:lvl1pPr>
              <a:defRPr sz="2545"/>
            </a:lvl1pPr>
            <a:lvl2pPr>
              <a:defRPr sz="2182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395557"/>
            <a:ext cx="6337550" cy="581602"/>
          </a:xfrm>
        </p:spPr>
        <p:txBody>
          <a:bodyPr anchor="b"/>
          <a:lstStyle>
            <a:lvl1pPr marL="0" indent="0">
              <a:buNone/>
              <a:defRPr sz="2182" b="1"/>
            </a:lvl1pPr>
            <a:lvl2pPr marL="415641" indent="0">
              <a:buNone/>
              <a:defRPr sz="1818" b="1"/>
            </a:lvl2pPr>
            <a:lvl3pPr marL="831281" indent="0">
              <a:buNone/>
              <a:defRPr sz="1636" b="1"/>
            </a:lvl3pPr>
            <a:lvl4pPr marL="1246922" indent="0">
              <a:buNone/>
              <a:defRPr sz="1455" b="1"/>
            </a:lvl4pPr>
            <a:lvl5pPr marL="1662562" indent="0">
              <a:buNone/>
              <a:defRPr sz="1455" b="1"/>
            </a:lvl5pPr>
            <a:lvl6pPr marL="2078203" indent="0">
              <a:buNone/>
              <a:defRPr sz="1455" b="1"/>
            </a:lvl6pPr>
            <a:lvl7pPr marL="2493843" indent="0">
              <a:buNone/>
              <a:defRPr sz="1455" b="1"/>
            </a:lvl7pPr>
            <a:lvl8pPr marL="2909484" indent="0">
              <a:buNone/>
              <a:defRPr sz="1455" b="1"/>
            </a:lvl8pPr>
            <a:lvl9pPr marL="3325124" indent="0">
              <a:buNone/>
              <a:defRPr sz="14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1977159"/>
            <a:ext cx="6337550" cy="3592080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6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86315" y="1395557"/>
            <a:ext cx="6340039" cy="581602"/>
          </a:xfrm>
        </p:spPr>
        <p:txBody>
          <a:bodyPr anchor="b"/>
          <a:lstStyle>
            <a:lvl1pPr marL="0" indent="0">
              <a:buNone/>
              <a:defRPr sz="2182" b="1"/>
            </a:lvl1pPr>
            <a:lvl2pPr marL="415641" indent="0">
              <a:buNone/>
              <a:defRPr sz="1818" b="1"/>
            </a:lvl2pPr>
            <a:lvl3pPr marL="831281" indent="0">
              <a:buNone/>
              <a:defRPr sz="1636" b="1"/>
            </a:lvl3pPr>
            <a:lvl4pPr marL="1246922" indent="0">
              <a:buNone/>
              <a:defRPr sz="1455" b="1"/>
            </a:lvl4pPr>
            <a:lvl5pPr marL="1662562" indent="0">
              <a:buNone/>
              <a:defRPr sz="1455" b="1"/>
            </a:lvl5pPr>
            <a:lvl6pPr marL="2078203" indent="0">
              <a:buNone/>
              <a:defRPr sz="1455" b="1"/>
            </a:lvl6pPr>
            <a:lvl7pPr marL="2493843" indent="0">
              <a:buNone/>
              <a:defRPr sz="1455" b="1"/>
            </a:lvl7pPr>
            <a:lvl8pPr marL="2909484" indent="0">
              <a:buNone/>
              <a:defRPr sz="1455" b="1"/>
            </a:lvl8pPr>
            <a:lvl9pPr marL="3325124" indent="0">
              <a:buNone/>
              <a:defRPr sz="14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86315" y="1977159"/>
            <a:ext cx="6340039" cy="3592080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6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8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5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0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248227"/>
            <a:ext cx="4718922" cy="1056409"/>
          </a:xfrm>
        </p:spPr>
        <p:txBody>
          <a:bodyPr anchor="b"/>
          <a:lstStyle>
            <a:lvl1pPr algn="l">
              <a:defRPr sz="181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22" y="248228"/>
            <a:ext cx="8018431" cy="5321012"/>
          </a:xfrm>
        </p:spPr>
        <p:txBody>
          <a:bodyPr/>
          <a:lstStyle>
            <a:lvl1pPr>
              <a:defRPr sz="2909"/>
            </a:lvl1pPr>
            <a:lvl2pPr>
              <a:defRPr sz="2545"/>
            </a:lvl2pPr>
            <a:lvl3pPr>
              <a:defRPr sz="2182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177" y="1304637"/>
            <a:ext cx="4718922" cy="4264603"/>
          </a:xfrm>
        </p:spPr>
        <p:txBody>
          <a:bodyPr/>
          <a:lstStyle>
            <a:lvl1pPr marL="0" indent="0">
              <a:buNone/>
              <a:defRPr sz="1273"/>
            </a:lvl1pPr>
            <a:lvl2pPr marL="415641" indent="0">
              <a:buNone/>
              <a:defRPr sz="1091"/>
            </a:lvl2pPr>
            <a:lvl3pPr marL="831281" indent="0">
              <a:buNone/>
              <a:defRPr sz="909"/>
            </a:lvl3pPr>
            <a:lvl4pPr marL="1246922" indent="0">
              <a:buNone/>
              <a:defRPr sz="818"/>
            </a:lvl4pPr>
            <a:lvl5pPr marL="1662562" indent="0">
              <a:buNone/>
              <a:defRPr sz="818"/>
            </a:lvl5pPr>
            <a:lvl6pPr marL="2078203" indent="0">
              <a:buNone/>
              <a:defRPr sz="818"/>
            </a:lvl6pPr>
            <a:lvl7pPr marL="2493843" indent="0">
              <a:buNone/>
              <a:defRPr sz="818"/>
            </a:lvl7pPr>
            <a:lvl8pPr marL="2909484" indent="0">
              <a:buNone/>
              <a:defRPr sz="818"/>
            </a:lvl8pPr>
            <a:lvl9pPr marL="3325124" indent="0">
              <a:buNone/>
              <a:defRPr sz="8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8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DF9-142F-4679-B284-108628129431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432" y="4364182"/>
            <a:ext cx="8606118" cy="515216"/>
          </a:xfrm>
        </p:spPr>
        <p:txBody>
          <a:bodyPr anchor="b"/>
          <a:lstStyle>
            <a:lvl1pPr algn="l">
              <a:defRPr sz="181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1432" y="557068"/>
            <a:ext cx="8606118" cy="3740727"/>
          </a:xfrm>
        </p:spPr>
        <p:txBody>
          <a:bodyPr/>
          <a:lstStyle>
            <a:lvl1pPr marL="0" indent="0">
              <a:buNone/>
              <a:defRPr sz="2909"/>
            </a:lvl1pPr>
            <a:lvl2pPr marL="415641" indent="0">
              <a:buNone/>
              <a:defRPr sz="2545"/>
            </a:lvl2pPr>
            <a:lvl3pPr marL="831281" indent="0">
              <a:buNone/>
              <a:defRPr sz="2182"/>
            </a:lvl3pPr>
            <a:lvl4pPr marL="1246922" indent="0">
              <a:buNone/>
              <a:defRPr sz="1818"/>
            </a:lvl4pPr>
            <a:lvl5pPr marL="1662562" indent="0">
              <a:buNone/>
              <a:defRPr sz="1818"/>
            </a:lvl5pPr>
            <a:lvl6pPr marL="2078203" indent="0">
              <a:buNone/>
              <a:defRPr sz="1818"/>
            </a:lvl6pPr>
            <a:lvl7pPr marL="2493843" indent="0">
              <a:buNone/>
              <a:defRPr sz="1818"/>
            </a:lvl7pPr>
            <a:lvl8pPr marL="2909484" indent="0">
              <a:buNone/>
              <a:defRPr sz="1818"/>
            </a:lvl8pPr>
            <a:lvl9pPr marL="3325124" indent="0">
              <a:buNone/>
              <a:defRPr sz="181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1432" y="4879398"/>
            <a:ext cx="8606118" cy="731693"/>
          </a:xfrm>
        </p:spPr>
        <p:txBody>
          <a:bodyPr/>
          <a:lstStyle>
            <a:lvl1pPr marL="0" indent="0">
              <a:buNone/>
              <a:defRPr sz="1273"/>
            </a:lvl1pPr>
            <a:lvl2pPr marL="415641" indent="0">
              <a:buNone/>
              <a:defRPr sz="1091"/>
            </a:lvl2pPr>
            <a:lvl3pPr marL="831281" indent="0">
              <a:buNone/>
              <a:defRPr sz="909"/>
            </a:lvl3pPr>
            <a:lvl4pPr marL="1246922" indent="0">
              <a:buNone/>
              <a:defRPr sz="818"/>
            </a:lvl4pPr>
            <a:lvl5pPr marL="1662562" indent="0">
              <a:buNone/>
              <a:defRPr sz="818"/>
            </a:lvl5pPr>
            <a:lvl6pPr marL="2078203" indent="0">
              <a:buNone/>
              <a:defRPr sz="818"/>
            </a:lvl6pPr>
            <a:lvl7pPr marL="2493843" indent="0">
              <a:buNone/>
              <a:defRPr sz="818"/>
            </a:lvl7pPr>
            <a:lvl8pPr marL="2909484" indent="0">
              <a:buNone/>
              <a:defRPr sz="818"/>
            </a:lvl8pPr>
            <a:lvl9pPr marL="3325124" indent="0">
              <a:buNone/>
              <a:defRPr sz="8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28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4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99059" y="249671"/>
            <a:ext cx="3227294" cy="53195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176" y="249671"/>
            <a:ext cx="9442824" cy="53195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E501-FB77-4F10-8561-EF709C94C8DB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7F6C-4829-482A-92A4-FE3AE2C59E47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B334-B317-4A6C-BEC8-66C3CCA8B3F5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E1E-6D4B-4374-A57C-1239B410E42C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46D-5474-42BC-B403-F12071DE5DB3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EF3-F051-4E75-B728-8479F4BD4538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0853-EE1B-4FF1-A2F7-1A84E3BB83DC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0FED-432E-428B-93BF-73C9520746EA}" type="datetime1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7" y="249671"/>
            <a:ext cx="12909176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7" y="1454728"/>
            <a:ext cx="12909176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176" y="5778500"/>
            <a:ext cx="3346824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0706" y="5778500"/>
            <a:ext cx="45421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9529" y="5778500"/>
            <a:ext cx="3346824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83128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730" indent="-311730" algn="l" defTabSz="831281" rtl="0" eaLnBrk="1" latinLnBrk="0" hangingPunct="1">
        <a:spcBef>
          <a:spcPct val="20000"/>
        </a:spcBef>
        <a:buFont typeface="Arial" pitchFamily="34" charset="0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1pPr>
      <a:lvl2pPr marL="675416" indent="-259775" algn="l" defTabSz="831281" rtl="0" eaLnBrk="1" latinLnBrk="0" hangingPunct="1">
        <a:spcBef>
          <a:spcPct val="20000"/>
        </a:spcBef>
        <a:buFont typeface="Arial" pitchFamily="34" charset="0"/>
        <a:buChar char="–"/>
        <a:defRPr sz="2545" kern="1200">
          <a:solidFill>
            <a:schemeClr val="tx1"/>
          </a:solidFill>
          <a:latin typeface="+mn-lt"/>
          <a:ea typeface="+mn-ea"/>
          <a:cs typeface="+mn-cs"/>
        </a:defRPr>
      </a:lvl2pPr>
      <a:lvl3pPr marL="1039101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3pPr>
      <a:lvl4pPr marL="1454742" indent="-207820" algn="l" defTabSz="831281" rtl="0" eaLnBrk="1" latinLnBrk="0" hangingPunct="1">
        <a:spcBef>
          <a:spcPct val="20000"/>
        </a:spcBef>
        <a:buFont typeface="Arial" pitchFamily="34" charset="0"/>
        <a:buChar char="–"/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70382" indent="-207820" algn="l" defTabSz="831281" rtl="0" eaLnBrk="1" latinLnBrk="0" hangingPunct="1">
        <a:spcBef>
          <a:spcPct val="20000"/>
        </a:spcBef>
        <a:buFont typeface="Arial" pitchFamily="34" charset="0"/>
        <a:buChar char="»"/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846" r="18125" b="28105"/>
          <a:stretch>
            <a:fillRect/>
          </a:stretch>
        </p:blipFill>
        <p:spPr bwMode="auto">
          <a:xfrm>
            <a:off x="6629401" y="4716322"/>
            <a:ext cx="2514603" cy="21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1037447-D862-8628-4D78-06463F7A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" y="152400"/>
            <a:ext cx="1828804" cy="182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EF1FC-17A2-BBB9-1BD7-5461AD13DABB}"/>
              </a:ext>
            </a:extLst>
          </p:cNvPr>
          <p:cNvSpPr txBox="1"/>
          <p:nvPr/>
        </p:nvSpPr>
        <p:spPr>
          <a:xfrm>
            <a:off x="228600" y="1948547"/>
            <a:ext cx="861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CalAIM Statewide Dementia Care 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Learning Collaborative</a:t>
            </a:r>
          </a:p>
          <a:p>
            <a:pPr algn="ctr"/>
            <a:r>
              <a:rPr lang="en-US" sz="4000" dirty="0">
                <a:latin typeface="Cambria" pitchFamily="18" charset="0"/>
              </a:rPr>
              <a:t>June 11,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4E285-B013-7F07-1EA5-04AF7F035E43}"/>
              </a:ext>
            </a:extLst>
          </p:cNvPr>
          <p:cNvSpPr txBox="1"/>
          <p:nvPr/>
        </p:nvSpPr>
        <p:spPr>
          <a:xfrm>
            <a:off x="914403" y="5943600"/>
            <a:ext cx="573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California Health Policy Strategies, LLC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837" y="46467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47" y="495355"/>
            <a:ext cx="7239000" cy="51657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Agenda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1BAD8F-000B-BEE7-E417-2394498F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1465120"/>
            <a:ext cx="8229600" cy="3367703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Welcome and Introductions</a:t>
            </a:r>
          </a:p>
          <a:p>
            <a:r>
              <a:rPr lang="en-US" sz="2800" dirty="0">
                <a:latin typeface="Cambria" panose="02040503050406030204" pitchFamily="18" charset="0"/>
              </a:rPr>
              <a:t>Community Update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Alameda County: ECM Case Study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Announcements and Upcoming Meetings</a:t>
            </a:r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FA05A924-3540-EFBB-C312-4B830FDE3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3212" y="1996429"/>
            <a:ext cx="2794938" cy="2817166"/>
          </a:xfrm>
          <a:custGeom>
            <a:avLst/>
            <a:gdLst/>
            <a:ahLst/>
            <a:cxnLst/>
            <a:rect l="l" t="t" r="r" b="b"/>
            <a:pathLst>
              <a:path w="3074432" h="3098883">
                <a:moveTo>
                  <a:pt x="0" y="0"/>
                </a:moveTo>
                <a:lnTo>
                  <a:pt x="3074432" y="0"/>
                </a:lnTo>
                <a:lnTo>
                  <a:pt x="3074432" y="3098882"/>
                </a:lnTo>
                <a:lnTo>
                  <a:pt x="0" y="3098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31281"/>
            <a:endParaRPr lang="en-US" sz="163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218910" y="6018501"/>
            <a:ext cx="2667641" cy="467608"/>
          </a:xfrm>
          <a:custGeom>
            <a:avLst/>
            <a:gdLst/>
            <a:ahLst/>
            <a:cxnLst/>
            <a:rect l="l" t="t" r="r" b="b"/>
            <a:pathLst>
              <a:path w="2934405" h="514369">
                <a:moveTo>
                  <a:pt x="0" y="0"/>
                </a:moveTo>
                <a:lnTo>
                  <a:pt x="2934405" y="0"/>
                </a:lnTo>
                <a:lnTo>
                  <a:pt x="2934405" y="514369"/>
                </a:lnTo>
                <a:lnTo>
                  <a:pt x="0" y="5143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831281"/>
            <a:endParaRPr lang="en-US" sz="163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219163" y="6059597"/>
            <a:ext cx="789709" cy="385407"/>
          </a:xfrm>
          <a:custGeom>
            <a:avLst/>
            <a:gdLst/>
            <a:ahLst/>
            <a:cxnLst/>
            <a:rect l="l" t="t" r="r" b="b"/>
            <a:pathLst>
              <a:path w="868680" h="423948">
                <a:moveTo>
                  <a:pt x="0" y="0"/>
                </a:moveTo>
                <a:lnTo>
                  <a:pt x="868680" y="0"/>
                </a:lnTo>
                <a:lnTo>
                  <a:pt x="868680" y="423948"/>
                </a:lnTo>
                <a:lnTo>
                  <a:pt x="0" y="4239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831281"/>
            <a:endParaRPr lang="en-US" sz="163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782" y="4819830"/>
            <a:ext cx="919431" cy="919431"/>
          </a:xfrm>
          <a:custGeom>
            <a:avLst/>
            <a:gdLst/>
            <a:ahLst/>
            <a:cxnLst/>
            <a:rect l="l" t="t" r="r" b="b"/>
            <a:pathLst>
              <a:path w="1011374" h="1011374">
                <a:moveTo>
                  <a:pt x="0" y="0"/>
                </a:moveTo>
                <a:lnTo>
                  <a:pt x="1011374" y="0"/>
                </a:lnTo>
                <a:lnTo>
                  <a:pt x="1011374" y="1011375"/>
                </a:lnTo>
                <a:lnTo>
                  <a:pt x="0" y="10113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831281"/>
            <a:endParaRPr lang="en-US" sz="163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88616" y="5111668"/>
            <a:ext cx="2455051" cy="304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31281">
              <a:lnSpc>
                <a:spcPts val="2605"/>
              </a:lnSpc>
            </a:pPr>
            <a:r>
              <a:rPr lang="en-US" sz="1860" b="1" dirty="0">
                <a:solidFill>
                  <a:srgbClr val="EC7B23"/>
                </a:solidFill>
                <a:latin typeface="Montagna"/>
                <a:ea typeface="Montagna"/>
                <a:cs typeface="Montagna"/>
                <a:sym typeface="Montagna"/>
              </a:rPr>
              <a:t>THURSDAY, JUNE 12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42537" y="5127357"/>
            <a:ext cx="1764158" cy="304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31281">
              <a:lnSpc>
                <a:spcPts val="2605"/>
              </a:lnSpc>
            </a:pPr>
            <a:r>
              <a:rPr lang="en-US" sz="1860" b="1" dirty="0">
                <a:solidFill>
                  <a:srgbClr val="EC7B23"/>
                </a:solidFill>
                <a:latin typeface="Montagna"/>
                <a:ea typeface="Montagna"/>
                <a:cs typeface="Montagna"/>
                <a:sym typeface="Montagna"/>
              </a:rPr>
              <a:t>1</a:t>
            </a:r>
            <a:r>
              <a:rPr lang="en-US" sz="1860" b="1" dirty="0">
                <a:solidFill>
                  <a:srgbClr val="000000"/>
                </a:solidFill>
                <a:latin typeface="Montagna"/>
                <a:ea typeface="Montagna"/>
                <a:cs typeface="Montagna"/>
                <a:sym typeface="Montagna"/>
              </a:rPr>
              <a:t> </a:t>
            </a:r>
            <a:r>
              <a:rPr lang="en-US" sz="1860" b="1" dirty="0">
                <a:solidFill>
                  <a:srgbClr val="EC7B23"/>
                </a:solidFill>
                <a:latin typeface="Montagna"/>
                <a:ea typeface="Montagna"/>
                <a:cs typeface="Montagna"/>
                <a:sym typeface="Montagna"/>
              </a:rPr>
              <a:t>–</a:t>
            </a:r>
            <a:r>
              <a:rPr lang="en-US" sz="1860" b="1" dirty="0">
                <a:solidFill>
                  <a:srgbClr val="000000"/>
                </a:solidFill>
                <a:latin typeface="Montagna"/>
                <a:ea typeface="Montagna"/>
                <a:cs typeface="Montagna"/>
                <a:sym typeface="Montagna"/>
              </a:rPr>
              <a:t> </a:t>
            </a:r>
            <a:r>
              <a:rPr lang="en-US" sz="1860" b="1" dirty="0">
                <a:solidFill>
                  <a:srgbClr val="EC7B23"/>
                </a:solidFill>
                <a:latin typeface="Montagna"/>
                <a:ea typeface="Montagna"/>
                <a:cs typeface="Montagna"/>
                <a:sym typeface="Montagna"/>
              </a:rPr>
              <a:t>1:45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85074" y="5168478"/>
            <a:ext cx="1163185" cy="175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31281">
              <a:lnSpc>
                <a:spcPts val="1518"/>
              </a:lnSpc>
            </a:pPr>
            <a:r>
              <a:rPr lang="en-US" sz="1085" b="1" dirty="0">
                <a:solidFill>
                  <a:srgbClr val="EC7B23"/>
                </a:solidFill>
                <a:latin typeface="Montagna"/>
                <a:ea typeface="Montagna"/>
                <a:cs typeface="Montagna"/>
                <a:sym typeface="Montagna"/>
              </a:rPr>
              <a:t>TH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91359" y="4982204"/>
            <a:ext cx="1040119" cy="549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31281">
              <a:lnSpc>
                <a:spcPts val="4684"/>
              </a:lnSpc>
            </a:pPr>
            <a:r>
              <a:rPr lang="en-US" sz="3345" b="1" dirty="0">
                <a:solidFill>
                  <a:srgbClr val="03AAD5"/>
                </a:solidFill>
                <a:latin typeface="Montagna"/>
                <a:ea typeface="Montagna"/>
                <a:cs typeface="Montagna"/>
                <a:sym typeface="Montagna"/>
              </a:rPr>
              <a:t>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03505" y="5135937"/>
            <a:ext cx="982620" cy="241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31281">
              <a:lnSpc>
                <a:spcPts val="2012"/>
              </a:lnSpc>
            </a:pPr>
            <a:r>
              <a:rPr lang="en-US" sz="1437" b="1" dirty="0">
                <a:solidFill>
                  <a:srgbClr val="EC7B23"/>
                </a:solidFill>
                <a:latin typeface="Montagna"/>
                <a:ea typeface="Montagna"/>
                <a:cs typeface="Montagna"/>
                <a:sym typeface="Montagna"/>
              </a:rPr>
              <a:t>PM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60565" y="2028903"/>
            <a:ext cx="2081680" cy="70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31281">
              <a:lnSpc>
                <a:spcPts val="1432"/>
              </a:lnSpc>
            </a:pPr>
            <a:r>
              <a:rPr lang="en-US" sz="955" b="1">
                <a:solidFill>
                  <a:srgbClr val="231F20"/>
                </a:solidFill>
                <a:latin typeface="Montagna"/>
                <a:ea typeface="Montagna"/>
                <a:cs typeface="Montagna"/>
                <a:sym typeface="Montagna"/>
              </a:rPr>
              <a:t>The California Depa ment of Health Care Services (DHCS) and Alzheimer’s Los Angeles are ho ing a webinar focused 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82394" y="2715231"/>
            <a:ext cx="42222" cy="10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31281">
              <a:lnSpc>
                <a:spcPts val="682"/>
              </a:lnSpc>
            </a:pPr>
            <a:r>
              <a:rPr lang="en-US" sz="1364" b="1">
                <a:solidFill>
                  <a:srgbClr val="8F84B7"/>
                </a:solidFill>
                <a:latin typeface="Montagna"/>
                <a:ea typeface="Montagna"/>
                <a:cs typeface="Montagna"/>
                <a:sym typeface="Montagna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60565" y="2756267"/>
            <a:ext cx="2101708" cy="177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831281">
              <a:lnSpc>
                <a:spcPts val="1436"/>
              </a:lnSpc>
            </a:pPr>
            <a:r>
              <a:rPr lang="en-US" sz="955" b="1">
                <a:solidFill>
                  <a:srgbClr val="231F20"/>
                </a:solidFill>
                <a:latin typeface="Montagna"/>
                <a:ea typeface="Montagna"/>
                <a:cs typeface="Montagna"/>
                <a:sym typeface="Montagna"/>
              </a:rPr>
              <a:t>dementia screening for dual eligible members and the California-specific repo ing requirement for Dual Eligible Special Needs Plans (D-SNPs) on Cognitive Health Assessments (CHA). Local Medi-Cal MCP Medical Directors and relevant teams are encouraged to attend to learn more and pa icipate in the discussion.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59746" y="404674"/>
            <a:ext cx="408486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31281">
              <a:lnSpc>
                <a:spcPts val="2433"/>
              </a:lnSpc>
            </a:pPr>
            <a:r>
              <a:rPr lang="en-US" sz="2027" b="1" spc="15">
                <a:solidFill>
                  <a:srgbClr val="231F20"/>
                </a:solidFill>
                <a:latin typeface="Montagna"/>
                <a:ea typeface="Montagna"/>
                <a:cs typeface="Montagna"/>
                <a:sym typeface="Montagna"/>
              </a:rPr>
              <a:t>Dementia Assessment Quality Measure Webinar:</a:t>
            </a:r>
          </a:p>
          <a:p>
            <a:pPr defTabSz="831281">
              <a:lnSpc>
                <a:spcPts val="2807"/>
              </a:lnSpc>
            </a:pPr>
            <a:r>
              <a:rPr lang="en-US" sz="2495" b="1" spc="57">
                <a:solidFill>
                  <a:srgbClr val="EC7B23"/>
                </a:solidFill>
                <a:latin typeface="Montagna"/>
                <a:ea typeface="Montagna"/>
                <a:cs typeface="Montagna"/>
                <a:sym typeface="Montagna"/>
              </a:rPr>
              <a:t>SCREENING TO ACHIEVE BETTER CARE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88616" y="5470609"/>
            <a:ext cx="2100280" cy="15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31281">
              <a:lnSpc>
                <a:spcPts val="1345"/>
              </a:lnSpc>
            </a:pPr>
            <a:r>
              <a:rPr lang="en-US" sz="961" b="1" dirty="0">
                <a:solidFill>
                  <a:srgbClr val="231F20"/>
                </a:solidFill>
                <a:latin typeface="Montagna"/>
                <a:ea typeface="Montagna"/>
                <a:cs typeface="Montagna"/>
                <a:sym typeface="Montagna"/>
              </a:rPr>
              <a:t>To register, please scan QR code.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45D98-592B-375C-6259-231732C01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EEBB1-F343-B34B-4E19-31B24C2D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300524"/>
            <a:ext cx="1828799" cy="1557475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985292B2-8176-1FB5-F56C-0FE2FC92AADA}"/>
              </a:ext>
            </a:extLst>
          </p:cNvPr>
          <p:cNvSpPr txBox="1"/>
          <p:nvPr/>
        </p:nvSpPr>
        <p:spPr>
          <a:xfrm>
            <a:off x="778192" y="728715"/>
            <a:ext cx="7781370" cy="5053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4200" b="1" dirty="0">
                <a:solidFill>
                  <a:srgbClr val="1E477B"/>
                </a:solidFill>
                <a:latin typeface="Cambria" panose="02040503050406030204" pitchFamily="18" charset="0"/>
                <a:ea typeface="Cambria"/>
              </a:rPr>
              <a:t>Alameda County: ECM Case Study</a:t>
            </a: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r>
              <a:rPr lang="en-US" sz="3500" dirty="0">
                <a:latin typeface="Cambria" panose="02040503050406030204" pitchFamily="18" charset="0"/>
              </a:rPr>
              <a:t>June 2025</a:t>
            </a: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2400" b="1" dirty="0">
                <a:latin typeface="Cambria" panose="02040503050406030204" pitchFamily="18" charset="0"/>
              </a:rPr>
              <a:t>Speaker Panel:</a:t>
            </a: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r>
              <a:rPr lang="en-US" b="1" dirty="0">
                <a:latin typeface="Cambria" panose="02040503050406030204" pitchFamily="18" charset="0"/>
              </a:rPr>
              <a:t>Preston Burnes, MBA</a:t>
            </a:r>
          </a:p>
          <a:p>
            <a:pPr>
              <a:lnSpc>
                <a:spcPts val="1000"/>
              </a:lnSpc>
            </a:pPr>
            <a:br>
              <a:rPr lang="en-US" dirty="0">
                <a:latin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</a:rPr>
              <a:t>Vice President of Strategic Partnerships</a:t>
            </a:r>
          </a:p>
          <a:p>
            <a:pPr>
              <a:lnSpc>
                <a:spcPts val="1000"/>
              </a:lnSpc>
            </a:pP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Institute on Aging</a:t>
            </a: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r>
              <a:rPr lang="en-US" b="1" dirty="0">
                <a:latin typeface="Cambria" panose="02040503050406030204" pitchFamily="18" charset="0"/>
              </a:rPr>
              <a:t>Brenda Goldstein, MPH</a:t>
            </a:r>
          </a:p>
          <a:p>
            <a:pPr>
              <a:lnSpc>
                <a:spcPts val="1000"/>
              </a:lnSpc>
            </a:pPr>
            <a:br>
              <a:rPr lang="en-US" dirty="0">
                <a:latin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</a:rPr>
              <a:t>Chief of Integrated Services</a:t>
            </a:r>
          </a:p>
          <a:p>
            <a:pPr>
              <a:lnSpc>
                <a:spcPts val="1000"/>
              </a:lnSpc>
            </a:pP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Lifelong Medical Care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3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7E72-4DD9-07B5-869A-04E10850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89" y="304799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ambria" panose="02040503050406030204" pitchFamily="18" charset="0"/>
              </a:rPr>
              <a:t>Statewide ECM Enrollment – Q3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AE099-2E1C-EB93-A985-D6B70180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846"/>
          <a:stretch>
            <a:fillRect/>
          </a:stretch>
        </p:blipFill>
        <p:spPr bwMode="auto">
          <a:xfrm>
            <a:off x="65310" y="5625420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47DBACA2-FB1D-413B-9180-103D036A8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049839" cy="1049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A3A71-BF23-3CC4-62E4-11B1B0DE366B}"/>
              </a:ext>
            </a:extLst>
          </p:cNvPr>
          <p:cNvSpPr txBox="1"/>
          <p:nvPr/>
        </p:nvSpPr>
        <p:spPr>
          <a:xfrm>
            <a:off x="1447800" y="6183252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pic>
        <p:nvPicPr>
          <p:cNvPr id="10" name="Content Placeholder 9" descr="A screenshot of a graph&#10;&#10;AI-generated content may be incorrect.">
            <a:extLst>
              <a:ext uri="{FF2B5EF4-FFF2-40B4-BE49-F238E27FC236}">
                <a16:creationId xmlns:a16="http://schemas.microsoft.com/office/drawing/2014/main" id="{B642229C-A573-1417-9C4F-B4007F028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3" y="1284379"/>
            <a:ext cx="7458773" cy="4125822"/>
          </a:xfrm>
        </p:spPr>
      </p:pic>
    </p:spTree>
    <p:extLst>
      <p:ext uri="{BB962C8B-B14F-4D97-AF65-F5344CB8AC3E}">
        <p14:creationId xmlns:p14="http://schemas.microsoft.com/office/powerpoint/2010/main" val="320727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7E72-4DD9-07B5-869A-04E10850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AE099-2E1C-EB93-A985-D6B70180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846"/>
          <a:stretch>
            <a:fillRect/>
          </a:stretch>
        </p:blipFill>
        <p:spPr bwMode="auto">
          <a:xfrm>
            <a:off x="65310" y="5625420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47DBACA2-FB1D-413B-9180-103D036A8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049839" cy="1049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A3A71-BF23-3CC4-62E4-11B1B0DE366B}"/>
              </a:ext>
            </a:extLst>
          </p:cNvPr>
          <p:cNvSpPr txBox="1"/>
          <p:nvPr/>
        </p:nvSpPr>
        <p:spPr>
          <a:xfrm>
            <a:off x="1447800" y="6183252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1AEAAC6-5306-0904-C33C-852A7A34B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524000" y="457200"/>
            <a:ext cx="12618720" cy="8654086"/>
          </a:xfrm>
        </p:spPr>
      </p:pic>
    </p:spTree>
    <p:extLst>
      <p:ext uri="{BB962C8B-B14F-4D97-AF65-F5344CB8AC3E}">
        <p14:creationId xmlns:p14="http://schemas.microsoft.com/office/powerpoint/2010/main" val="47308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4A01-177B-B69A-19CE-4D5DF84C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2" y="839286"/>
            <a:ext cx="5605629" cy="994172"/>
          </a:xfrm>
        </p:spPr>
        <p:txBody>
          <a:bodyPr>
            <a:normAutofit/>
          </a:bodyPr>
          <a:lstStyle/>
          <a:p>
            <a:r>
              <a:rPr lang="en-US"/>
              <a:t>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3812-A7C1-F035-BE60-6C2835DB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147568"/>
            <a:ext cx="5508485" cy="3351532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What are the challenges that are slowing ECM enrollment in POF 5?</a:t>
            </a:r>
            <a:br>
              <a:rPr lang="en-US" sz="2000" dirty="0">
                <a:latin typeface="Cambria" panose="02040503050406030204" pitchFamily="18" charset="0"/>
              </a:rPr>
            </a:b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How have one-time infusion dollars (e.g. IPP and/or PATH) supported transition?</a:t>
            </a:r>
            <a:br>
              <a:rPr lang="en-US" sz="2000" dirty="0">
                <a:latin typeface="Cambria" panose="02040503050406030204" pitchFamily="18" charset="0"/>
              </a:rPr>
            </a:b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Is there anything the state and/or MCPs could do to increase enrollment within existing resources?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516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87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A white building with a dome&#10;&#10;AI-generated content may be incorrect.">
            <a:extLst>
              <a:ext uri="{FF2B5EF4-FFF2-40B4-BE49-F238E27FC236}">
                <a16:creationId xmlns:a16="http://schemas.microsoft.com/office/drawing/2014/main" id="{2BF9623A-C3FF-1898-25EA-921803E1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 l="12239" r="2298" b="2"/>
          <a:stretch>
            <a:fillRect/>
          </a:stretch>
        </p:blipFill>
        <p:spPr bwMode="auto">
          <a:xfrm>
            <a:off x="6629400" y="2493245"/>
            <a:ext cx="1905891" cy="190283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5" name="Picture 4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0D16405B-A978-F5F0-7BA2-432238156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049839" cy="10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6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8C76-7D59-9639-CCC2-E8FA0359C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26ED78D-A4C1-D961-6880-D87B5533F663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44E83-74AE-DC1C-CD10-1A29306B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C93B5C-C997-FD6E-B399-4A92EB3DDB49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3ADCC863-C7FC-5A70-3488-BDB61D9805C9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9FA1E4D-6EA3-764E-8F00-A88E34367A1A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C9DF1-4C44-9026-63CF-4652AD51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Announcements and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Upcoming Meetings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29F8F25-1CCA-0C5B-3E3E-26533C3B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65A64BC0-7C4E-D6D0-1270-CE75D172D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494992-7D51-FB94-5A0D-4FB81E4D78EF}"/>
              </a:ext>
            </a:extLst>
          </p:cNvPr>
          <p:cNvSpPr txBox="1"/>
          <p:nvPr/>
        </p:nvSpPr>
        <p:spPr>
          <a:xfrm>
            <a:off x="1162050" y="2234435"/>
            <a:ext cx="7429500" cy="208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Reminder: </a:t>
            </a:r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Collaborative Meeting in July 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Next Meeting: August 13</a:t>
            </a:r>
            <a:r>
              <a:rPr lang="en-US" sz="20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12:00PM</a:t>
            </a:r>
            <a:b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effectLst/>
              <a:highlight>
                <a:srgbClr val="FFFF00"/>
              </a:highlight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ECM Managers/Directors Ad-Hoc Meeting: 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Wednesday, July 16</a:t>
            </a:r>
            <a:r>
              <a:rPr lang="en-US" sz="20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1:00 PM</a:t>
            </a:r>
            <a:endParaRPr lang="en-US" sz="2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12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7E92F153E174F8DC4170EBF3B1379" ma:contentTypeVersion="13" ma:contentTypeDescription="Create a new document." ma:contentTypeScope="" ma:versionID="beb837dc495e7fd58bb28d88a4ba96d2">
  <xsd:schema xmlns:xsd="http://www.w3.org/2001/XMLSchema" xmlns:xs="http://www.w3.org/2001/XMLSchema" xmlns:p="http://schemas.microsoft.com/office/2006/metadata/properties" xmlns:ns2="629118e9-5960-4b99-9053-10bd902ae2ee" xmlns:ns3="11f24a16-492c-4318-b04f-4668ede06bfd" targetNamespace="http://schemas.microsoft.com/office/2006/metadata/properties" ma:root="true" ma:fieldsID="84dabb8ac6e89e432681e19067e5c56b" ns2:_="" ns3:_="">
    <xsd:import namespace="629118e9-5960-4b99-9053-10bd902ae2ee"/>
    <xsd:import namespace="11f24a16-492c-4318-b04f-4668ede06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18e9-5960-4b99-9053-10bd902ae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e6d1cc-fc4c-46df-a99b-1a7cfae473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24a16-492c-4318-b04f-4668ede06b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fe7a2a-3c7c-45cd-9e94-6fd6fdac41e9}" ma:internalName="TaxCatchAll" ma:showField="CatchAllData" ma:web="11f24a16-492c-4318-b04f-4668ede06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9118e9-5960-4b99-9053-10bd902ae2ee">
      <Terms xmlns="http://schemas.microsoft.com/office/infopath/2007/PartnerControls"/>
    </lcf76f155ced4ddcb4097134ff3c332f>
    <TaxCatchAll xmlns="11f24a16-492c-4318-b04f-4668ede06bfd" xsi:nil="true"/>
  </documentManagement>
</p:properties>
</file>

<file path=customXml/itemProps1.xml><?xml version="1.0" encoding="utf-8"?>
<ds:datastoreItem xmlns:ds="http://schemas.openxmlformats.org/officeDocument/2006/customXml" ds:itemID="{8F0281A1-5260-4578-BC18-1B0E77F95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32F93-A149-4367-85D0-812FFF107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118e9-5960-4b99-9053-10bd902ae2ee"/>
    <ds:schemaRef ds:uri="11f24a16-492c-4318-b04f-4668ede06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F2010C-1312-44DB-B0FA-3B5473BF6224}">
  <ds:schemaRefs>
    <ds:schemaRef ds:uri="http://schemas.microsoft.com/office/2006/metadata/properties"/>
    <ds:schemaRef ds:uri="http://schemas.microsoft.com/office/infopath/2007/PartnerControls"/>
    <ds:schemaRef ds:uri="629118e9-5960-4b99-9053-10bd902ae2ee"/>
    <ds:schemaRef ds:uri="11f24a16-492c-4318-b04f-4668ede06b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23384</TotalTime>
  <Words>302</Words>
  <Application>Microsoft Office PowerPoint</Application>
  <PresentationFormat>On-screen Show (4:3)</PresentationFormat>
  <Paragraphs>65</Paragraphs>
  <Slides>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Montagna</vt:lpstr>
      <vt:lpstr>Symbol</vt:lpstr>
      <vt:lpstr>Office Theme</vt:lpstr>
      <vt:lpstr>1_Office Theme</vt:lpstr>
      <vt:lpstr>PowerPoint Presentation</vt:lpstr>
      <vt:lpstr>Agenda</vt:lpstr>
      <vt:lpstr>PowerPoint Presentation</vt:lpstr>
      <vt:lpstr>PowerPoint Presentation</vt:lpstr>
      <vt:lpstr>Statewide ECM Enrollment – Q3 2024</vt:lpstr>
      <vt:lpstr>Provider Survey</vt:lpstr>
      <vt:lpstr>Panel Discussion</vt:lpstr>
      <vt:lpstr>Announcements and  Upcoming Meetings</vt:lpstr>
    </vt:vector>
  </TitlesOfParts>
  <Company>Outside 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 Team</dc:creator>
  <cp:lastModifiedBy>Jasmine Lacsamana</cp:lastModifiedBy>
  <cp:revision>274</cp:revision>
  <cp:lastPrinted>2023-08-11T03:12:41Z</cp:lastPrinted>
  <dcterms:created xsi:type="dcterms:W3CDTF">2016-05-06T19:19:41Z</dcterms:created>
  <dcterms:modified xsi:type="dcterms:W3CDTF">2025-06-11T19:17:10Z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0x0101008C47E92F153E174F8DC4170EBF3B1379</vt:lpwstr>
  </property>
  <property fmtid="{D5CDD505-2E9C-101B-9397-08002B2CF9AE}" pid="3" name="MediaServiceImageTags">
    <vt:lpwstr/>
  </property>
</Properties>
</file>