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42" r:id="rId4"/>
  </p:sldMasterIdLst>
  <p:notesMasterIdLst>
    <p:notesMasterId r:id="rId14"/>
  </p:notesMasterIdLst>
  <p:handoutMasterIdLst>
    <p:handoutMasterId r:id="rId15"/>
  </p:handoutMasterIdLst>
  <p:sldIdLst>
    <p:sldId id="257" r:id="rId5"/>
    <p:sldId id="287" r:id="rId6"/>
    <p:sldId id="256" r:id="rId7"/>
    <p:sldId id="260" r:id="rId8"/>
    <p:sldId id="373" r:id="rId9"/>
    <p:sldId id="396" r:id="rId10"/>
    <p:sldId id="397" r:id="rId11"/>
    <p:sldId id="258" r:id="rId12"/>
    <p:sldId id="39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66D62C-415B-900D-D801-989500B7877C}" name="Jasmine Lacsamana" initials="JL" userId="S::jlacsamana@archstone.org::e96e28dd-33c7-484b-877d-a8a197caf952" providerId="AD"/>
  <p188:author id="{C4BFF392-E385-1125-D92E-CE55DAE4B03E}" name="Christopher A. Langston" initials="CAL" userId="S::calangston@archstone.org::7e8241fc-cf6d-403f-8543-f70ec99203a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8FE"/>
    <a:srgbClr val="0793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EAB9F0-4CE8-444D-8008-DACC2B7340D1}" v="15" dt="2025-05-14T17:55:04.0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79091" autoAdjust="0"/>
  </p:normalViewPr>
  <p:slideViewPr>
    <p:cSldViewPr>
      <p:cViewPr varScale="1">
        <p:scale>
          <a:sx n="88" d="100"/>
          <a:sy n="88" d="100"/>
        </p:scale>
        <p:origin x="231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8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212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mine Lacsamana" userId="e96e28dd-33c7-484b-877d-a8a197caf952" providerId="ADAL" clId="{DDEAB9F0-4CE8-444D-8008-DACC2B7340D1}"/>
    <pc:docChg chg="undo custSel addSld delSld modSld delMainMaster">
      <pc:chgData name="Jasmine Lacsamana" userId="e96e28dd-33c7-484b-877d-a8a197caf952" providerId="ADAL" clId="{DDEAB9F0-4CE8-444D-8008-DACC2B7340D1}" dt="2025-05-14T17:55:17.077" v="213" actId="14100"/>
      <pc:docMkLst>
        <pc:docMk/>
      </pc:docMkLst>
      <pc:sldChg chg="add">
        <pc:chgData name="Jasmine Lacsamana" userId="e96e28dd-33c7-484b-877d-a8a197caf952" providerId="ADAL" clId="{DDEAB9F0-4CE8-444D-8008-DACC2B7340D1}" dt="2025-05-13T20:58:51.847" v="26"/>
        <pc:sldMkLst>
          <pc:docMk/>
          <pc:sldMk cId="0" sldId="256"/>
        </pc:sldMkLst>
      </pc:sldChg>
      <pc:sldChg chg="modSp mod">
        <pc:chgData name="Jasmine Lacsamana" userId="e96e28dd-33c7-484b-877d-a8a197caf952" providerId="ADAL" clId="{DDEAB9F0-4CE8-444D-8008-DACC2B7340D1}" dt="2025-05-13T20:56:24.730" v="24" actId="20577"/>
        <pc:sldMkLst>
          <pc:docMk/>
          <pc:sldMk cId="0" sldId="257"/>
        </pc:sldMkLst>
        <pc:spChg chg="mod">
          <ac:chgData name="Jasmine Lacsamana" userId="e96e28dd-33c7-484b-877d-a8a197caf952" providerId="ADAL" clId="{DDEAB9F0-4CE8-444D-8008-DACC2B7340D1}" dt="2025-05-13T20:56:24.730" v="24" actId="20577"/>
          <ac:spMkLst>
            <pc:docMk/>
            <pc:sldMk cId="0" sldId="257"/>
            <ac:spMk id="4" creationId="{431EF1FC-17A2-BBB9-1BD7-5461AD13DABB}"/>
          </ac:spMkLst>
        </pc:spChg>
      </pc:sldChg>
      <pc:sldChg chg="addSp modSp add mod">
        <pc:chgData name="Jasmine Lacsamana" userId="e96e28dd-33c7-484b-877d-a8a197caf952" providerId="ADAL" clId="{DDEAB9F0-4CE8-444D-8008-DACC2B7340D1}" dt="2025-05-14T17:55:07.666" v="212" actId="14100"/>
        <pc:sldMkLst>
          <pc:docMk/>
          <pc:sldMk cId="3001547654" sldId="258"/>
        </pc:sldMkLst>
        <pc:spChg chg="add mod">
          <ac:chgData name="Jasmine Lacsamana" userId="e96e28dd-33c7-484b-877d-a8a197caf952" providerId="ADAL" clId="{DDEAB9F0-4CE8-444D-8008-DACC2B7340D1}" dt="2025-05-14T17:53:18.419" v="196"/>
          <ac:spMkLst>
            <pc:docMk/>
            <pc:sldMk cId="3001547654" sldId="258"/>
            <ac:spMk id="2" creationId="{136E0DE4-5C89-D42C-C92E-5E145352858E}"/>
          </ac:spMkLst>
        </pc:spChg>
        <pc:spChg chg="mod ord">
          <ac:chgData name="Jasmine Lacsamana" userId="e96e28dd-33c7-484b-877d-a8a197caf952" providerId="ADAL" clId="{DDEAB9F0-4CE8-444D-8008-DACC2B7340D1}" dt="2025-05-14T17:53:41.269" v="200" actId="166"/>
          <ac:spMkLst>
            <pc:docMk/>
            <pc:sldMk cId="3001547654" sldId="258"/>
            <ac:spMk id="4" creationId="{31B49091-4F5C-31FD-7B17-C9E38C0EBBE8}"/>
          </ac:spMkLst>
        </pc:spChg>
        <pc:spChg chg="add mod">
          <ac:chgData name="Jasmine Lacsamana" userId="e96e28dd-33c7-484b-877d-a8a197caf952" providerId="ADAL" clId="{DDEAB9F0-4CE8-444D-8008-DACC2B7340D1}" dt="2025-05-14T17:53:18.419" v="196"/>
          <ac:spMkLst>
            <pc:docMk/>
            <pc:sldMk cId="3001547654" sldId="258"/>
            <ac:spMk id="5" creationId="{AC8FFBAA-73B3-3917-29A4-F0FFB4BEB87F}"/>
          </ac:spMkLst>
        </pc:spChg>
        <pc:spChg chg="add mod">
          <ac:chgData name="Jasmine Lacsamana" userId="e96e28dd-33c7-484b-877d-a8a197caf952" providerId="ADAL" clId="{DDEAB9F0-4CE8-444D-8008-DACC2B7340D1}" dt="2025-05-14T17:53:33.571" v="199"/>
          <ac:spMkLst>
            <pc:docMk/>
            <pc:sldMk cId="3001547654" sldId="258"/>
            <ac:spMk id="7" creationId="{4C5CF74F-E909-A70E-15AF-11896D5C102B}"/>
          </ac:spMkLst>
        </pc:spChg>
        <pc:spChg chg="add mod">
          <ac:chgData name="Jasmine Lacsamana" userId="e96e28dd-33c7-484b-877d-a8a197caf952" providerId="ADAL" clId="{DDEAB9F0-4CE8-444D-8008-DACC2B7340D1}" dt="2025-05-14T17:53:33.571" v="199"/>
          <ac:spMkLst>
            <pc:docMk/>
            <pc:sldMk cId="3001547654" sldId="258"/>
            <ac:spMk id="8" creationId="{F4781D57-7821-A5E3-CFDE-364968D736FE}"/>
          </ac:spMkLst>
        </pc:spChg>
        <pc:picChg chg="add mod">
          <ac:chgData name="Jasmine Lacsamana" userId="e96e28dd-33c7-484b-877d-a8a197caf952" providerId="ADAL" clId="{DDEAB9F0-4CE8-444D-8008-DACC2B7340D1}" dt="2025-05-14T17:53:18.419" v="196"/>
          <ac:picMkLst>
            <pc:docMk/>
            <pc:sldMk cId="3001547654" sldId="258"/>
            <ac:picMk id="3" creationId="{4C86D4BD-0AA3-AE63-184D-A48D6C2AD928}"/>
          </ac:picMkLst>
        </pc:picChg>
        <pc:picChg chg="add mod">
          <ac:chgData name="Jasmine Lacsamana" userId="e96e28dd-33c7-484b-877d-a8a197caf952" providerId="ADAL" clId="{DDEAB9F0-4CE8-444D-8008-DACC2B7340D1}" dt="2025-05-14T17:55:07.666" v="212" actId="14100"/>
          <ac:picMkLst>
            <pc:docMk/>
            <pc:sldMk cId="3001547654" sldId="258"/>
            <ac:picMk id="9" creationId="{C3D00A05-60FC-617F-BA28-1E2464ADDFD4}"/>
          </ac:picMkLst>
        </pc:picChg>
      </pc:sldChg>
      <pc:sldChg chg="add">
        <pc:chgData name="Jasmine Lacsamana" userId="e96e28dd-33c7-484b-877d-a8a197caf952" providerId="ADAL" clId="{DDEAB9F0-4CE8-444D-8008-DACC2B7340D1}" dt="2025-05-13T20:58:51.847" v="26"/>
        <pc:sldMkLst>
          <pc:docMk/>
          <pc:sldMk cId="0" sldId="260"/>
        </pc:sldMkLst>
      </pc:sldChg>
      <pc:sldChg chg="modSp mod">
        <pc:chgData name="Jasmine Lacsamana" userId="e96e28dd-33c7-484b-877d-a8a197caf952" providerId="ADAL" clId="{DDEAB9F0-4CE8-444D-8008-DACC2B7340D1}" dt="2025-05-13T21:02:20.072" v="182" actId="20577"/>
        <pc:sldMkLst>
          <pc:docMk/>
          <pc:sldMk cId="3931751186" sldId="287"/>
        </pc:sldMkLst>
        <pc:spChg chg="mod">
          <ac:chgData name="Jasmine Lacsamana" userId="e96e28dd-33c7-484b-877d-a8a197caf952" providerId="ADAL" clId="{DDEAB9F0-4CE8-444D-8008-DACC2B7340D1}" dt="2025-05-13T21:02:20.072" v="182" actId="20577"/>
          <ac:spMkLst>
            <pc:docMk/>
            <pc:sldMk cId="3931751186" sldId="287"/>
            <ac:spMk id="11" creationId="{6F1BAD8F-000B-BEE7-E417-2394498F2B8C}"/>
          </ac:spMkLst>
        </pc:spChg>
      </pc:sldChg>
      <pc:sldChg chg="addSp modSp add mod">
        <pc:chgData name="Jasmine Lacsamana" userId="e96e28dd-33c7-484b-877d-a8a197caf952" providerId="ADAL" clId="{DDEAB9F0-4CE8-444D-8008-DACC2B7340D1}" dt="2025-05-14T17:54:51.970" v="206" actId="14100"/>
        <pc:sldMkLst>
          <pc:docMk/>
          <pc:sldMk cId="4127328626" sldId="373"/>
        </pc:sldMkLst>
        <pc:picChg chg="add mod">
          <ac:chgData name="Jasmine Lacsamana" userId="e96e28dd-33c7-484b-877d-a8a197caf952" providerId="ADAL" clId="{DDEAB9F0-4CE8-444D-8008-DACC2B7340D1}" dt="2025-05-14T17:54:51.970" v="206" actId="14100"/>
          <ac:picMkLst>
            <pc:docMk/>
            <pc:sldMk cId="4127328626" sldId="373"/>
            <ac:picMk id="2" creationId="{CF749449-25BC-78DF-CD19-E3CE0C6CD598}"/>
          </ac:picMkLst>
        </pc:picChg>
      </pc:sldChg>
      <pc:sldChg chg="del">
        <pc:chgData name="Jasmine Lacsamana" userId="e96e28dd-33c7-484b-877d-a8a197caf952" providerId="ADAL" clId="{DDEAB9F0-4CE8-444D-8008-DACC2B7340D1}" dt="2025-05-13T20:58:40.071" v="25" actId="47"/>
        <pc:sldMkLst>
          <pc:docMk/>
          <pc:sldMk cId="161797897" sldId="379"/>
        </pc:sldMkLst>
      </pc:sldChg>
      <pc:sldChg chg="del">
        <pc:chgData name="Jasmine Lacsamana" userId="e96e28dd-33c7-484b-877d-a8a197caf952" providerId="ADAL" clId="{DDEAB9F0-4CE8-444D-8008-DACC2B7340D1}" dt="2025-05-04T19:19:50.081" v="11" actId="47"/>
        <pc:sldMkLst>
          <pc:docMk/>
          <pc:sldMk cId="3353645439" sldId="381"/>
        </pc:sldMkLst>
      </pc:sldChg>
      <pc:sldChg chg="del">
        <pc:chgData name="Jasmine Lacsamana" userId="e96e28dd-33c7-484b-877d-a8a197caf952" providerId="ADAL" clId="{DDEAB9F0-4CE8-444D-8008-DACC2B7340D1}" dt="2025-05-04T19:19:51.043" v="12" actId="47"/>
        <pc:sldMkLst>
          <pc:docMk/>
          <pc:sldMk cId="2979483460" sldId="382"/>
        </pc:sldMkLst>
      </pc:sldChg>
      <pc:sldChg chg="del">
        <pc:chgData name="Jasmine Lacsamana" userId="e96e28dd-33c7-484b-877d-a8a197caf952" providerId="ADAL" clId="{DDEAB9F0-4CE8-444D-8008-DACC2B7340D1}" dt="2025-05-04T19:19:51.875" v="13" actId="47"/>
        <pc:sldMkLst>
          <pc:docMk/>
          <pc:sldMk cId="927488631" sldId="383"/>
        </pc:sldMkLst>
      </pc:sldChg>
      <pc:sldChg chg="del">
        <pc:chgData name="Jasmine Lacsamana" userId="e96e28dd-33c7-484b-877d-a8a197caf952" providerId="ADAL" clId="{DDEAB9F0-4CE8-444D-8008-DACC2B7340D1}" dt="2025-05-04T19:19:52.298" v="14" actId="47"/>
        <pc:sldMkLst>
          <pc:docMk/>
          <pc:sldMk cId="3284646647" sldId="384"/>
        </pc:sldMkLst>
      </pc:sldChg>
      <pc:sldChg chg="del">
        <pc:chgData name="Jasmine Lacsamana" userId="e96e28dd-33c7-484b-877d-a8a197caf952" providerId="ADAL" clId="{DDEAB9F0-4CE8-444D-8008-DACC2B7340D1}" dt="2025-05-04T19:19:52.793" v="15" actId="47"/>
        <pc:sldMkLst>
          <pc:docMk/>
          <pc:sldMk cId="979622460" sldId="385"/>
        </pc:sldMkLst>
      </pc:sldChg>
      <pc:sldChg chg="del">
        <pc:chgData name="Jasmine Lacsamana" userId="e96e28dd-33c7-484b-877d-a8a197caf952" providerId="ADAL" clId="{DDEAB9F0-4CE8-444D-8008-DACC2B7340D1}" dt="2025-05-04T19:19:53.234" v="16" actId="47"/>
        <pc:sldMkLst>
          <pc:docMk/>
          <pc:sldMk cId="265727331" sldId="386"/>
        </pc:sldMkLst>
      </pc:sldChg>
      <pc:sldChg chg="del">
        <pc:chgData name="Jasmine Lacsamana" userId="e96e28dd-33c7-484b-877d-a8a197caf952" providerId="ADAL" clId="{DDEAB9F0-4CE8-444D-8008-DACC2B7340D1}" dt="2025-05-04T19:19:53.682" v="17" actId="47"/>
        <pc:sldMkLst>
          <pc:docMk/>
          <pc:sldMk cId="997144977" sldId="387"/>
        </pc:sldMkLst>
      </pc:sldChg>
      <pc:sldChg chg="del">
        <pc:chgData name="Jasmine Lacsamana" userId="e96e28dd-33c7-484b-877d-a8a197caf952" providerId="ADAL" clId="{DDEAB9F0-4CE8-444D-8008-DACC2B7340D1}" dt="2025-05-04T19:19:54.101" v="18" actId="47"/>
        <pc:sldMkLst>
          <pc:docMk/>
          <pc:sldMk cId="2574404456" sldId="388"/>
        </pc:sldMkLst>
      </pc:sldChg>
      <pc:sldChg chg="del">
        <pc:chgData name="Jasmine Lacsamana" userId="e96e28dd-33c7-484b-877d-a8a197caf952" providerId="ADAL" clId="{DDEAB9F0-4CE8-444D-8008-DACC2B7340D1}" dt="2025-05-04T19:19:54.561" v="19" actId="47"/>
        <pc:sldMkLst>
          <pc:docMk/>
          <pc:sldMk cId="104029871" sldId="389"/>
        </pc:sldMkLst>
      </pc:sldChg>
      <pc:sldChg chg="del">
        <pc:chgData name="Jasmine Lacsamana" userId="e96e28dd-33c7-484b-877d-a8a197caf952" providerId="ADAL" clId="{DDEAB9F0-4CE8-444D-8008-DACC2B7340D1}" dt="2025-05-04T19:19:55.068" v="20" actId="47"/>
        <pc:sldMkLst>
          <pc:docMk/>
          <pc:sldMk cId="243920708" sldId="390"/>
        </pc:sldMkLst>
      </pc:sldChg>
      <pc:sldChg chg="del">
        <pc:chgData name="Jasmine Lacsamana" userId="e96e28dd-33c7-484b-877d-a8a197caf952" providerId="ADAL" clId="{DDEAB9F0-4CE8-444D-8008-DACC2B7340D1}" dt="2025-05-04T19:19:55.498" v="21" actId="47"/>
        <pc:sldMkLst>
          <pc:docMk/>
          <pc:sldMk cId="2877701739" sldId="391"/>
        </pc:sldMkLst>
      </pc:sldChg>
      <pc:sldChg chg="del">
        <pc:chgData name="Jasmine Lacsamana" userId="e96e28dd-33c7-484b-877d-a8a197caf952" providerId="ADAL" clId="{DDEAB9F0-4CE8-444D-8008-DACC2B7340D1}" dt="2025-05-04T19:19:56.248" v="22" actId="47"/>
        <pc:sldMkLst>
          <pc:docMk/>
          <pc:sldMk cId="1103660066" sldId="392"/>
        </pc:sldMkLst>
      </pc:sldChg>
      <pc:sldChg chg="del">
        <pc:chgData name="Jasmine Lacsamana" userId="e96e28dd-33c7-484b-877d-a8a197caf952" providerId="ADAL" clId="{DDEAB9F0-4CE8-444D-8008-DACC2B7340D1}" dt="2025-05-04T19:19:56.758" v="23" actId="47"/>
        <pc:sldMkLst>
          <pc:docMk/>
          <pc:sldMk cId="3673618557" sldId="393"/>
        </pc:sldMkLst>
      </pc:sldChg>
      <pc:sldChg chg="modSp mod">
        <pc:chgData name="Jasmine Lacsamana" userId="e96e28dd-33c7-484b-877d-a8a197caf952" providerId="ADAL" clId="{DDEAB9F0-4CE8-444D-8008-DACC2B7340D1}" dt="2025-05-14T17:55:17.077" v="213" actId="14100"/>
        <pc:sldMkLst>
          <pc:docMk/>
          <pc:sldMk cId="3303512216" sldId="395"/>
        </pc:sldMkLst>
        <pc:spChg chg="mod">
          <ac:chgData name="Jasmine Lacsamana" userId="e96e28dd-33c7-484b-877d-a8a197caf952" providerId="ADAL" clId="{DDEAB9F0-4CE8-444D-8008-DACC2B7340D1}" dt="2025-05-13T21:01:54.796" v="119" actId="14100"/>
          <ac:spMkLst>
            <pc:docMk/>
            <pc:sldMk cId="3303512216" sldId="395"/>
            <ac:spMk id="2" creationId="{64494992-7D51-FB94-5A0D-4FB81E4D78EF}"/>
          </ac:spMkLst>
        </pc:spChg>
        <pc:picChg chg="mod">
          <ac:chgData name="Jasmine Lacsamana" userId="e96e28dd-33c7-484b-877d-a8a197caf952" providerId="ADAL" clId="{DDEAB9F0-4CE8-444D-8008-DACC2B7340D1}" dt="2025-05-14T17:55:17.077" v="213" actId="14100"/>
          <ac:picMkLst>
            <pc:docMk/>
            <pc:sldMk cId="3303512216" sldId="395"/>
            <ac:picMk id="3" creationId="{65A64BC0-7C4E-D6D0-1270-CE75D172D418}"/>
          </ac:picMkLst>
        </pc:picChg>
      </pc:sldChg>
      <pc:sldChg chg="addSp modSp add mod">
        <pc:chgData name="Jasmine Lacsamana" userId="e96e28dd-33c7-484b-877d-a8a197caf952" providerId="ADAL" clId="{DDEAB9F0-4CE8-444D-8008-DACC2B7340D1}" dt="2025-05-14T17:54:56.367" v="208" actId="14100"/>
        <pc:sldMkLst>
          <pc:docMk/>
          <pc:sldMk cId="165437858" sldId="396"/>
        </pc:sldMkLst>
        <pc:spChg chg="add mod">
          <ac:chgData name="Jasmine Lacsamana" userId="e96e28dd-33c7-484b-877d-a8a197caf952" providerId="ADAL" clId="{DDEAB9F0-4CE8-444D-8008-DACC2B7340D1}" dt="2025-05-14T17:52:11.874" v="187"/>
          <ac:spMkLst>
            <pc:docMk/>
            <pc:sldMk cId="165437858" sldId="396"/>
            <ac:spMk id="2" creationId="{A23395AB-4C52-6888-FEEB-BA972128CB9E}"/>
          </ac:spMkLst>
        </pc:spChg>
        <pc:spChg chg="add mod">
          <ac:chgData name="Jasmine Lacsamana" userId="e96e28dd-33c7-484b-877d-a8a197caf952" providerId="ADAL" clId="{DDEAB9F0-4CE8-444D-8008-DACC2B7340D1}" dt="2025-05-14T17:52:28.420" v="188"/>
          <ac:spMkLst>
            <pc:docMk/>
            <pc:sldMk cId="165437858" sldId="396"/>
            <ac:spMk id="3" creationId="{E23BB0F0-F0D7-2A0B-3F1E-AFCC7075580B}"/>
          </ac:spMkLst>
        </pc:spChg>
        <pc:spChg chg="mod ord">
          <ac:chgData name="Jasmine Lacsamana" userId="e96e28dd-33c7-484b-877d-a8a197caf952" providerId="ADAL" clId="{DDEAB9F0-4CE8-444D-8008-DACC2B7340D1}" dt="2025-05-14T17:54:05.778" v="203" actId="20577"/>
          <ac:spMkLst>
            <pc:docMk/>
            <pc:sldMk cId="165437858" sldId="396"/>
            <ac:spMk id="4" creationId="{FDFEDF77-D038-5ED9-BDD4-791DF9F51FB5}"/>
          </ac:spMkLst>
        </pc:spChg>
        <pc:spChg chg="add mod">
          <ac:chgData name="Jasmine Lacsamana" userId="e96e28dd-33c7-484b-877d-a8a197caf952" providerId="ADAL" clId="{DDEAB9F0-4CE8-444D-8008-DACC2B7340D1}" dt="2025-05-14T17:52:28.420" v="188"/>
          <ac:spMkLst>
            <pc:docMk/>
            <pc:sldMk cId="165437858" sldId="396"/>
            <ac:spMk id="5" creationId="{9915DBF0-4B6C-3489-D6F9-7A9DAD6B2A2B}"/>
          </ac:spMkLst>
        </pc:spChg>
        <pc:spChg chg="add mod">
          <ac:chgData name="Jasmine Lacsamana" userId="e96e28dd-33c7-484b-877d-a8a197caf952" providerId="ADAL" clId="{DDEAB9F0-4CE8-444D-8008-DACC2B7340D1}" dt="2025-05-14T17:53:10.730" v="194"/>
          <ac:spMkLst>
            <pc:docMk/>
            <pc:sldMk cId="165437858" sldId="396"/>
            <ac:spMk id="9" creationId="{9B700E88-B74D-C042-29A2-00057BBA96EC}"/>
          </ac:spMkLst>
        </pc:spChg>
        <pc:spChg chg="add mod">
          <ac:chgData name="Jasmine Lacsamana" userId="e96e28dd-33c7-484b-877d-a8a197caf952" providerId="ADAL" clId="{DDEAB9F0-4CE8-444D-8008-DACC2B7340D1}" dt="2025-05-14T17:53:10.730" v="194"/>
          <ac:spMkLst>
            <pc:docMk/>
            <pc:sldMk cId="165437858" sldId="396"/>
            <ac:spMk id="11" creationId="{FB9B46D8-78E4-3319-6849-2B0C3F28D4AC}"/>
          </ac:spMkLst>
        </pc:spChg>
        <pc:spChg chg="add mod">
          <ac:chgData name="Jasmine Lacsamana" userId="e96e28dd-33c7-484b-877d-a8a197caf952" providerId="ADAL" clId="{DDEAB9F0-4CE8-444D-8008-DACC2B7340D1}" dt="2025-05-14T17:53:25.434" v="197" actId="571"/>
          <ac:spMkLst>
            <pc:docMk/>
            <pc:sldMk cId="165437858" sldId="396"/>
            <ac:spMk id="12" creationId="{3DAAA7CE-6226-1864-4128-D8109B2B88C5}"/>
          </ac:spMkLst>
        </pc:spChg>
        <pc:spChg chg="add mod">
          <ac:chgData name="Jasmine Lacsamana" userId="e96e28dd-33c7-484b-877d-a8a197caf952" providerId="ADAL" clId="{DDEAB9F0-4CE8-444D-8008-DACC2B7340D1}" dt="2025-05-14T17:53:25.434" v="197" actId="571"/>
          <ac:spMkLst>
            <pc:docMk/>
            <pc:sldMk cId="165437858" sldId="396"/>
            <ac:spMk id="13" creationId="{B9ECC192-1D15-A29E-C632-4A3FEF6A1CFE}"/>
          </ac:spMkLst>
        </pc:spChg>
        <pc:picChg chg="add mod">
          <ac:chgData name="Jasmine Lacsamana" userId="e96e28dd-33c7-484b-877d-a8a197caf952" providerId="ADAL" clId="{DDEAB9F0-4CE8-444D-8008-DACC2B7340D1}" dt="2025-05-14T17:53:10.730" v="194"/>
          <ac:picMkLst>
            <pc:docMk/>
            <pc:sldMk cId="165437858" sldId="396"/>
            <ac:picMk id="10" creationId="{C1DF15E2-84AF-9B88-01F2-BDC417F00334}"/>
          </ac:picMkLst>
        </pc:picChg>
        <pc:picChg chg="add mod">
          <ac:chgData name="Jasmine Lacsamana" userId="e96e28dd-33c7-484b-877d-a8a197caf952" providerId="ADAL" clId="{DDEAB9F0-4CE8-444D-8008-DACC2B7340D1}" dt="2025-05-14T17:54:56.367" v="208" actId="14100"/>
          <ac:picMkLst>
            <pc:docMk/>
            <pc:sldMk cId="165437858" sldId="396"/>
            <ac:picMk id="14" creationId="{31CE4DD5-B0D5-1840-7037-CADD8637E464}"/>
          </ac:picMkLst>
        </pc:picChg>
      </pc:sldChg>
      <pc:sldChg chg="addSp modSp add mod">
        <pc:chgData name="Jasmine Lacsamana" userId="e96e28dd-33c7-484b-877d-a8a197caf952" providerId="ADAL" clId="{DDEAB9F0-4CE8-444D-8008-DACC2B7340D1}" dt="2025-05-14T17:55:00.495" v="210" actId="14100"/>
        <pc:sldMkLst>
          <pc:docMk/>
          <pc:sldMk cId="3795735576" sldId="397"/>
        </pc:sldMkLst>
        <pc:spChg chg="add mod">
          <ac:chgData name="Jasmine Lacsamana" userId="e96e28dd-33c7-484b-877d-a8a197caf952" providerId="ADAL" clId="{DDEAB9F0-4CE8-444D-8008-DACC2B7340D1}" dt="2025-05-14T17:53:14.024" v="195"/>
          <ac:spMkLst>
            <pc:docMk/>
            <pc:sldMk cId="3795735576" sldId="397"/>
            <ac:spMk id="2" creationId="{CF65FE66-7BB2-C2CF-F6B4-F7D6E05164E1}"/>
          </ac:spMkLst>
        </pc:spChg>
        <pc:spChg chg="mod ord">
          <ac:chgData name="Jasmine Lacsamana" userId="e96e28dd-33c7-484b-877d-a8a197caf952" providerId="ADAL" clId="{DDEAB9F0-4CE8-444D-8008-DACC2B7340D1}" dt="2025-05-14T17:54:16.520" v="204" actId="20577"/>
          <ac:spMkLst>
            <pc:docMk/>
            <pc:sldMk cId="3795735576" sldId="397"/>
            <ac:spMk id="4" creationId="{BC128EAF-19F7-897C-6718-B40035004C78}"/>
          </ac:spMkLst>
        </pc:spChg>
        <pc:spChg chg="add mod">
          <ac:chgData name="Jasmine Lacsamana" userId="e96e28dd-33c7-484b-877d-a8a197caf952" providerId="ADAL" clId="{DDEAB9F0-4CE8-444D-8008-DACC2B7340D1}" dt="2025-05-14T17:53:14.024" v="195"/>
          <ac:spMkLst>
            <pc:docMk/>
            <pc:sldMk cId="3795735576" sldId="397"/>
            <ac:spMk id="5" creationId="{65B21134-554A-5F90-1193-9A64440601F6}"/>
          </ac:spMkLst>
        </pc:spChg>
        <pc:spChg chg="add mod">
          <ac:chgData name="Jasmine Lacsamana" userId="e96e28dd-33c7-484b-877d-a8a197caf952" providerId="ADAL" clId="{DDEAB9F0-4CE8-444D-8008-DACC2B7340D1}" dt="2025-05-14T17:53:30.218" v="198"/>
          <ac:spMkLst>
            <pc:docMk/>
            <pc:sldMk cId="3795735576" sldId="397"/>
            <ac:spMk id="7" creationId="{9B73CE1E-E6E2-4684-D75F-3F14275D79FA}"/>
          </ac:spMkLst>
        </pc:spChg>
        <pc:spChg chg="add mod">
          <ac:chgData name="Jasmine Lacsamana" userId="e96e28dd-33c7-484b-877d-a8a197caf952" providerId="ADAL" clId="{DDEAB9F0-4CE8-444D-8008-DACC2B7340D1}" dt="2025-05-14T17:53:30.218" v="198"/>
          <ac:spMkLst>
            <pc:docMk/>
            <pc:sldMk cId="3795735576" sldId="397"/>
            <ac:spMk id="8" creationId="{60AD7E4E-B968-C8CA-9339-D741D9B6F092}"/>
          </ac:spMkLst>
        </pc:spChg>
        <pc:picChg chg="add mod">
          <ac:chgData name="Jasmine Lacsamana" userId="e96e28dd-33c7-484b-877d-a8a197caf952" providerId="ADAL" clId="{DDEAB9F0-4CE8-444D-8008-DACC2B7340D1}" dt="2025-05-14T17:53:14.024" v="195"/>
          <ac:picMkLst>
            <pc:docMk/>
            <pc:sldMk cId="3795735576" sldId="397"/>
            <ac:picMk id="3" creationId="{AAFCAB30-DB56-6CEC-BEAB-E1F9200B50FB}"/>
          </ac:picMkLst>
        </pc:picChg>
        <pc:picChg chg="add mod">
          <ac:chgData name="Jasmine Lacsamana" userId="e96e28dd-33c7-484b-877d-a8a197caf952" providerId="ADAL" clId="{DDEAB9F0-4CE8-444D-8008-DACC2B7340D1}" dt="2025-05-14T17:55:00.495" v="210" actId="14100"/>
          <ac:picMkLst>
            <pc:docMk/>
            <pc:sldMk cId="3795735576" sldId="397"/>
            <ac:picMk id="9" creationId="{979226EF-6C1F-9536-747E-DECE8501963C}"/>
          </ac:picMkLst>
        </pc:picChg>
      </pc:sldChg>
      <pc:sldMasterChg chg="del delSldLayout">
        <pc:chgData name="Jasmine Lacsamana" userId="e96e28dd-33c7-484b-877d-a8a197caf952" providerId="ADAL" clId="{DDEAB9F0-4CE8-444D-8008-DACC2B7340D1}" dt="2025-05-04T19:19:56.758" v="23" actId="47"/>
        <pc:sldMasterMkLst>
          <pc:docMk/>
          <pc:sldMasterMk cId="4204894773" sldId="2147483648"/>
        </pc:sldMasterMkLst>
        <pc:sldLayoutChg chg="del">
          <pc:chgData name="Jasmine Lacsamana" userId="e96e28dd-33c7-484b-877d-a8a197caf952" providerId="ADAL" clId="{DDEAB9F0-4CE8-444D-8008-DACC2B7340D1}" dt="2025-05-04T19:19:56.758" v="23" actId="47"/>
          <pc:sldLayoutMkLst>
            <pc:docMk/>
            <pc:sldMasterMk cId="4204894773" sldId="2147483648"/>
            <pc:sldLayoutMk cId="2737801172" sldId="2147483649"/>
          </pc:sldLayoutMkLst>
        </pc:sldLayoutChg>
        <pc:sldLayoutChg chg="del">
          <pc:chgData name="Jasmine Lacsamana" userId="e96e28dd-33c7-484b-877d-a8a197caf952" providerId="ADAL" clId="{DDEAB9F0-4CE8-444D-8008-DACC2B7340D1}" dt="2025-05-04T19:19:56.758" v="23" actId="47"/>
          <pc:sldLayoutMkLst>
            <pc:docMk/>
            <pc:sldMasterMk cId="4204894773" sldId="2147483648"/>
            <pc:sldLayoutMk cId="3381742150" sldId="214748365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EAAFB1-2541-4827-A50E-EB0E5EEC5616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1A1B3C-2E36-4915-B810-96A095036B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76415B-A8F6-4228-B7A9-CD69D39AB77B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C622650-C043-45F1-BEA0-29F79E63E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David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22650-C043-45F1-BEA0-29F79E63E2A8}" type="slidenum">
              <a:rPr lang="en-US" smtClean="0"/>
              <a:pPr/>
              <a:t>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22650-C043-45F1-BEA0-29F79E63E2A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49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CA Targets: Rep. David Valadao, Rep. Young Kim, Rep. Ken Calvert</a:t>
            </a:r>
          </a:p>
          <a:p>
            <a:r>
              <a:rPr lang="en-US" dirty="0"/>
              <a:t>Josh Hawley (Missouri) on Medicaid particularly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EE93-F1E0-4983-96D3-8D1A36E7E1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951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CBO says these cuts would reduce Medicaid rolls by 8.6 million by 2034 and overall increase number of people w/o health insurance by 13.7 million.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AEE93-F1E0-4983-96D3-8D1A36E7E1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29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8D020-D01C-E2AB-323C-A5BCCDC58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403C2F-1B92-5423-DA10-23EE193C6C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9544D0-D4F0-F08A-1D93-69E407AC21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Darren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FC4EA-C475-2871-22AC-31F88FC72E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22650-C043-45F1-BEA0-29F79E63E2A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69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67FE-EB4B-4F18-8987-98DC3619C0D0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8599-2F32-41D9-BC7F-D4D8BC048ABA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97C66-4628-4AF7-97B4-55BA26245C31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8DF9-142F-4679-B284-108628129431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E501-FB77-4F10-8561-EF709C94C8DB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7F6C-4829-482A-92A4-FE3AE2C59E47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5B334-B317-4A6C-BEC8-66C3CCA8B3F5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E1E-6D4B-4374-A57C-1239B410E42C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A946D-5474-42BC-B403-F12071DE5DB3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AEF3-F051-4E75-B728-8479F4BD4538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0853-EE1B-4FF1-A2F7-1A84E3BB83DC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00FED-432E-428B-93BF-73C9520746EA}" type="datetime1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0007B-399A-4F33-BA2D-3B94742954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9846" r="18125" b="28105"/>
          <a:stretch>
            <a:fillRect/>
          </a:stretch>
        </p:blipFill>
        <p:spPr bwMode="auto">
          <a:xfrm>
            <a:off x="6629401" y="4716322"/>
            <a:ext cx="2514603" cy="2141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21037447-D862-8628-4D78-06463F7ACD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6" y="152400"/>
            <a:ext cx="1828804" cy="18288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1EF1FC-17A2-BBB9-1BD7-5461AD13DABB}"/>
              </a:ext>
            </a:extLst>
          </p:cNvPr>
          <p:cNvSpPr txBox="1"/>
          <p:nvPr/>
        </p:nvSpPr>
        <p:spPr>
          <a:xfrm>
            <a:off x="228600" y="1948547"/>
            <a:ext cx="8610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Cambria" pitchFamily="18" charset="0"/>
              </a:rPr>
              <a:t>CalAIM Statewide Dementia Care </a:t>
            </a:r>
          </a:p>
          <a:p>
            <a:pPr algn="ctr"/>
            <a:r>
              <a:rPr lang="en-US" sz="4000" b="1" dirty="0">
                <a:latin typeface="Cambria" pitchFamily="18" charset="0"/>
              </a:rPr>
              <a:t>Learning Collaborative</a:t>
            </a:r>
          </a:p>
          <a:p>
            <a:pPr algn="ctr"/>
            <a:r>
              <a:rPr lang="en-US" sz="4000">
                <a:latin typeface="Cambria" pitchFamily="18" charset="0"/>
              </a:rPr>
              <a:t>May 14, </a:t>
            </a:r>
            <a:r>
              <a:rPr lang="en-US" sz="4000" dirty="0">
                <a:latin typeface="Cambria" pitchFamily="18" charset="0"/>
              </a:rPr>
              <a:t>2025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44E285-B013-7F07-1EA5-04AF7F035E43}"/>
              </a:ext>
            </a:extLst>
          </p:cNvPr>
          <p:cNvSpPr txBox="1"/>
          <p:nvPr/>
        </p:nvSpPr>
        <p:spPr>
          <a:xfrm>
            <a:off x="914403" y="5943600"/>
            <a:ext cx="5736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California Health Policy Strategies, LLC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6974008" y="0"/>
            <a:ext cx="2169995" cy="17526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9846"/>
          <a:stretch>
            <a:fillRect/>
          </a:stretch>
        </p:blipFill>
        <p:spPr bwMode="auto">
          <a:xfrm>
            <a:off x="304806" y="5334006"/>
            <a:ext cx="1178761" cy="11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6000691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mbria" pitchFamily="18" charset="0"/>
              </a:rPr>
              <a:t>Cal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ifornia</a:t>
            </a:r>
            <a:r>
              <a:rPr lang="en-US" sz="2000" b="1" dirty="0">
                <a:latin typeface="Cambria" pitchFamily="18" charset="0"/>
              </a:rPr>
              <a:t> H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ealth</a:t>
            </a:r>
            <a:r>
              <a:rPr lang="en-US" sz="2000" b="1" dirty="0">
                <a:latin typeface="Cambria" pitchFamily="18" charset="0"/>
              </a:rPr>
              <a:t> 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olicy</a:t>
            </a:r>
            <a:r>
              <a:rPr lang="en-US" sz="2000" b="1" dirty="0">
                <a:latin typeface="Cambria" pitchFamily="18" charset="0"/>
              </a:rPr>
              <a:t> S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trategies, LLC</a:t>
            </a:r>
          </a:p>
        </p:txBody>
      </p:sp>
      <p:sp>
        <p:nvSpPr>
          <p:cNvPr id="6" name="Flowchart: Decision 5"/>
          <p:cNvSpPr/>
          <p:nvPr/>
        </p:nvSpPr>
        <p:spPr>
          <a:xfrm>
            <a:off x="1600200" y="6355087"/>
            <a:ext cx="7086600" cy="45719"/>
          </a:xfrm>
          <a:prstGeom prst="flowChartDecision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848600" y="0"/>
            <a:ext cx="1295400" cy="10668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0837" y="464677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000" dirty="0">
              <a:latin typeface="Cambria" pitchFamily="18" charset="0"/>
            </a:endParaRPr>
          </a:p>
          <a:p>
            <a:endParaRPr lang="en-US" sz="3000" dirty="0">
              <a:latin typeface="Cambr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047" y="495355"/>
            <a:ext cx="7239000" cy="516577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Cambria" pitchFamily="18" charset="0"/>
              </a:rPr>
              <a:t>Agenda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F1BAD8F-000B-BEE7-E417-2394498F2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646" y="1465120"/>
            <a:ext cx="8229600" cy="3367703"/>
          </a:xfrm>
        </p:spPr>
        <p:txBody>
          <a:bodyPr anchor="ctr">
            <a:normAutofit/>
          </a:bodyPr>
          <a:lstStyle/>
          <a:p>
            <a:r>
              <a:rPr lang="en-US" sz="2800" dirty="0">
                <a:latin typeface="Cambria" panose="02040503050406030204" pitchFamily="18" charset="0"/>
              </a:rPr>
              <a:t>Welcome and Introductions</a:t>
            </a:r>
          </a:p>
          <a:p>
            <a:r>
              <a:rPr lang="en-US" sz="2800" dirty="0">
                <a:latin typeface="Cambria" panose="02040503050406030204" pitchFamily="18" charset="0"/>
              </a:rPr>
              <a:t>Community Supports Update and Discussion</a:t>
            </a:r>
          </a:p>
          <a:p>
            <a:r>
              <a:rPr lang="en-US" sz="2800" dirty="0">
                <a:latin typeface="Cambria" panose="02040503050406030204" pitchFamily="18" charset="0"/>
              </a:rPr>
              <a:t>Federal Budget Update</a:t>
            </a:r>
          </a:p>
          <a:p>
            <a:r>
              <a:rPr lang="en-US" sz="2800" dirty="0">
                <a:latin typeface="Cambria" panose="02040503050406030204" pitchFamily="18" charset="0"/>
              </a:rPr>
              <a:t>Announcements and Upcoming Meetings</a:t>
            </a:r>
          </a:p>
        </p:txBody>
      </p:sp>
      <p:pic>
        <p:nvPicPr>
          <p:cNvPr id="3" name="Picture 2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FA05A924-3540-EFBB-C312-4B830FDE3F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" y="2204"/>
            <a:ext cx="1524004" cy="1524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75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9220" y="3489960"/>
            <a:ext cx="3954779" cy="3368040"/>
          </a:xfrm>
          <a:prstGeom prst="rect">
            <a:avLst/>
          </a:prstGeom>
        </p:spPr>
      </p:pic>
      <p:sp>
        <p:nvSpPr>
          <p:cNvPr id="3" name="TextBox 1"/>
          <p:cNvSpPr txBox="1"/>
          <p:nvPr/>
        </p:nvSpPr>
        <p:spPr>
          <a:xfrm>
            <a:off x="778192" y="728715"/>
            <a:ext cx="7781370" cy="41319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4200" b="1" dirty="0">
                <a:solidFill>
                  <a:srgbClr val="1E477B"/>
                </a:solidFill>
                <a:latin typeface="Cambria"/>
                <a:ea typeface="Cambria"/>
              </a:rPr>
              <a:t>Community Supports: Enrollment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cs typeface="Cambria"/>
              </a:rPr>
              <a:t> 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ea typeface="Cambria"/>
              </a:rPr>
              <a:t>Data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cs typeface="Cambria"/>
              </a:rPr>
              <a:t> 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ea typeface="Cambria"/>
              </a:rPr>
              <a:t>by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cs typeface="Cambria"/>
              </a:rPr>
              <a:t> 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ea typeface="Cambria"/>
              </a:rPr>
              <a:t>County</a:t>
            </a:r>
            <a:r>
              <a:rPr lang="en-US" altLang="zh-CN" sz="4200" b="1" spc="-25" dirty="0">
                <a:solidFill>
                  <a:srgbClr val="1E477B"/>
                </a:solidFill>
                <a:latin typeface="Cambria"/>
                <a:cs typeface="Cambria"/>
              </a:rPr>
              <a:t> 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ea typeface="Cambria"/>
              </a:rPr>
              <a:t>and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cs typeface="Cambria"/>
              </a:rPr>
              <a:t> 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ea typeface="Cambria"/>
              </a:rPr>
              <a:t>Managed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cs typeface="Cambria"/>
              </a:rPr>
              <a:t> 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ea typeface="Cambria"/>
              </a:rPr>
              <a:t>Care</a:t>
            </a:r>
            <a:r>
              <a:rPr lang="en-US" altLang="zh-CN" sz="4200" b="1" spc="34" dirty="0">
                <a:solidFill>
                  <a:srgbClr val="1E477B"/>
                </a:solidFill>
                <a:latin typeface="Cambria"/>
                <a:cs typeface="Cambria"/>
              </a:rPr>
              <a:t> </a:t>
            </a:r>
            <a:r>
              <a:rPr lang="en-US" altLang="zh-CN" sz="4200" b="1" dirty="0">
                <a:solidFill>
                  <a:srgbClr val="1E477B"/>
                </a:solidFill>
                <a:latin typeface="Cambria"/>
                <a:ea typeface="Cambria"/>
              </a:rPr>
              <a:t>Plan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100"/>
              </a:lnSpc>
            </a:pPr>
            <a:r>
              <a:rPr lang="en-US" sz="3500" dirty="0">
                <a:latin typeface="Cambria" panose="02040503050406030204" pitchFamily="18" charset="0"/>
              </a:rPr>
              <a:t>April 2025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23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000" b="1" dirty="0">
                <a:solidFill>
                  <a:srgbClr val="16355C"/>
                </a:solidFill>
                <a:latin typeface="Cambria"/>
                <a:ea typeface="Cambria"/>
              </a:rPr>
              <a:t>Arun</a:t>
            </a:r>
            <a:r>
              <a:rPr lang="en-US" altLang="zh-CN" sz="2000" b="1" spc="-15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2000" b="1" dirty="0">
                <a:solidFill>
                  <a:srgbClr val="16355C"/>
                </a:solidFill>
                <a:latin typeface="Cambria"/>
                <a:ea typeface="Cambria"/>
              </a:rPr>
              <a:t>Dixit</a:t>
            </a:r>
          </a:p>
          <a:p>
            <a:pPr marL="0">
              <a:lnSpc>
                <a:spcPct val="100000"/>
              </a:lnSpc>
            </a:pPr>
            <a:r>
              <a:rPr lang="en-US" altLang="zh-CN" sz="2000" b="1" dirty="0">
                <a:solidFill>
                  <a:srgbClr val="16355C"/>
                </a:solidFill>
                <a:latin typeface="Cambria"/>
                <a:ea typeface="Cambria"/>
              </a:rPr>
              <a:t>California</a:t>
            </a:r>
            <a:r>
              <a:rPr lang="en-US" altLang="zh-CN" sz="2000" b="1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2000" b="1" dirty="0">
                <a:solidFill>
                  <a:srgbClr val="16355C"/>
                </a:solidFill>
                <a:latin typeface="Cambria"/>
                <a:ea typeface="Cambria"/>
              </a:rPr>
              <a:t>Health</a:t>
            </a:r>
            <a:r>
              <a:rPr lang="en-US" altLang="zh-CN" sz="2000" b="1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2000" b="1" dirty="0">
                <a:solidFill>
                  <a:srgbClr val="16355C"/>
                </a:solidFill>
                <a:latin typeface="Cambria"/>
                <a:ea typeface="Cambria"/>
              </a:rPr>
              <a:t>Policy</a:t>
            </a:r>
            <a:r>
              <a:rPr lang="en-US" altLang="zh-CN" sz="2000" b="1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2000" b="1" dirty="0">
                <a:solidFill>
                  <a:srgbClr val="16355C"/>
                </a:solidFill>
                <a:latin typeface="Cambria"/>
                <a:ea typeface="Cambria"/>
              </a:rPr>
              <a:t>Strategies,</a:t>
            </a:r>
            <a:r>
              <a:rPr lang="en-US" altLang="zh-CN" sz="2000" b="1" spc="-94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2000" b="1" dirty="0">
                <a:solidFill>
                  <a:srgbClr val="16355C"/>
                </a:solidFill>
                <a:latin typeface="Cambria"/>
                <a:ea typeface="Cambria"/>
              </a:rPr>
              <a:t>LLC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Freeform 108"/>
          <p:cNvSpPr/>
          <p:nvPr/>
        </p:nvSpPr>
        <p:spPr>
          <a:xfrm>
            <a:off x="6972300" y="0"/>
            <a:ext cx="2171700" cy="1752600"/>
          </a:xfrm>
          <a:custGeom>
            <a:avLst/>
            <a:gdLst>
              <a:gd name="connsiteX0" fmla="*/ 109219 w 2171700"/>
              <a:gd name="connsiteY0" fmla="*/ 95504 h 1752600"/>
              <a:gd name="connsiteX1" fmla="*/ 2171700 w 2171700"/>
              <a:gd name="connsiteY1" fmla="*/ 1752600 h 1752600"/>
              <a:gd name="connsiteX2" fmla="*/ 2171700 w 2171700"/>
              <a:gd name="connsiteY2" fmla="*/ 0 h 1752600"/>
              <a:gd name="connsiteX3" fmla="*/ 0 w 2171700"/>
              <a:gd name="connsiteY3" fmla="*/ 0 h 1752600"/>
              <a:gd name="connsiteX4" fmla="*/ 109219 w 2171700"/>
              <a:gd name="connsiteY4" fmla="*/ 95504 h 1752600"/>
              <a:gd name="connsiteX5" fmla="*/ 109219 w 2171700"/>
              <a:gd name="connsiteY5" fmla="*/ 95504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700" h="1752600">
                <a:moveTo>
                  <a:pt x="109219" y="95504"/>
                </a:moveTo>
                <a:lnTo>
                  <a:pt x="2171700" y="1752600"/>
                </a:lnTo>
                <a:lnTo>
                  <a:pt x="2171700" y="0"/>
                </a:lnTo>
                <a:lnTo>
                  <a:pt x="0" y="0"/>
                </a:lnTo>
                <a:lnTo>
                  <a:pt x="109219" y="95504"/>
                </a:lnTo>
                <a:lnTo>
                  <a:pt x="109219" y="95504"/>
                </a:lnTo>
                <a:close/>
              </a:path>
            </a:pathLst>
          </a:custGeom>
          <a:solidFill>
            <a:srgbClr val="C4D6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 109"/>
          <p:cNvSpPr/>
          <p:nvPr/>
        </p:nvSpPr>
        <p:spPr>
          <a:xfrm>
            <a:off x="1403350" y="6596729"/>
            <a:ext cx="7092950" cy="57150"/>
          </a:xfrm>
          <a:custGeom>
            <a:avLst/>
            <a:gdLst>
              <a:gd name="connsiteX0" fmla="*/ 6350 w 7092950"/>
              <a:gd name="connsiteY0" fmla="*/ 33337 h 57150"/>
              <a:gd name="connsiteX1" fmla="*/ 3549650 w 7092950"/>
              <a:gd name="connsiteY1" fmla="*/ 9525 h 57150"/>
              <a:gd name="connsiteX2" fmla="*/ 7092950 w 7092950"/>
              <a:gd name="connsiteY2" fmla="*/ 33337 h 57150"/>
              <a:gd name="connsiteX3" fmla="*/ 3549650 w 7092950"/>
              <a:gd name="connsiteY3" fmla="*/ 57150 h 57150"/>
              <a:gd name="connsiteX4" fmla="*/ 6350 w 7092950"/>
              <a:gd name="connsiteY4" fmla="*/ 33337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92950" h="57150">
                <a:moveTo>
                  <a:pt x="6350" y="33337"/>
                </a:moveTo>
                <a:lnTo>
                  <a:pt x="3549650" y="9525"/>
                </a:lnTo>
                <a:lnTo>
                  <a:pt x="7092950" y="33337"/>
                </a:lnTo>
                <a:lnTo>
                  <a:pt x="3549650" y="57150"/>
                </a:lnTo>
                <a:lnTo>
                  <a:pt x="6350" y="33337"/>
                </a:lnTo>
                <a:close/>
              </a:path>
            </a:pathLst>
          </a:custGeom>
          <a:solidFill>
            <a:srgbClr val="16355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 110"/>
          <p:cNvSpPr/>
          <p:nvPr/>
        </p:nvSpPr>
        <p:spPr>
          <a:xfrm>
            <a:off x="7848600" y="0"/>
            <a:ext cx="1295400" cy="1066800"/>
          </a:xfrm>
          <a:custGeom>
            <a:avLst/>
            <a:gdLst>
              <a:gd name="connsiteX0" fmla="*/ 65151 w 1295400"/>
              <a:gd name="connsiteY0" fmla="*/ 58166 h 1066800"/>
              <a:gd name="connsiteX1" fmla="*/ 1295400 w 1295400"/>
              <a:gd name="connsiteY1" fmla="*/ 1066800 h 1066800"/>
              <a:gd name="connsiteX2" fmla="*/ 1295400 w 1295400"/>
              <a:gd name="connsiteY2" fmla="*/ 0 h 1066800"/>
              <a:gd name="connsiteX3" fmla="*/ 0 w 1295400"/>
              <a:gd name="connsiteY3" fmla="*/ 0 h 1066800"/>
              <a:gd name="connsiteX4" fmla="*/ 65151 w 1295400"/>
              <a:gd name="connsiteY4" fmla="*/ 58166 h 1066800"/>
              <a:gd name="connsiteX5" fmla="*/ 65151 w 1295400"/>
              <a:gd name="connsiteY5" fmla="*/ 58166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5400" h="1066800">
                <a:moveTo>
                  <a:pt x="65151" y="58166"/>
                </a:moveTo>
                <a:lnTo>
                  <a:pt x="1295400" y="1066800"/>
                </a:lnTo>
                <a:lnTo>
                  <a:pt x="1295400" y="0"/>
                </a:lnTo>
                <a:lnTo>
                  <a:pt x="0" y="0"/>
                </a:lnTo>
                <a:lnTo>
                  <a:pt x="65151" y="58166"/>
                </a:lnTo>
                <a:lnTo>
                  <a:pt x="65151" y="58166"/>
                </a:lnTo>
                <a:close/>
              </a:path>
            </a:pathLst>
          </a:custGeom>
          <a:solidFill>
            <a:srgbClr val="8AB2E1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" name="Picture 1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" y="5875020"/>
            <a:ext cx="1013460" cy="960119"/>
          </a:xfrm>
          <a:prstGeom prst="rect">
            <a:avLst/>
          </a:prstGeom>
        </p:spPr>
      </p:pic>
      <p:sp>
        <p:nvSpPr>
          <p:cNvPr id="2" name="TextBox 113"/>
          <p:cNvSpPr txBox="1"/>
          <p:nvPr/>
        </p:nvSpPr>
        <p:spPr>
          <a:xfrm>
            <a:off x="420331" y="-26635"/>
            <a:ext cx="9333535" cy="66813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500" b="1" dirty="0">
                <a:solidFill>
                  <a:srgbClr val="000000"/>
                </a:solidFill>
                <a:latin typeface="Cambria"/>
                <a:ea typeface="Cambria"/>
              </a:rPr>
              <a:t>Statewide</a:t>
            </a:r>
            <a:r>
              <a:rPr lang="en-US" altLang="zh-CN" sz="3500" b="1" dirty="0">
                <a:solidFill>
                  <a:srgbClr val="000000"/>
                </a:solidFill>
                <a:latin typeface="Cambria"/>
                <a:cs typeface="Cambria"/>
              </a:rPr>
              <a:t> Community Supports </a:t>
            </a:r>
            <a:r>
              <a:rPr lang="en-US" altLang="zh-CN" sz="3500" b="1" dirty="0">
                <a:solidFill>
                  <a:srgbClr val="000000"/>
                </a:solidFill>
                <a:latin typeface="Cambria"/>
                <a:ea typeface="Cambria"/>
              </a:rPr>
              <a:t>Growth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485"/>
              </a:lnSpc>
            </a:pPr>
            <a:endParaRPr lang="en-US" dirty="0"/>
          </a:p>
          <a:p>
            <a:pPr marL="0" indent="1215389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Cambria"/>
                <a:ea typeface="Cambria"/>
              </a:rPr>
              <a:t>Cal</a:t>
            </a:r>
            <a:r>
              <a:rPr lang="en-US" altLang="zh-CN" sz="2000" dirty="0">
                <a:solidFill>
                  <a:srgbClr val="16355C"/>
                </a:solidFill>
                <a:latin typeface="Cambria"/>
                <a:ea typeface="Cambria"/>
              </a:rPr>
              <a:t>ifornia</a:t>
            </a:r>
            <a:r>
              <a:rPr lang="en-US" altLang="zh-CN" sz="20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Cambria"/>
                <a:ea typeface="Cambria"/>
              </a:rPr>
              <a:t>H</a:t>
            </a:r>
            <a:r>
              <a:rPr lang="en-US" altLang="zh-CN" sz="2000" dirty="0">
                <a:solidFill>
                  <a:srgbClr val="16355C"/>
                </a:solidFill>
                <a:latin typeface="Cambria"/>
                <a:ea typeface="Cambria"/>
              </a:rPr>
              <a:t>ealth</a:t>
            </a:r>
            <a:r>
              <a:rPr lang="en-US" altLang="zh-CN" sz="20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Cambria"/>
                <a:ea typeface="Cambria"/>
              </a:rPr>
              <a:t>P</a:t>
            </a:r>
            <a:r>
              <a:rPr lang="en-US" altLang="zh-CN" sz="2000" dirty="0">
                <a:solidFill>
                  <a:srgbClr val="16355C"/>
                </a:solidFill>
                <a:latin typeface="Cambria"/>
                <a:ea typeface="Cambria"/>
              </a:rPr>
              <a:t>olicy</a:t>
            </a:r>
            <a:r>
              <a:rPr lang="en-US" altLang="zh-CN" sz="20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Cambria"/>
                <a:ea typeface="Cambria"/>
              </a:rPr>
              <a:t>S</a:t>
            </a:r>
            <a:r>
              <a:rPr lang="en-US" altLang="zh-CN" sz="2000" dirty="0">
                <a:solidFill>
                  <a:srgbClr val="16355C"/>
                </a:solidFill>
                <a:latin typeface="Cambria"/>
                <a:ea typeface="Cambria"/>
              </a:rPr>
              <a:t>trategies,</a:t>
            </a:r>
            <a:r>
              <a:rPr lang="en-US" altLang="zh-CN" sz="2000" spc="-4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2000" dirty="0">
                <a:solidFill>
                  <a:srgbClr val="16355C"/>
                </a:solidFill>
                <a:latin typeface="Cambria"/>
                <a:ea typeface="Cambria"/>
              </a:rPr>
              <a:t>LLC</a:t>
            </a:r>
          </a:p>
        </p:txBody>
      </p:sp>
      <p:sp>
        <p:nvSpPr>
          <p:cNvPr id="114" name="TextBox 114"/>
          <p:cNvSpPr txBox="1"/>
          <p:nvPr/>
        </p:nvSpPr>
        <p:spPr>
          <a:xfrm>
            <a:off x="8525256" y="6470015"/>
            <a:ext cx="899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200" spc="-10" dirty="0">
                <a:solidFill>
                  <a:srgbClr val="868686"/>
                </a:solidFill>
                <a:latin typeface="Calibri"/>
                <a:ea typeface="Calibri"/>
              </a:rPr>
              <a:t>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B29C77E-927B-5ABA-C522-2963F9221076}"/>
              </a:ext>
            </a:extLst>
          </p:cNvPr>
          <p:cNvGraphicFramePr>
            <a:graphicFrameLocks noGrp="1"/>
          </p:cNvGraphicFramePr>
          <p:nvPr/>
        </p:nvGraphicFramePr>
        <p:xfrm>
          <a:off x="420331" y="507363"/>
          <a:ext cx="8537812" cy="5366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8715">
                  <a:extLst>
                    <a:ext uri="{9D8B030D-6E8A-4147-A177-3AD203B41FA5}">
                      <a16:colId xmlns:a16="http://schemas.microsoft.com/office/drawing/2014/main" val="508556445"/>
                    </a:ext>
                  </a:extLst>
                </a:gridCol>
                <a:gridCol w="933504">
                  <a:extLst>
                    <a:ext uri="{9D8B030D-6E8A-4147-A177-3AD203B41FA5}">
                      <a16:colId xmlns:a16="http://schemas.microsoft.com/office/drawing/2014/main" val="309318094"/>
                    </a:ext>
                  </a:extLst>
                </a:gridCol>
                <a:gridCol w="999375">
                  <a:extLst>
                    <a:ext uri="{9D8B030D-6E8A-4147-A177-3AD203B41FA5}">
                      <a16:colId xmlns:a16="http://schemas.microsoft.com/office/drawing/2014/main" val="539131047"/>
                    </a:ext>
                  </a:extLst>
                </a:gridCol>
                <a:gridCol w="1014290">
                  <a:extLst>
                    <a:ext uri="{9D8B030D-6E8A-4147-A177-3AD203B41FA5}">
                      <a16:colId xmlns:a16="http://schemas.microsoft.com/office/drawing/2014/main" val="3123392375"/>
                    </a:ext>
                  </a:extLst>
                </a:gridCol>
                <a:gridCol w="850213">
                  <a:extLst>
                    <a:ext uri="{9D8B030D-6E8A-4147-A177-3AD203B41FA5}">
                      <a16:colId xmlns:a16="http://schemas.microsoft.com/office/drawing/2014/main" val="3258313156"/>
                    </a:ext>
                  </a:extLst>
                </a:gridCol>
                <a:gridCol w="1476687">
                  <a:extLst>
                    <a:ext uri="{9D8B030D-6E8A-4147-A177-3AD203B41FA5}">
                      <a16:colId xmlns:a16="http://schemas.microsoft.com/office/drawing/2014/main" val="2181544166"/>
                    </a:ext>
                  </a:extLst>
                </a:gridCol>
                <a:gridCol w="1405028">
                  <a:extLst>
                    <a:ext uri="{9D8B030D-6E8A-4147-A177-3AD203B41FA5}">
                      <a16:colId xmlns:a16="http://schemas.microsoft.com/office/drawing/2014/main" val="3953518649"/>
                    </a:ext>
                  </a:extLst>
                </a:gridCol>
              </a:tblGrid>
              <a:tr h="474815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Community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2023 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2023 Q4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2024 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2024 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Change (2024 Q1 – 2024 Q2)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Change (2023 Q3 – 2024 Q2)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33353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Asthma Remediation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562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704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422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- 114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- 140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346784"/>
                  </a:ext>
                </a:extLst>
              </a:tr>
              <a:tr h="35277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Community Transition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399731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Day Habilitation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470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1,191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1,124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- 77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+ 654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366589"/>
                  </a:ext>
                </a:extLst>
              </a:tr>
              <a:tr h="40049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Environmental Accessibility Adaptations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628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374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515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+ 141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+ 414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415393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Housing Deposits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933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1,228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1,586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1,910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+ 324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+ 977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571127"/>
                  </a:ext>
                </a:extLst>
              </a:tr>
              <a:tr h="277033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Housing Tenancy and Sustaining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16,445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16,997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11,178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9,930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- 1,248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- 6,515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765626"/>
                  </a:ext>
                </a:extLst>
              </a:tr>
              <a:tr h="35277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Housing Transition Navigation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21,088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23,966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24,566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30,534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+ 5,968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+ 9,446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761531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Medically Tailored Meals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29,639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42,855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65,178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79,882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+ 14,704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+ 50,243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394357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Nursing Facility Transition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326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313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436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- 43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995688"/>
                  </a:ext>
                </a:extLst>
              </a:tr>
              <a:tr h="40049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Personal Care or Homemaker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731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1,195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1,867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2,505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+ 638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+ 1,774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295612"/>
                  </a:ext>
                </a:extLst>
              </a:tr>
              <a:tr h="40049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Recuperative Care (Medical Respite)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1,747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1,556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2,615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3,320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+ 705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+ 1,573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25210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Respite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381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444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539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262594"/>
                  </a:ext>
                </a:extLst>
              </a:tr>
              <a:tr h="400490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Short-Term Post-Hospitalization Housing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363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485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702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+ 167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+ 506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324697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Sobering Centers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787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929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786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312967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ambria" panose="02040503050406030204" pitchFamily="18" charset="0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73,583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91,921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111,634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133,044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+ 21,410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Cambria" panose="02040503050406030204" pitchFamily="18" charset="0"/>
                        </a:rPr>
                        <a:t>+ 59,461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05556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18F96-0A46-8D46-1A9F-19103E50B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Freeform 108">
            <a:extLst>
              <a:ext uri="{FF2B5EF4-FFF2-40B4-BE49-F238E27FC236}">
                <a16:creationId xmlns:a16="http://schemas.microsoft.com/office/drawing/2014/main" id="{ABBA7441-817A-1FB5-4219-9D6ADC42F05A}"/>
              </a:ext>
            </a:extLst>
          </p:cNvPr>
          <p:cNvSpPr/>
          <p:nvPr/>
        </p:nvSpPr>
        <p:spPr>
          <a:xfrm>
            <a:off x="6972300" y="0"/>
            <a:ext cx="2171700" cy="1752600"/>
          </a:xfrm>
          <a:custGeom>
            <a:avLst/>
            <a:gdLst>
              <a:gd name="connsiteX0" fmla="*/ 109219 w 2171700"/>
              <a:gd name="connsiteY0" fmla="*/ 95504 h 1752600"/>
              <a:gd name="connsiteX1" fmla="*/ 2171700 w 2171700"/>
              <a:gd name="connsiteY1" fmla="*/ 1752600 h 1752600"/>
              <a:gd name="connsiteX2" fmla="*/ 2171700 w 2171700"/>
              <a:gd name="connsiteY2" fmla="*/ 0 h 1752600"/>
              <a:gd name="connsiteX3" fmla="*/ 0 w 2171700"/>
              <a:gd name="connsiteY3" fmla="*/ 0 h 1752600"/>
              <a:gd name="connsiteX4" fmla="*/ 109219 w 2171700"/>
              <a:gd name="connsiteY4" fmla="*/ 95504 h 1752600"/>
              <a:gd name="connsiteX5" fmla="*/ 109219 w 2171700"/>
              <a:gd name="connsiteY5" fmla="*/ 95504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700" h="1752600">
                <a:moveTo>
                  <a:pt x="109219" y="95504"/>
                </a:moveTo>
                <a:lnTo>
                  <a:pt x="2171700" y="1752600"/>
                </a:lnTo>
                <a:lnTo>
                  <a:pt x="2171700" y="0"/>
                </a:lnTo>
                <a:lnTo>
                  <a:pt x="0" y="0"/>
                </a:lnTo>
                <a:lnTo>
                  <a:pt x="109219" y="95504"/>
                </a:lnTo>
                <a:lnTo>
                  <a:pt x="109219" y="95504"/>
                </a:lnTo>
                <a:close/>
              </a:path>
            </a:pathLst>
          </a:custGeom>
          <a:solidFill>
            <a:srgbClr val="C4D6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 109">
            <a:extLst>
              <a:ext uri="{FF2B5EF4-FFF2-40B4-BE49-F238E27FC236}">
                <a16:creationId xmlns:a16="http://schemas.microsoft.com/office/drawing/2014/main" id="{EB51F46D-B4AF-351C-AA1F-6DC36D92ABED}"/>
              </a:ext>
            </a:extLst>
          </p:cNvPr>
          <p:cNvSpPr/>
          <p:nvPr/>
        </p:nvSpPr>
        <p:spPr>
          <a:xfrm>
            <a:off x="1403350" y="6596729"/>
            <a:ext cx="7092950" cy="57150"/>
          </a:xfrm>
          <a:custGeom>
            <a:avLst/>
            <a:gdLst>
              <a:gd name="connsiteX0" fmla="*/ 6350 w 7092950"/>
              <a:gd name="connsiteY0" fmla="*/ 33337 h 57150"/>
              <a:gd name="connsiteX1" fmla="*/ 3549650 w 7092950"/>
              <a:gd name="connsiteY1" fmla="*/ 9525 h 57150"/>
              <a:gd name="connsiteX2" fmla="*/ 7092950 w 7092950"/>
              <a:gd name="connsiteY2" fmla="*/ 33337 h 57150"/>
              <a:gd name="connsiteX3" fmla="*/ 3549650 w 7092950"/>
              <a:gd name="connsiteY3" fmla="*/ 57150 h 57150"/>
              <a:gd name="connsiteX4" fmla="*/ 6350 w 7092950"/>
              <a:gd name="connsiteY4" fmla="*/ 33337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92950" h="57150">
                <a:moveTo>
                  <a:pt x="6350" y="33337"/>
                </a:moveTo>
                <a:lnTo>
                  <a:pt x="3549650" y="9525"/>
                </a:lnTo>
                <a:lnTo>
                  <a:pt x="7092950" y="33337"/>
                </a:lnTo>
                <a:lnTo>
                  <a:pt x="3549650" y="57150"/>
                </a:lnTo>
                <a:lnTo>
                  <a:pt x="6350" y="33337"/>
                </a:lnTo>
                <a:close/>
              </a:path>
            </a:pathLst>
          </a:custGeom>
          <a:solidFill>
            <a:srgbClr val="16355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 110">
            <a:extLst>
              <a:ext uri="{FF2B5EF4-FFF2-40B4-BE49-F238E27FC236}">
                <a16:creationId xmlns:a16="http://schemas.microsoft.com/office/drawing/2014/main" id="{85E0B8E9-879D-E561-52FE-62EA798BAF80}"/>
              </a:ext>
            </a:extLst>
          </p:cNvPr>
          <p:cNvSpPr/>
          <p:nvPr/>
        </p:nvSpPr>
        <p:spPr>
          <a:xfrm>
            <a:off x="7848600" y="0"/>
            <a:ext cx="1295400" cy="1066800"/>
          </a:xfrm>
          <a:custGeom>
            <a:avLst/>
            <a:gdLst>
              <a:gd name="connsiteX0" fmla="*/ 65151 w 1295400"/>
              <a:gd name="connsiteY0" fmla="*/ 58166 h 1066800"/>
              <a:gd name="connsiteX1" fmla="*/ 1295400 w 1295400"/>
              <a:gd name="connsiteY1" fmla="*/ 1066800 h 1066800"/>
              <a:gd name="connsiteX2" fmla="*/ 1295400 w 1295400"/>
              <a:gd name="connsiteY2" fmla="*/ 0 h 1066800"/>
              <a:gd name="connsiteX3" fmla="*/ 0 w 1295400"/>
              <a:gd name="connsiteY3" fmla="*/ 0 h 1066800"/>
              <a:gd name="connsiteX4" fmla="*/ 65151 w 1295400"/>
              <a:gd name="connsiteY4" fmla="*/ 58166 h 1066800"/>
              <a:gd name="connsiteX5" fmla="*/ 65151 w 1295400"/>
              <a:gd name="connsiteY5" fmla="*/ 58166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5400" h="1066800">
                <a:moveTo>
                  <a:pt x="65151" y="58166"/>
                </a:moveTo>
                <a:lnTo>
                  <a:pt x="1295400" y="1066800"/>
                </a:lnTo>
                <a:lnTo>
                  <a:pt x="1295400" y="0"/>
                </a:lnTo>
                <a:lnTo>
                  <a:pt x="0" y="0"/>
                </a:lnTo>
                <a:lnTo>
                  <a:pt x="65151" y="58166"/>
                </a:lnTo>
                <a:lnTo>
                  <a:pt x="65151" y="58166"/>
                </a:lnTo>
                <a:close/>
              </a:path>
            </a:pathLst>
          </a:custGeom>
          <a:solidFill>
            <a:srgbClr val="8AB2E1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" name="Picture 112">
            <a:extLst>
              <a:ext uri="{FF2B5EF4-FFF2-40B4-BE49-F238E27FC236}">
                <a16:creationId xmlns:a16="http://schemas.microsoft.com/office/drawing/2014/main" id="{3FEB49A3-4BAC-24BA-19AE-9B58D19D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" y="5875020"/>
            <a:ext cx="1013460" cy="960119"/>
          </a:xfrm>
          <a:prstGeom prst="rect">
            <a:avLst/>
          </a:prstGeom>
        </p:spPr>
      </p:pic>
      <p:sp>
        <p:nvSpPr>
          <p:cNvPr id="114" name="TextBox 114">
            <a:extLst>
              <a:ext uri="{FF2B5EF4-FFF2-40B4-BE49-F238E27FC236}">
                <a16:creationId xmlns:a16="http://schemas.microsoft.com/office/drawing/2014/main" id="{89C6BBC2-0215-E1E1-9102-ED585D0E48CB}"/>
              </a:ext>
            </a:extLst>
          </p:cNvPr>
          <p:cNvSpPr txBox="1"/>
          <p:nvPr/>
        </p:nvSpPr>
        <p:spPr>
          <a:xfrm>
            <a:off x="8525256" y="6470015"/>
            <a:ext cx="8994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200" spc="-10" dirty="0">
                <a:solidFill>
                  <a:srgbClr val="868686"/>
                </a:solidFill>
                <a:latin typeface="Calibri"/>
                <a:ea typeface="Calibri"/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7CE360-B291-167C-FEC1-8BDC2B0BEEF6}"/>
              </a:ext>
            </a:extLst>
          </p:cNvPr>
          <p:cNvSpPr txBox="1"/>
          <p:nvPr/>
        </p:nvSpPr>
        <p:spPr>
          <a:xfrm>
            <a:off x="528803" y="6284547"/>
            <a:ext cx="526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1215389">
              <a:lnSpc>
                <a:spcPct val="100000"/>
              </a:lnSpc>
            </a:pP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Cal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ifornia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H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ealth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P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olicy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S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trategies,</a:t>
            </a:r>
            <a:r>
              <a:rPr lang="en-US" altLang="zh-CN" sz="1800" spc="-4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LLC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9BA76C-16DD-64C2-AC6C-CA4B94A56DB4}"/>
              </a:ext>
            </a:extLst>
          </p:cNvPr>
          <p:cNvSpPr txBox="1"/>
          <p:nvPr/>
        </p:nvSpPr>
        <p:spPr>
          <a:xfrm>
            <a:off x="2990028" y="204121"/>
            <a:ext cx="316394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Cambria" panose="02040503050406030204" pitchFamily="18" charset="0"/>
              </a:rPr>
              <a:t>Key Highlights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B94B86-A496-37FC-3FB4-54E8C2834EA2}"/>
              </a:ext>
            </a:extLst>
          </p:cNvPr>
          <p:cNvSpPr txBox="1"/>
          <p:nvPr/>
        </p:nvSpPr>
        <p:spPr>
          <a:xfrm>
            <a:off x="445688" y="1052043"/>
            <a:ext cx="8585235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133,044 units of Community Supports were provided in 2024 Q2, up from </a:t>
            </a:r>
          </a:p>
          <a:p>
            <a:r>
              <a:rPr lang="en-US" sz="2000" dirty="0">
                <a:latin typeface="Cambria" panose="02040503050406030204" pitchFamily="18" charset="0"/>
              </a:rPr>
              <a:t>      73,583 units in 2023 Q3.</a:t>
            </a:r>
          </a:p>
          <a:p>
            <a:endParaRPr lang="en-US" sz="2000" dirty="0"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Over 80% of all Community Supports’ units provided in 2024 Q2 came</a:t>
            </a:r>
          </a:p>
          <a:p>
            <a:r>
              <a:rPr lang="en-US" sz="2000" dirty="0">
                <a:latin typeface="Cambria" panose="02040503050406030204" pitchFamily="18" charset="0"/>
              </a:rPr>
              <a:t>      from the Medically Tailored Meals and Housing Transition Navigation</a:t>
            </a:r>
          </a:p>
          <a:p>
            <a:r>
              <a:rPr lang="en-US" sz="2000" dirty="0">
                <a:latin typeface="Cambria" panose="02040503050406030204" pitchFamily="18" charset="0"/>
              </a:rPr>
              <a:t>      Community Supports.</a:t>
            </a:r>
          </a:p>
          <a:p>
            <a:endParaRPr lang="en-US" sz="2000" dirty="0"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Community Supports’ growth has been linear; there has been an </a:t>
            </a:r>
          </a:p>
          <a:p>
            <a:r>
              <a:rPr lang="en-US" sz="2000" dirty="0">
                <a:latin typeface="Cambria" panose="02040503050406030204" pitchFamily="18" charset="0"/>
              </a:rPr>
              <a:t>       approximately 20,000 increase in units provided from one quarter to</a:t>
            </a:r>
          </a:p>
          <a:p>
            <a:r>
              <a:rPr lang="en-US" sz="2000" dirty="0">
                <a:latin typeface="Cambria" panose="02040503050406030204" pitchFamily="18" charset="0"/>
              </a:rPr>
              <a:t>       the next.</a:t>
            </a:r>
          </a:p>
          <a:p>
            <a:endParaRPr lang="en-US" sz="2000" dirty="0"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</a:rPr>
              <a:t> 8 of the 14 Community Supports individually represent less than 1% </a:t>
            </a:r>
          </a:p>
          <a:p>
            <a:r>
              <a:rPr lang="en-US" sz="2000" dirty="0">
                <a:latin typeface="Cambria" panose="02040503050406030204" pitchFamily="18" charset="0"/>
              </a:rPr>
              <a:t>      of the total Community Supports’ units provided in 2024 Q2.</a:t>
            </a:r>
            <a:endParaRPr lang="en-US" dirty="0"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Cambria" panose="02040503050406030204" pitchFamily="18" charset="0"/>
            </a:endParaRPr>
          </a:p>
        </p:txBody>
      </p:sp>
      <p:pic>
        <p:nvPicPr>
          <p:cNvPr id="2" name="Picture 1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CF749449-25BC-78DF-CD19-E3CE0C6CD5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" y="2204"/>
            <a:ext cx="1049839" cy="1049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328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382472-5065-9098-C02F-FB9544C916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49" y="2805113"/>
          <a:ext cx="7400925" cy="845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957">
                  <a:extLst>
                    <a:ext uri="{9D8B030D-6E8A-4147-A177-3AD203B41FA5}">
                      <a16:colId xmlns:a16="http://schemas.microsoft.com/office/drawing/2014/main" val="3073852465"/>
                    </a:ext>
                  </a:extLst>
                </a:gridCol>
                <a:gridCol w="1691894">
                  <a:extLst>
                    <a:ext uri="{9D8B030D-6E8A-4147-A177-3AD203B41FA5}">
                      <a16:colId xmlns:a16="http://schemas.microsoft.com/office/drawing/2014/main" val="712120444"/>
                    </a:ext>
                  </a:extLst>
                </a:gridCol>
                <a:gridCol w="1465632">
                  <a:extLst>
                    <a:ext uri="{9D8B030D-6E8A-4147-A177-3AD203B41FA5}">
                      <a16:colId xmlns:a16="http://schemas.microsoft.com/office/drawing/2014/main" val="3083723673"/>
                    </a:ext>
                  </a:extLst>
                </a:gridCol>
                <a:gridCol w="1829442">
                  <a:extLst>
                    <a:ext uri="{9D8B030D-6E8A-4147-A177-3AD203B41FA5}">
                      <a16:colId xmlns:a16="http://schemas.microsoft.com/office/drawing/2014/main" val="45490823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Program(s)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House Committee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Cut Target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Markup Held?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2555223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Medicaid, Affordable Care Act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Energy &amp; Commerce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$880 billion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March 13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6214014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SNAP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Agriculture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$230 billion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March 13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847861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967D461-7E36-13FD-1C04-7553436E383B}"/>
              </a:ext>
            </a:extLst>
          </p:cNvPr>
          <p:cNvSpPr txBox="1"/>
          <p:nvPr/>
        </p:nvSpPr>
        <p:spPr>
          <a:xfrm>
            <a:off x="628650" y="2125267"/>
            <a:ext cx="703564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Senate and House have passed identical Budget Reconciliation instructions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House has gone first in the sense that its targets are higher and bills are therefore more critical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04E8FD-C1DC-868A-FB53-4AB05E1C564D}"/>
              </a:ext>
            </a:extLst>
          </p:cNvPr>
          <p:cNvSpPr txBox="1"/>
          <p:nvPr/>
        </p:nvSpPr>
        <p:spPr>
          <a:xfrm>
            <a:off x="628651" y="3946923"/>
            <a:ext cx="7400924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Now that the committees have held mark-ups, the House Budget Committee is set to meet on Friday, March 16 at 9 am to consider the package, per Politico.</a:t>
            </a:r>
          </a:p>
          <a:p>
            <a:endParaRPr lang="en-US" sz="1350" dirty="0"/>
          </a:p>
        </p:txBody>
      </p:sp>
      <p:sp>
        <p:nvSpPr>
          <p:cNvPr id="3" name="Freeform 108">
            <a:extLst>
              <a:ext uri="{FF2B5EF4-FFF2-40B4-BE49-F238E27FC236}">
                <a16:creationId xmlns:a16="http://schemas.microsoft.com/office/drawing/2014/main" id="{E23BB0F0-F0D7-2A0B-3F1E-AFCC7075580B}"/>
              </a:ext>
            </a:extLst>
          </p:cNvPr>
          <p:cNvSpPr/>
          <p:nvPr/>
        </p:nvSpPr>
        <p:spPr>
          <a:xfrm>
            <a:off x="6972300" y="0"/>
            <a:ext cx="2171700" cy="1752600"/>
          </a:xfrm>
          <a:custGeom>
            <a:avLst/>
            <a:gdLst>
              <a:gd name="connsiteX0" fmla="*/ 109219 w 2171700"/>
              <a:gd name="connsiteY0" fmla="*/ 95504 h 1752600"/>
              <a:gd name="connsiteX1" fmla="*/ 2171700 w 2171700"/>
              <a:gd name="connsiteY1" fmla="*/ 1752600 h 1752600"/>
              <a:gd name="connsiteX2" fmla="*/ 2171700 w 2171700"/>
              <a:gd name="connsiteY2" fmla="*/ 0 h 1752600"/>
              <a:gd name="connsiteX3" fmla="*/ 0 w 2171700"/>
              <a:gd name="connsiteY3" fmla="*/ 0 h 1752600"/>
              <a:gd name="connsiteX4" fmla="*/ 109219 w 2171700"/>
              <a:gd name="connsiteY4" fmla="*/ 95504 h 1752600"/>
              <a:gd name="connsiteX5" fmla="*/ 109219 w 2171700"/>
              <a:gd name="connsiteY5" fmla="*/ 95504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700" h="1752600">
                <a:moveTo>
                  <a:pt x="109219" y="95504"/>
                </a:moveTo>
                <a:lnTo>
                  <a:pt x="2171700" y="1752600"/>
                </a:lnTo>
                <a:lnTo>
                  <a:pt x="2171700" y="0"/>
                </a:lnTo>
                <a:lnTo>
                  <a:pt x="0" y="0"/>
                </a:lnTo>
                <a:lnTo>
                  <a:pt x="109219" y="95504"/>
                </a:lnTo>
                <a:lnTo>
                  <a:pt x="109219" y="95504"/>
                </a:lnTo>
                <a:close/>
              </a:path>
            </a:pathLst>
          </a:custGeom>
          <a:solidFill>
            <a:srgbClr val="C4D6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110">
            <a:extLst>
              <a:ext uri="{FF2B5EF4-FFF2-40B4-BE49-F238E27FC236}">
                <a16:creationId xmlns:a16="http://schemas.microsoft.com/office/drawing/2014/main" id="{9915DBF0-4B6C-3489-D6F9-7A9DAD6B2A2B}"/>
              </a:ext>
            </a:extLst>
          </p:cNvPr>
          <p:cNvSpPr/>
          <p:nvPr/>
        </p:nvSpPr>
        <p:spPr>
          <a:xfrm>
            <a:off x="7848600" y="0"/>
            <a:ext cx="1295400" cy="1066800"/>
          </a:xfrm>
          <a:custGeom>
            <a:avLst/>
            <a:gdLst>
              <a:gd name="connsiteX0" fmla="*/ 65151 w 1295400"/>
              <a:gd name="connsiteY0" fmla="*/ 58166 h 1066800"/>
              <a:gd name="connsiteX1" fmla="*/ 1295400 w 1295400"/>
              <a:gd name="connsiteY1" fmla="*/ 1066800 h 1066800"/>
              <a:gd name="connsiteX2" fmla="*/ 1295400 w 1295400"/>
              <a:gd name="connsiteY2" fmla="*/ 0 h 1066800"/>
              <a:gd name="connsiteX3" fmla="*/ 0 w 1295400"/>
              <a:gd name="connsiteY3" fmla="*/ 0 h 1066800"/>
              <a:gd name="connsiteX4" fmla="*/ 65151 w 1295400"/>
              <a:gd name="connsiteY4" fmla="*/ 58166 h 1066800"/>
              <a:gd name="connsiteX5" fmla="*/ 65151 w 1295400"/>
              <a:gd name="connsiteY5" fmla="*/ 58166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5400" h="1066800">
                <a:moveTo>
                  <a:pt x="65151" y="58166"/>
                </a:moveTo>
                <a:lnTo>
                  <a:pt x="1295400" y="1066800"/>
                </a:lnTo>
                <a:lnTo>
                  <a:pt x="1295400" y="0"/>
                </a:lnTo>
                <a:lnTo>
                  <a:pt x="0" y="0"/>
                </a:lnTo>
                <a:lnTo>
                  <a:pt x="65151" y="58166"/>
                </a:lnTo>
                <a:lnTo>
                  <a:pt x="65151" y="58166"/>
                </a:lnTo>
                <a:close/>
              </a:path>
            </a:pathLst>
          </a:custGeom>
          <a:solidFill>
            <a:srgbClr val="8AB2E1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09">
            <a:extLst>
              <a:ext uri="{FF2B5EF4-FFF2-40B4-BE49-F238E27FC236}">
                <a16:creationId xmlns:a16="http://schemas.microsoft.com/office/drawing/2014/main" id="{9B700E88-B74D-C042-29A2-00057BBA96EC}"/>
              </a:ext>
            </a:extLst>
          </p:cNvPr>
          <p:cNvSpPr/>
          <p:nvPr/>
        </p:nvSpPr>
        <p:spPr>
          <a:xfrm>
            <a:off x="1403350" y="6596729"/>
            <a:ext cx="7092950" cy="57150"/>
          </a:xfrm>
          <a:custGeom>
            <a:avLst/>
            <a:gdLst>
              <a:gd name="connsiteX0" fmla="*/ 6350 w 7092950"/>
              <a:gd name="connsiteY0" fmla="*/ 33337 h 57150"/>
              <a:gd name="connsiteX1" fmla="*/ 3549650 w 7092950"/>
              <a:gd name="connsiteY1" fmla="*/ 9525 h 57150"/>
              <a:gd name="connsiteX2" fmla="*/ 7092950 w 7092950"/>
              <a:gd name="connsiteY2" fmla="*/ 33337 h 57150"/>
              <a:gd name="connsiteX3" fmla="*/ 3549650 w 7092950"/>
              <a:gd name="connsiteY3" fmla="*/ 57150 h 57150"/>
              <a:gd name="connsiteX4" fmla="*/ 6350 w 7092950"/>
              <a:gd name="connsiteY4" fmla="*/ 33337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92950" h="57150">
                <a:moveTo>
                  <a:pt x="6350" y="33337"/>
                </a:moveTo>
                <a:lnTo>
                  <a:pt x="3549650" y="9525"/>
                </a:lnTo>
                <a:lnTo>
                  <a:pt x="7092950" y="33337"/>
                </a:lnTo>
                <a:lnTo>
                  <a:pt x="3549650" y="57150"/>
                </a:lnTo>
                <a:lnTo>
                  <a:pt x="6350" y="33337"/>
                </a:lnTo>
                <a:close/>
              </a:path>
            </a:pathLst>
          </a:custGeom>
          <a:solidFill>
            <a:srgbClr val="16355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12">
            <a:extLst>
              <a:ext uri="{FF2B5EF4-FFF2-40B4-BE49-F238E27FC236}">
                <a16:creationId xmlns:a16="http://schemas.microsoft.com/office/drawing/2014/main" id="{C1DF15E2-84AF-9B88-01F2-BDC417F003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" y="5875020"/>
            <a:ext cx="1013460" cy="9601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B9B46D8-78E4-3319-6849-2B0C3F28D4AC}"/>
              </a:ext>
            </a:extLst>
          </p:cNvPr>
          <p:cNvSpPr txBox="1"/>
          <p:nvPr/>
        </p:nvSpPr>
        <p:spPr>
          <a:xfrm>
            <a:off x="528803" y="6284547"/>
            <a:ext cx="526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1215389">
              <a:lnSpc>
                <a:spcPct val="100000"/>
              </a:lnSpc>
            </a:pP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Cal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ifornia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H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ealth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P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olicy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S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trategies,</a:t>
            </a:r>
            <a:r>
              <a:rPr lang="en-US" altLang="zh-CN" sz="1800" spc="-4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LLC</a:t>
            </a:r>
          </a:p>
        </p:txBody>
      </p:sp>
      <p:sp>
        <p:nvSpPr>
          <p:cNvPr id="12" name="Freeform 108">
            <a:extLst>
              <a:ext uri="{FF2B5EF4-FFF2-40B4-BE49-F238E27FC236}">
                <a16:creationId xmlns:a16="http://schemas.microsoft.com/office/drawing/2014/main" id="{3DAAA7CE-6226-1864-4128-D8109B2B88C5}"/>
              </a:ext>
            </a:extLst>
          </p:cNvPr>
          <p:cNvSpPr/>
          <p:nvPr/>
        </p:nvSpPr>
        <p:spPr>
          <a:xfrm>
            <a:off x="6943724" y="0"/>
            <a:ext cx="2171700" cy="1752600"/>
          </a:xfrm>
          <a:custGeom>
            <a:avLst/>
            <a:gdLst>
              <a:gd name="connsiteX0" fmla="*/ 109219 w 2171700"/>
              <a:gd name="connsiteY0" fmla="*/ 95504 h 1752600"/>
              <a:gd name="connsiteX1" fmla="*/ 2171700 w 2171700"/>
              <a:gd name="connsiteY1" fmla="*/ 1752600 h 1752600"/>
              <a:gd name="connsiteX2" fmla="*/ 2171700 w 2171700"/>
              <a:gd name="connsiteY2" fmla="*/ 0 h 1752600"/>
              <a:gd name="connsiteX3" fmla="*/ 0 w 2171700"/>
              <a:gd name="connsiteY3" fmla="*/ 0 h 1752600"/>
              <a:gd name="connsiteX4" fmla="*/ 109219 w 2171700"/>
              <a:gd name="connsiteY4" fmla="*/ 95504 h 1752600"/>
              <a:gd name="connsiteX5" fmla="*/ 109219 w 2171700"/>
              <a:gd name="connsiteY5" fmla="*/ 95504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700" h="1752600">
                <a:moveTo>
                  <a:pt x="109219" y="95504"/>
                </a:moveTo>
                <a:lnTo>
                  <a:pt x="2171700" y="1752600"/>
                </a:lnTo>
                <a:lnTo>
                  <a:pt x="2171700" y="0"/>
                </a:lnTo>
                <a:lnTo>
                  <a:pt x="0" y="0"/>
                </a:lnTo>
                <a:lnTo>
                  <a:pt x="109219" y="95504"/>
                </a:lnTo>
                <a:lnTo>
                  <a:pt x="109219" y="95504"/>
                </a:lnTo>
                <a:close/>
              </a:path>
            </a:pathLst>
          </a:custGeom>
          <a:solidFill>
            <a:srgbClr val="C4D6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0">
            <a:extLst>
              <a:ext uri="{FF2B5EF4-FFF2-40B4-BE49-F238E27FC236}">
                <a16:creationId xmlns:a16="http://schemas.microsoft.com/office/drawing/2014/main" id="{B9ECC192-1D15-A29E-C632-4A3FEF6A1CFE}"/>
              </a:ext>
            </a:extLst>
          </p:cNvPr>
          <p:cNvSpPr/>
          <p:nvPr/>
        </p:nvSpPr>
        <p:spPr>
          <a:xfrm>
            <a:off x="7820024" y="0"/>
            <a:ext cx="1295400" cy="1066800"/>
          </a:xfrm>
          <a:custGeom>
            <a:avLst/>
            <a:gdLst>
              <a:gd name="connsiteX0" fmla="*/ 65151 w 1295400"/>
              <a:gd name="connsiteY0" fmla="*/ 58166 h 1066800"/>
              <a:gd name="connsiteX1" fmla="*/ 1295400 w 1295400"/>
              <a:gd name="connsiteY1" fmla="*/ 1066800 h 1066800"/>
              <a:gd name="connsiteX2" fmla="*/ 1295400 w 1295400"/>
              <a:gd name="connsiteY2" fmla="*/ 0 h 1066800"/>
              <a:gd name="connsiteX3" fmla="*/ 0 w 1295400"/>
              <a:gd name="connsiteY3" fmla="*/ 0 h 1066800"/>
              <a:gd name="connsiteX4" fmla="*/ 65151 w 1295400"/>
              <a:gd name="connsiteY4" fmla="*/ 58166 h 1066800"/>
              <a:gd name="connsiteX5" fmla="*/ 65151 w 1295400"/>
              <a:gd name="connsiteY5" fmla="*/ 58166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5400" h="1066800">
                <a:moveTo>
                  <a:pt x="65151" y="58166"/>
                </a:moveTo>
                <a:lnTo>
                  <a:pt x="1295400" y="1066800"/>
                </a:lnTo>
                <a:lnTo>
                  <a:pt x="1295400" y="0"/>
                </a:lnTo>
                <a:lnTo>
                  <a:pt x="0" y="0"/>
                </a:lnTo>
                <a:lnTo>
                  <a:pt x="65151" y="58166"/>
                </a:lnTo>
                <a:lnTo>
                  <a:pt x="65151" y="58166"/>
                </a:lnTo>
                <a:close/>
              </a:path>
            </a:pathLst>
          </a:custGeom>
          <a:solidFill>
            <a:srgbClr val="8AB2E1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FEDF77-D038-5ED9-BDD4-791DF9F5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Federal Budget Process – </a:t>
            </a:r>
            <a:br>
              <a:rPr lang="en-US" dirty="0"/>
            </a:br>
            <a:r>
              <a:rPr lang="en-US" dirty="0"/>
              <a:t>Current Status</a:t>
            </a:r>
          </a:p>
        </p:txBody>
      </p:sp>
      <p:pic>
        <p:nvPicPr>
          <p:cNvPr id="14" name="Picture 13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31CE4DD5-B0D5-1840-7037-CADD8637E4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" y="2204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3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A0941-3CF3-AB00-561A-E1AD0B7B0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A2FDFA7-6D9E-5C07-9DFF-34C0294E12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960960"/>
          <a:ext cx="7400925" cy="3211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144">
                  <a:extLst>
                    <a:ext uri="{9D8B030D-6E8A-4147-A177-3AD203B41FA5}">
                      <a16:colId xmlns:a16="http://schemas.microsoft.com/office/drawing/2014/main" val="3073852465"/>
                    </a:ext>
                  </a:extLst>
                </a:gridCol>
                <a:gridCol w="3021806">
                  <a:extLst>
                    <a:ext uri="{9D8B030D-6E8A-4147-A177-3AD203B41FA5}">
                      <a16:colId xmlns:a16="http://schemas.microsoft.com/office/drawing/2014/main" val="712120444"/>
                    </a:ext>
                  </a:extLst>
                </a:gridCol>
                <a:gridCol w="2085975">
                  <a:extLst>
                    <a:ext uri="{9D8B030D-6E8A-4147-A177-3AD203B41FA5}">
                      <a16:colId xmlns:a16="http://schemas.microsoft.com/office/drawing/2014/main" val="45490823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400" dirty="0"/>
                        <a:t>Issue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Proposal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25552230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r>
                        <a:rPr lang="en-US" sz="1200" dirty="0"/>
                        <a:t>Medicaid Work Requirements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Requires non-exempt applicants and recipients aged 19-64 to participate in specified activities for at least 80 hours/month.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Some disagreement as to whether the current 2029 effective date will lose </a:t>
                      </a:r>
                      <a:r>
                        <a:rPr lang="en-US" sz="1200" dirty="0" err="1"/>
                        <a:t>hard-line</a:t>
                      </a:r>
                      <a:r>
                        <a:rPr lang="en-US" sz="1200" dirty="0"/>
                        <a:t> GOP votes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62140144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r>
                        <a:rPr lang="en-US" sz="1200" dirty="0"/>
                        <a:t>Expansion Population Federal Share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Reduces share from 90% to 80% for states that provide any care, no matter the fund source, to </a:t>
                      </a:r>
                      <a:r>
                        <a:rPr lang="en-US" sz="1200" dirty="0" err="1"/>
                        <a:t>undocs</a:t>
                      </a:r>
                      <a:r>
                        <a:rPr lang="en-US" sz="1200" dirty="0"/>
                        <a:t> or those under the 5 year bar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This would affect almost every state in the union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84786197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US" sz="1200" dirty="0"/>
                        <a:t>Sets 6-Month Eligibility Redetermination Period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Anyone found eligible under MAGI rules would be affected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Could include individuals with disabilities (many go in under MAGI now)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40449844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r>
                        <a:rPr lang="en-US" sz="1200" dirty="0"/>
                        <a:t>Shortens Retroactive Period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Changes retroactive coverage lookback from 3 months to 1 month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Will increase out of pocket costs for care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56459294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200" dirty="0"/>
                        <a:t>Freezes MCO Taxes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Would freeze to most recent level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Affects every state but AK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83652577"/>
                  </a:ext>
                </a:extLst>
              </a:tr>
            </a:tbl>
          </a:graphicData>
        </a:graphic>
      </p:graphicFrame>
      <p:sp>
        <p:nvSpPr>
          <p:cNvPr id="2" name="Freeform 109">
            <a:extLst>
              <a:ext uri="{FF2B5EF4-FFF2-40B4-BE49-F238E27FC236}">
                <a16:creationId xmlns:a16="http://schemas.microsoft.com/office/drawing/2014/main" id="{CF65FE66-7BB2-C2CF-F6B4-F7D6E05164E1}"/>
              </a:ext>
            </a:extLst>
          </p:cNvPr>
          <p:cNvSpPr/>
          <p:nvPr/>
        </p:nvSpPr>
        <p:spPr>
          <a:xfrm>
            <a:off x="1403350" y="6596729"/>
            <a:ext cx="7092950" cy="57150"/>
          </a:xfrm>
          <a:custGeom>
            <a:avLst/>
            <a:gdLst>
              <a:gd name="connsiteX0" fmla="*/ 6350 w 7092950"/>
              <a:gd name="connsiteY0" fmla="*/ 33337 h 57150"/>
              <a:gd name="connsiteX1" fmla="*/ 3549650 w 7092950"/>
              <a:gd name="connsiteY1" fmla="*/ 9525 h 57150"/>
              <a:gd name="connsiteX2" fmla="*/ 7092950 w 7092950"/>
              <a:gd name="connsiteY2" fmla="*/ 33337 h 57150"/>
              <a:gd name="connsiteX3" fmla="*/ 3549650 w 7092950"/>
              <a:gd name="connsiteY3" fmla="*/ 57150 h 57150"/>
              <a:gd name="connsiteX4" fmla="*/ 6350 w 7092950"/>
              <a:gd name="connsiteY4" fmla="*/ 33337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92950" h="57150">
                <a:moveTo>
                  <a:pt x="6350" y="33337"/>
                </a:moveTo>
                <a:lnTo>
                  <a:pt x="3549650" y="9525"/>
                </a:lnTo>
                <a:lnTo>
                  <a:pt x="7092950" y="33337"/>
                </a:lnTo>
                <a:lnTo>
                  <a:pt x="3549650" y="57150"/>
                </a:lnTo>
                <a:lnTo>
                  <a:pt x="6350" y="33337"/>
                </a:lnTo>
                <a:close/>
              </a:path>
            </a:pathLst>
          </a:custGeom>
          <a:solidFill>
            <a:srgbClr val="16355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112">
            <a:extLst>
              <a:ext uri="{FF2B5EF4-FFF2-40B4-BE49-F238E27FC236}">
                <a16:creationId xmlns:a16="http://schemas.microsoft.com/office/drawing/2014/main" id="{AAFCAB30-DB56-6CEC-BEAB-E1F9200B50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" y="5875020"/>
            <a:ext cx="1013460" cy="96011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5B21134-554A-5F90-1193-9A64440601F6}"/>
              </a:ext>
            </a:extLst>
          </p:cNvPr>
          <p:cNvSpPr txBox="1"/>
          <p:nvPr/>
        </p:nvSpPr>
        <p:spPr>
          <a:xfrm>
            <a:off x="528803" y="6284547"/>
            <a:ext cx="526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1215389">
              <a:lnSpc>
                <a:spcPct val="100000"/>
              </a:lnSpc>
            </a:pP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Cal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ifornia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H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ealth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P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olicy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S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trategies,</a:t>
            </a:r>
            <a:r>
              <a:rPr lang="en-US" altLang="zh-CN" sz="1800" spc="-4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LLC</a:t>
            </a:r>
          </a:p>
        </p:txBody>
      </p:sp>
      <p:sp>
        <p:nvSpPr>
          <p:cNvPr id="7" name="Freeform 108">
            <a:extLst>
              <a:ext uri="{FF2B5EF4-FFF2-40B4-BE49-F238E27FC236}">
                <a16:creationId xmlns:a16="http://schemas.microsoft.com/office/drawing/2014/main" id="{9B73CE1E-E6E2-4684-D75F-3F14275D79FA}"/>
              </a:ext>
            </a:extLst>
          </p:cNvPr>
          <p:cNvSpPr/>
          <p:nvPr/>
        </p:nvSpPr>
        <p:spPr>
          <a:xfrm>
            <a:off x="6943724" y="0"/>
            <a:ext cx="2171700" cy="1752600"/>
          </a:xfrm>
          <a:custGeom>
            <a:avLst/>
            <a:gdLst>
              <a:gd name="connsiteX0" fmla="*/ 109219 w 2171700"/>
              <a:gd name="connsiteY0" fmla="*/ 95504 h 1752600"/>
              <a:gd name="connsiteX1" fmla="*/ 2171700 w 2171700"/>
              <a:gd name="connsiteY1" fmla="*/ 1752600 h 1752600"/>
              <a:gd name="connsiteX2" fmla="*/ 2171700 w 2171700"/>
              <a:gd name="connsiteY2" fmla="*/ 0 h 1752600"/>
              <a:gd name="connsiteX3" fmla="*/ 0 w 2171700"/>
              <a:gd name="connsiteY3" fmla="*/ 0 h 1752600"/>
              <a:gd name="connsiteX4" fmla="*/ 109219 w 2171700"/>
              <a:gd name="connsiteY4" fmla="*/ 95504 h 1752600"/>
              <a:gd name="connsiteX5" fmla="*/ 109219 w 2171700"/>
              <a:gd name="connsiteY5" fmla="*/ 95504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700" h="1752600">
                <a:moveTo>
                  <a:pt x="109219" y="95504"/>
                </a:moveTo>
                <a:lnTo>
                  <a:pt x="2171700" y="1752600"/>
                </a:lnTo>
                <a:lnTo>
                  <a:pt x="2171700" y="0"/>
                </a:lnTo>
                <a:lnTo>
                  <a:pt x="0" y="0"/>
                </a:lnTo>
                <a:lnTo>
                  <a:pt x="109219" y="95504"/>
                </a:lnTo>
                <a:lnTo>
                  <a:pt x="109219" y="95504"/>
                </a:lnTo>
                <a:close/>
              </a:path>
            </a:pathLst>
          </a:custGeom>
          <a:solidFill>
            <a:srgbClr val="C4D6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110">
            <a:extLst>
              <a:ext uri="{FF2B5EF4-FFF2-40B4-BE49-F238E27FC236}">
                <a16:creationId xmlns:a16="http://schemas.microsoft.com/office/drawing/2014/main" id="{60AD7E4E-B968-C8CA-9339-D741D9B6F092}"/>
              </a:ext>
            </a:extLst>
          </p:cNvPr>
          <p:cNvSpPr/>
          <p:nvPr/>
        </p:nvSpPr>
        <p:spPr>
          <a:xfrm>
            <a:off x="7820024" y="0"/>
            <a:ext cx="1295400" cy="1066800"/>
          </a:xfrm>
          <a:custGeom>
            <a:avLst/>
            <a:gdLst>
              <a:gd name="connsiteX0" fmla="*/ 65151 w 1295400"/>
              <a:gd name="connsiteY0" fmla="*/ 58166 h 1066800"/>
              <a:gd name="connsiteX1" fmla="*/ 1295400 w 1295400"/>
              <a:gd name="connsiteY1" fmla="*/ 1066800 h 1066800"/>
              <a:gd name="connsiteX2" fmla="*/ 1295400 w 1295400"/>
              <a:gd name="connsiteY2" fmla="*/ 0 h 1066800"/>
              <a:gd name="connsiteX3" fmla="*/ 0 w 1295400"/>
              <a:gd name="connsiteY3" fmla="*/ 0 h 1066800"/>
              <a:gd name="connsiteX4" fmla="*/ 65151 w 1295400"/>
              <a:gd name="connsiteY4" fmla="*/ 58166 h 1066800"/>
              <a:gd name="connsiteX5" fmla="*/ 65151 w 1295400"/>
              <a:gd name="connsiteY5" fmla="*/ 58166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5400" h="1066800">
                <a:moveTo>
                  <a:pt x="65151" y="58166"/>
                </a:moveTo>
                <a:lnTo>
                  <a:pt x="1295400" y="1066800"/>
                </a:lnTo>
                <a:lnTo>
                  <a:pt x="1295400" y="0"/>
                </a:lnTo>
                <a:lnTo>
                  <a:pt x="0" y="0"/>
                </a:lnTo>
                <a:lnTo>
                  <a:pt x="65151" y="58166"/>
                </a:lnTo>
                <a:lnTo>
                  <a:pt x="65151" y="58166"/>
                </a:lnTo>
                <a:close/>
              </a:path>
            </a:pathLst>
          </a:custGeom>
          <a:solidFill>
            <a:srgbClr val="8AB2E1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C128EAF-19F7-897C-6718-B40035004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Energy &amp; Commerce Markup </a:t>
            </a:r>
            <a:br>
              <a:rPr lang="en-US" dirty="0"/>
            </a:br>
            <a:r>
              <a:rPr lang="en-US" dirty="0"/>
              <a:t>($880B)</a:t>
            </a:r>
          </a:p>
        </p:txBody>
      </p:sp>
      <p:pic>
        <p:nvPicPr>
          <p:cNvPr id="9" name="Picture 8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979226EF-6C1F-9536-747E-DECE850196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" y="2204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735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C8D6F-E2B2-7CD3-E116-ED1EDE63C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0B99134-B7A9-1412-784F-27261AAA6BF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960960"/>
          <a:ext cx="7400925" cy="329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8831">
                  <a:extLst>
                    <a:ext uri="{9D8B030D-6E8A-4147-A177-3AD203B41FA5}">
                      <a16:colId xmlns:a16="http://schemas.microsoft.com/office/drawing/2014/main" val="3073852465"/>
                    </a:ext>
                  </a:extLst>
                </a:gridCol>
                <a:gridCol w="3064669">
                  <a:extLst>
                    <a:ext uri="{9D8B030D-6E8A-4147-A177-3AD203B41FA5}">
                      <a16:colId xmlns:a16="http://schemas.microsoft.com/office/drawing/2014/main" val="712120444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45490823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400" dirty="0"/>
                        <a:t>Issue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Proposal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25552230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r>
                        <a:rPr lang="en-US" sz="1200" dirty="0"/>
                        <a:t>State Share of Benefits and Administration Costs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New share of cost for benefits – at least 5% but higher depending on state’s error rate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Cuts admin sharing in half (50 to 25)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CA would have to increase spending by almost $4 billion annually if this was in effect today.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62140144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r>
                        <a:rPr lang="en-US" sz="1200" dirty="0"/>
                        <a:t>Thrifty Food Plan caps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Limits re-evaluations of TFP to every 5 years and mandates cost neutrality.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Bases COLA on CPI-U instead of current blended CPI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Essentially eliminates future increases to the overall TFP; CPI-U would have resulted in lower COLAs in recent years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84786197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r>
                        <a:rPr lang="en-US" sz="1200" dirty="0"/>
                        <a:t>Expanded Work Requirements (i.e., Time Limits)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Raises work requirement for ABAWDs from 54 to 64; narrows “dependent child” to those under age 7; limits caregiving exemptions; reduces flexible exemptions from 8% to 1%.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This is not a work requirement, it’s a time limit that will reduce eligibility and lower benefits for households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40449844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US" sz="1200" dirty="0"/>
                        <a:t>Zero Error Tolerance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Reduces payment error tolerance from $37 to $0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Penalizes states for minor mistakes, disincentivizes enrollment efforts.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564592945"/>
                  </a:ext>
                </a:extLst>
              </a:tr>
            </a:tbl>
          </a:graphicData>
        </a:graphic>
      </p:graphicFrame>
      <p:sp>
        <p:nvSpPr>
          <p:cNvPr id="2" name="Freeform 109">
            <a:extLst>
              <a:ext uri="{FF2B5EF4-FFF2-40B4-BE49-F238E27FC236}">
                <a16:creationId xmlns:a16="http://schemas.microsoft.com/office/drawing/2014/main" id="{136E0DE4-5C89-D42C-C92E-5E145352858E}"/>
              </a:ext>
            </a:extLst>
          </p:cNvPr>
          <p:cNvSpPr/>
          <p:nvPr/>
        </p:nvSpPr>
        <p:spPr>
          <a:xfrm>
            <a:off x="1403350" y="6596729"/>
            <a:ext cx="7092950" cy="57150"/>
          </a:xfrm>
          <a:custGeom>
            <a:avLst/>
            <a:gdLst>
              <a:gd name="connsiteX0" fmla="*/ 6350 w 7092950"/>
              <a:gd name="connsiteY0" fmla="*/ 33337 h 57150"/>
              <a:gd name="connsiteX1" fmla="*/ 3549650 w 7092950"/>
              <a:gd name="connsiteY1" fmla="*/ 9525 h 57150"/>
              <a:gd name="connsiteX2" fmla="*/ 7092950 w 7092950"/>
              <a:gd name="connsiteY2" fmla="*/ 33337 h 57150"/>
              <a:gd name="connsiteX3" fmla="*/ 3549650 w 7092950"/>
              <a:gd name="connsiteY3" fmla="*/ 57150 h 57150"/>
              <a:gd name="connsiteX4" fmla="*/ 6350 w 7092950"/>
              <a:gd name="connsiteY4" fmla="*/ 33337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92950" h="57150">
                <a:moveTo>
                  <a:pt x="6350" y="33337"/>
                </a:moveTo>
                <a:lnTo>
                  <a:pt x="3549650" y="9525"/>
                </a:lnTo>
                <a:lnTo>
                  <a:pt x="7092950" y="33337"/>
                </a:lnTo>
                <a:lnTo>
                  <a:pt x="3549650" y="57150"/>
                </a:lnTo>
                <a:lnTo>
                  <a:pt x="6350" y="33337"/>
                </a:lnTo>
                <a:close/>
              </a:path>
            </a:pathLst>
          </a:custGeom>
          <a:solidFill>
            <a:srgbClr val="16355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112">
            <a:extLst>
              <a:ext uri="{FF2B5EF4-FFF2-40B4-BE49-F238E27FC236}">
                <a16:creationId xmlns:a16="http://schemas.microsoft.com/office/drawing/2014/main" id="{4C86D4BD-0AA3-AE63-184D-A48D6C2AD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" y="5875020"/>
            <a:ext cx="1013460" cy="96011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8FFBAA-73B3-3917-29A4-F0FFB4BEB87F}"/>
              </a:ext>
            </a:extLst>
          </p:cNvPr>
          <p:cNvSpPr txBox="1"/>
          <p:nvPr/>
        </p:nvSpPr>
        <p:spPr>
          <a:xfrm>
            <a:off x="528803" y="6284547"/>
            <a:ext cx="526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1215389">
              <a:lnSpc>
                <a:spcPct val="100000"/>
              </a:lnSpc>
            </a:pP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Cal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ifornia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H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ealth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P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olicy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b="1" dirty="0">
                <a:solidFill>
                  <a:srgbClr val="000000"/>
                </a:solidFill>
                <a:latin typeface="Cambria"/>
                <a:ea typeface="Cambria"/>
              </a:rPr>
              <a:t>S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trategies,</a:t>
            </a:r>
            <a:r>
              <a:rPr lang="en-US" altLang="zh-CN" sz="1800" spc="-40" dirty="0">
                <a:solidFill>
                  <a:srgbClr val="16355C"/>
                </a:solidFill>
                <a:latin typeface="Cambria"/>
                <a:cs typeface="Cambria"/>
              </a:rPr>
              <a:t> </a:t>
            </a:r>
            <a:r>
              <a:rPr lang="en-US" altLang="zh-CN" sz="1800" dirty="0">
                <a:solidFill>
                  <a:srgbClr val="16355C"/>
                </a:solidFill>
                <a:latin typeface="Cambria"/>
                <a:ea typeface="Cambria"/>
              </a:rPr>
              <a:t>LLC</a:t>
            </a:r>
          </a:p>
        </p:txBody>
      </p:sp>
      <p:sp>
        <p:nvSpPr>
          <p:cNvPr id="7" name="Freeform 108">
            <a:extLst>
              <a:ext uri="{FF2B5EF4-FFF2-40B4-BE49-F238E27FC236}">
                <a16:creationId xmlns:a16="http://schemas.microsoft.com/office/drawing/2014/main" id="{4C5CF74F-E909-A70E-15AF-11896D5C102B}"/>
              </a:ext>
            </a:extLst>
          </p:cNvPr>
          <p:cNvSpPr/>
          <p:nvPr/>
        </p:nvSpPr>
        <p:spPr>
          <a:xfrm>
            <a:off x="6943724" y="0"/>
            <a:ext cx="2171700" cy="1752600"/>
          </a:xfrm>
          <a:custGeom>
            <a:avLst/>
            <a:gdLst>
              <a:gd name="connsiteX0" fmla="*/ 109219 w 2171700"/>
              <a:gd name="connsiteY0" fmla="*/ 95504 h 1752600"/>
              <a:gd name="connsiteX1" fmla="*/ 2171700 w 2171700"/>
              <a:gd name="connsiteY1" fmla="*/ 1752600 h 1752600"/>
              <a:gd name="connsiteX2" fmla="*/ 2171700 w 2171700"/>
              <a:gd name="connsiteY2" fmla="*/ 0 h 1752600"/>
              <a:gd name="connsiteX3" fmla="*/ 0 w 2171700"/>
              <a:gd name="connsiteY3" fmla="*/ 0 h 1752600"/>
              <a:gd name="connsiteX4" fmla="*/ 109219 w 2171700"/>
              <a:gd name="connsiteY4" fmla="*/ 95504 h 1752600"/>
              <a:gd name="connsiteX5" fmla="*/ 109219 w 2171700"/>
              <a:gd name="connsiteY5" fmla="*/ 95504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700" h="1752600">
                <a:moveTo>
                  <a:pt x="109219" y="95504"/>
                </a:moveTo>
                <a:lnTo>
                  <a:pt x="2171700" y="1752600"/>
                </a:lnTo>
                <a:lnTo>
                  <a:pt x="2171700" y="0"/>
                </a:lnTo>
                <a:lnTo>
                  <a:pt x="0" y="0"/>
                </a:lnTo>
                <a:lnTo>
                  <a:pt x="109219" y="95504"/>
                </a:lnTo>
                <a:lnTo>
                  <a:pt x="109219" y="95504"/>
                </a:lnTo>
                <a:close/>
              </a:path>
            </a:pathLst>
          </a:custGeom>
          <a:solidFill>
            <a:srgbClr val="C4D6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110">
            <a:extLst>
              <a:ext uri="{FF2B5EF4-FFF2-40B4-BE49-F238E27FC236}">
                <a16:creationId xmlns:a16="http://schemas.microsoft.com/office/drawing/2014/main" id="{F4781D57-7821-A5E3-CFDE-364968D736FE}"/>
              </a:ext>
            </a:extLst>
          </p:cNvPr>
          <p:cNvSpPr/>
          <p:nvPr/>
        </p:nvSpPr>
        <p:spPr>
          <a:xfrm>
            <a:off x="7820024" y="0"/>
            <a:ext cx="1295400" cy="1066800"/>
          </a:xfrm>
          <a:custGeom>
            <a:avLst/>
            <a:gdLst>
              <a:gd name="connsiteX0" fmla="*/ 65151 w 1295400"/>
              <a:gd name="connsiteY0" fmla="*/ 58166 h 1066800"/>
              <a:gd name="connsiteX1" fmla="*/ 1295400 w 1295400"/>
              <a:gd name="connsiteY1" fmla="*/ 1066800 h 1066800"/>
              <a:gd name="connsiteX2" fmla="*/ 1295400 w 1295400"/>
              <a:gd name="connsiteY2" fmla="*/ 0 h 1066800"/>
              <a:gd name="connsiteX3" fmla="*/ 0 w 1295400"/>
              <a:gd name="connsiteY3" fmla="*/ 0 h 1066800"/>
              <a:gd name="connsiteX4" fmla="*/ 65151 w 1295400"/>
              <a:gd name="connsiteY4" fmla="*/ 58166 h 1066800"/>
              <a:gd name="connsiteX5" fmla="*/ 65151 w 1295400"/>
              <a:gd name="connsiteY5" fmla="*/ 58166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5400" h="1066800">
                <a:moveTo>
                  <a:pt x="65151" y="58166"/>
                </a:moveTo>
                <a:lnTo>
                  <a:pt x="1295400" y="1066800"/>
                </a:lnTo>
                <a:lnTo>
                  <a:pt x="1295400" y="0"/>
                </a:lnTo>
                <a:lnTo>
                  <a:pt x="0" y="0"/>
                </a:lnTo>
                <a:lnTo>
                  <a:pt x="65151" y="58166"/>
                </a:lnTo>
                <a:lnTo>
                  <a:pt x="65151" y="58166"/>
                </a:lnTo>
                <a:close/>
              </a:path>
            </a:pathLst>
          </a:custGeom>
          <a:solidFill>
            <a:srgbClr val="8AB2E1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1B49091-4F5C-31FD-7B17-C9E38C0EB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Agriculture Committee Markup ($230B)</a:t>
            </a:r>
          </a:p>
        </p:txBody>
      </p:sp>
      <p:pic>
        <p:nvPicPr>
          <p:cNvPr id="9" name="Picture 8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C3D00A05-60FC-617F-BA28-1E2464ADDF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" y="2204"/>
            <a:ext cx="1064596" cy="106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547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78C76-7D59-9639-CCC2-E8FA0359C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226ED78D-A4C1-D961-6880-D87B5533F663}"/>
              </a:ext>
            </a:extLst>
          </p:cNvPr>
          <p:cNvSpPr/>
          <p:nvPr/>
        </p:nvSpPr>
        <p:spPr>
          <a:xfrm>
            <a:off x="6974008" y="0"/>
            <a:ext cx="2169995" cy="17526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8D44E83-74AE-DC1C-CD10-1A29306B7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l="9846"/>
          <a:stretch>
            <a:fillRect/>
          </a:stretch>
        </p:blipFill>
        <p:spPr bwMode="auto">
          <a:xfrm>
            <a:off x="304806" y="5334006"/>
            <a:ext cx="1178761" cy="11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C93B5C-C997-FD6E-B399-4A92EB3DDB49}"/>
              </a:ext>
            </a:extLst>
          </p:cNvPr>
          <p:cNvSpPr txBox="1"/>
          <p:nvPr/>
        </p:nvSpPr>
        <p:spPr>
          <a:xfrm>
            <a:off x="1524000" y="6000691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ambria" pitchFamily="18" charset="0"/>
              </a:rPr>
              <a:t>Cal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ifornia</a:t>
            </a:r>
            <a:r>
              <a:rPr lang="en-US" sz="2000" b="1" dirty="0">
                <a:latin typeface="Cambria" pitchFamily="18" charset="0"/>
              </a:rPr>
              <a:t> H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ealth</a:t>
            </a:r>
            <a:r>
              <a:rPr lang="en-US" sz="2000" b="1" dirty="0">
                <a:latin typeface="Cambria" pitchFamily="18" charset="0"/>
              </a:rPr>
              <a:t> 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olicy</a:t>
            </a:r>
            <a:r>
              <a:rPr lang="en-US" sz="2000" b="1" dirty="0">
                <a:latin typeface="Cambria" pitchFamily="18" charset="0"/>
              </a:rPr>
              <a:t> S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itchFamily="18" charset="0"/>
              </a:rPr>
              <a:t>trategies, LLC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3ADCC863-C7FC-5A70-3488-BDB61D9805C9}"/>
              </a:ext>
            </a:extLst>
          </p:cNvPr>
          <p:cNvSpPr/>
          <p:nvPr/>
        </p:nvSpPr>
        <p:spPr>
          <a:xfrm>
            <a:off x="1600200" y="6355087"/>
            <a:ext cx="7086600" cy="45719"/>
          </a:xfrm>
          <a:prstGeom prst="flowChartDecision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D9FA1E4D-6EA3-764E-8F00-A88E34367A1A}"/>
              </a:ext>
            </a:extLst>
          </p:cNvPr>
          <p:cNvSpPr/>
          <p:nvPr/>
        </p:nvSpPr>
        <p:spPr>
          <a:xfrm>
            <a:off x="7848600" y="0"/>
            <a:ext cx="1295400" cy="1066800"/>
          </a:xfrm>
          <a:custGeom>
            <a:avLst/>
            <a:gdLst>
              <a:gd name="connsiteX0" fmla="*/ 109182 w 2169994"/>
              <a:gd name="connsiteY0" fmla="*/ 95535 h 1733266"/>
              <a:gd name="connsiteX1" fmla="*/ 2142698 w 2169994"/>
              <a:gd name="connsiteY1" fmla="*/ 1733266 h 1733266"/>
              <a:gd name="connsiteX2" fmla="*/ 2169994 w 2169994"/>
              <a:gd name="connsiteY2" fmla="*/ 0 h 1733266"/>
              <a:gd name="connsiteX3" fmla="*/ 0 w 2169994"/>
              <a:gd name="connsiteY3" fmla="*/ 0 h 1733266"/>
              <a:gd name="connsiteX4" fmla="*/ 109182 w 2169994"/>
              <a:gd name="connsiteY4" fmla="*/ 95535 h 1733266"/>
              <a:gd name="connsiteX0" fmla="*/ 109182 w 2169994"/>
              <a:gd name="connsiteY0" fmla="*/ 95535 h 1752600"/>
              <a:gd name="connsiteX1" fmla="*/ 2169994 w 2169994"/>
              <a:gd name="connsiteY1" fmla="*/ 1752600 h 1752600"/>
              <a:gd name="connsiteX2" fmla="*/ 2169994 w 2169994"/>
              <a:gd name="connsiteY2" fmla="*/ 0 h 1752600"/>
              <a:gd name="connsiteX3" fmla="*/ 0 w 2169994"/>
              <a:gd name="connsiteY3" fmla="*/ 0 h 1752600"/>
              <a:gd name="connsiteX4" fmla="*/ 109182 w 2169994"/>
              <a:gd name="connsiteY4" fmla="*/ 95535 h 17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94" h="1752600">
                <a:moveTo>
                  <a:pt x="109182" y="95535"/>
                </a:moveTo>
                <a:lnTo>
                  <a:pt x="2169994" y="1752600"/>
                </a:lnTo>
                <a:lnTo>
                  <a:pt x="2169994" y="0"/>
                </a:lnTo>
                <a:lnTo>
                  <a:pt x="0" y="0"/>
                </a:lnTo>
                <a:lnTo>
                  <a:pt x="109182" y="95535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7C9DF1-4C44-9026-63CF-4652AD51F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0748" y="263476"/>
            <a:ext cx="6629396" cy="1048400"/>
          </a:xfrm>
        </p:spPr>
        <p:txBody>
          <a:bodyPr>
            <a:normAutofit fontScale="90000"/>
          </a:bodyPr>
          <a:lstStyle/>
          <a:p>
            <a:r>
              <a:rPr lang="en-US" dirty="0"/>
              <a:t>Announcements and </a:t>
            </a:r>
            <a:br>
              <a:rPr lang="en-US" dirty="0"/>
            </a:br>
            <a:r>
              <a:rPr lang="en-US" dirty="0"/>
              <a:t>Upcoming Meetings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29F8F25-1CCA-0C5B-3E3E-26533C3B0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007B-399A-4F33-BA2D-3B94742954EE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3" name="Picture 2" descr="A logo with people in the middle&#10;&#10;Description automatically generated">
            <a:extLst>
              <a:ext uri="{FF2B5EF4-FFF2-40B4-BE49-F238E27FC236}">
                <a16:creationId xmlns:a16="http://schemas.microsoft.com/office/drawing/2014/main" id="{65A64BC0-7C4E-D6D0-1270-CE75D172D4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" y="2204"/>
            <a:ext cx="1309672" cy="13096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4494992-7D51-FB94-5A0D-4FB81E4D78EF}"/>
              </a:ext>
            </a:extLst>
          </p:cNvPr>
          <p:cNvSpPr txBox="1"/>
          <p:nvPr/>
        </p:nvSpPr>
        <p:spPr>
          <a:xfrm>
            <a:off x="1066800" y="1880604"/>
            <a:ext cx="7429500" cy="4361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Next Learning Collaborative Meeting: </a:t>
            </a:r>
            <a:b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Wednesday, June 11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th</a:t>
            </a: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 at 12:00 PM </a:t>
            </a:r>
            <a:b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Topic of Focus: </a:t>
            </a:r>
            <a:r>
              <a:rPr lang="en-US" sz="2000" i="1" dirty="0">
                <a:latin typeface="Arial" panose="020B0604020202020204" pitchFamily="34" charset="0"/>
                <a:ea typeface="Cambria" panose="02040503050406030204" pitchFamily="18" charset="0"/>
              </a:rPr>
              <a:t>Alameda County – ECM Case Study</a:t>
            </a:r>
            <a:br>
              <a:rPr lang="en-US" sz="2000" i="1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Additional Upcoming Meetings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1" indent="-2286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No Learning Collaborative meeting in July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1" indent="-2286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Wednesday, August 13</a:t>
            </a:r>
            <a:r>
              <a:rPr lang="en-US" baseline="30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th</a:t>
            </a:r>
            <a:r>
              <a:rPr lang="en-US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, 12:00 PM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1" indent="-2286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Wednesday, October 8</a:t>
            </a:r>
            <a:r>
              <a:rPr lang="en-US" baseline="30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th</a:t>
            </a:r>
            <a:r>
              <a:rPr lang="en-US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, 12:00 PM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1" indent="-2286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Wednesday, December 10</a:t>
            </a:r>
            <a:r>
              <a:rPr lang="en-US" baseline="30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th</a:t>
            </a:r>
            <a:r>
              <a:rPr lang="en-US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, 12:00 PM</a:t>
            </a:r>
            <a:br>
              <a:rPr lang="en-US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ECM Managers/Directors Ad-Hoc Meeting: </a:t>
            </a:r>
            <a:b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</a:b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Wednesday, July 16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th</a:t>
            </a:r>
            <a:r>
              <a:rPr lang="en-US" sz="2000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, 1:00 PM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12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47E92F153E174F8DC4170EBF3B1379" ma:contentTypeVersion="13" ma:contentTypeDescription="Create a new document." ma:contentTypeScope="" ma:versionID="beb837dc495e7fd58bb28d88a4ba96d2">
  <xsd:schema xmlns:xsd="http://www.w3.org/2001/XMLSchema" xmlns:xs="http://www.w3.org/2001/XMLSchema" xmlns:p="http://schemas.microsoft.com/office/2006/metadata/properties" xmlns:ns2="629118e9-5960-4b99-9053-10bd902ae2ee" xmlns:ns3="11f24a16-492c-4318-b04f-4668ede06bfd" targetNamespace="http://schemas.microsoft.com/office/2006/metadata/properties" ma:root="true" ma:fieldsID="84dabb8ac6e89e432681e19067e5c56b" ns2:_="" ns3:_="">
    <xsd:import namespace="629118e9-5960-4b99-9053-10bd902ae2ee"/>
    <xsd:import namespace="11f24a16-492c-4318-b04f-4668ede06b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118e9-5960-4b99-9053-10bd902ae2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ce6d1cc-fc4c-46df-a99b-1a7cfae473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f24a16-492c-4318-b04f-4668ede06bf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4fe7a2a-3c7c-45cd-9e94-6fd6fdac41e9}" ma:internalName="TaxCatchAll" ma:showField="CatchAllData" ma:web="11f24a16-492c-4318-b04f-4668ede06b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9118e9-5960-4b99-9053-10bd902ae2ee">
      <Terms xmlns="http://schemas.microsoft.com/office/infopath/2007/PartnerControls"/>
    </lcf76f155ced4ddcb4097134ff3c332f>
    <TaxCatchAll xmlns="11f24a16-492c-4318-b04f-4668ede06bfd" xsi:nil="true"/>
  </documentManagement>
</p:properties>
</file>

<file path=customXml/itemProps1.xml><?xml version="1.0" encoding="utf-8"?>
<ds:datastoreItem xmlns:ds="http://schemas.openxmlformats.org/officeDocument/2006/customXml" ds:itemID="{8F0281A1-5260-4578-BC18-1B0E77F958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832F93-A149-4367-85D0-812FFF1071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9118e9-5960-4b99-9053-10bd902ae2ee"/>
    <ds:schemaRef ds:uri="11f24a16-492c-4318-b04f-4668ede06b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F2010C-1312-44DB-B0FA-3B5473BF6224}">
  <ds:schemaRefs>
    <ds:schemaRef ds:uri="http://schemas.microsoft.com/office/2006/metadata/properties"/>
    <ds:schemaRef ds:uri="http://schemas.microsoft.com/office/infopath/2007/PartnerControls"/>
    <ds:schemaRef ds:uri="629118e9-5960-4b99-9053-10bd902ae2ee"/>
    <ds:schemaRef ds:uri="11f24a16-492c-4318-b04f-4668ede06bf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22413</TotalTime>
  <Words>979</Words>
  <Application>Microsoft Office PowerPoint</Application>
  <PresentationFormat>On-screen Show (4:3)</PresentationFormat>
  <Paragraphs>278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Courier New</vt:lpstr>
      <vt:lpstr>Symbol</vt:lpstr>
      <vt:lpstr>Office Theme</vt:lpstr>
      <vt:lpstr>PowerPoint Presentation</vt:lpstr>
      <vt:lpstr>Agenda</vt:lpstr>
      <vt:lpstr>PowerPoint Presentation</vt:lpstr>
      <vt:lpstr>PowerPoint Presentation</vt:lpstr>
      <vt:lpstr>PowerPoint Presentation</vt:lpstr>
      <vt:lpstr>Federal Budget Process –  Current Status</vt:lpstr>
      <vt:lpstr>Energy &amp; Commerce Markup  ($880B)</vt:lpstr>
      <vt:lpstr>Agriculture Committee Markup ($230B)</vt:lpstr>
      <vt:lpstr>Announcements and  Upcoming Meetings</vt:lpstr>
    </vt:vector>
  </TitlesOfParts>
  <Company>Outside 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 Team</dc:creator>
  <cp:lastModifiedBy>Jasmine Lacsamana</cp:lastModifiedBy>
  <cp:revision>244</cp:revision>
  <cp:lastPrinted>2023-08-11T03:12:41Z</cp:lastPrinted>
  <dcterms:created xsi:type="dcterms:W3CDTF">2016-05-06T19:19:41Z</dcterms:created>
  <dcterms:modified xsi:type="dcterms:W3CDTF">2025-05-14T17:55:17Z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0x0101008C47E92F153E174F8DC4170EBF3B1379</vt:lpwstr>
  </property>
  <property fmtid="{D5CDD505-2E9C-101B-9397-08002B2CF9AE}" pid="3" name="MediaServiceImageTags">
    <vt:lpwstr/>
  </property>
</Properties>
</file>