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725" r:id="rId5"/>
  </p:sldMasterIdLst>
  <p:notesMasterIdLst>
    <p:notesMasterId r:id="rId42"/>
  </p:notesMasterIdLst>
  <p:handoutMasterIdLst>
    <p:handoutMasterId r:id="rId43"/>
  </p:handoutMasterIdLst>
  <p:sldIdLst>
    <p:sldId id="257" r:id="rId6"/>
    <p:sldId id="287" r:id="rId7"/>
    <p:sldId id="326" r:id="rId8"/>
    <p:sldId id="379"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80" r:id="rId38"/>
    <p:sldId id="347" r:id="rId39"/>
    <p:sldId id="348" r:id="rId40"/>
    <p:sldId id="346"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6D62C-415B-900D-D801-989500B7877C}" name="Jasmine Lacsamana" initials="JL" userId="S::jlacsamana@archstone.org::e96e28dd-33c7-484b-877d-a8a197caf952" providerId="AD"/>
  <p188:author id="{C4BFF392-E385-1125-D92E-CE55DAE4B03E}" name="Christopher A. Langston" initials="CAL" userId="S::calangston@archstone.org::7e8241fc-cf6d-403f-8543-f70ec99203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8FE"/>
    <a:srgbClr val="079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37F9C-A032-4586-B4B8-BC374DEAE972}" v="6" dt="2025-03-12T18:41:20.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9091" autoAdjust="0"/>
  </p:normalViewPr>
  <p:slideViewPr>
    <p:cSldViewPr>
      <p:cViewPr varScale="1">
        <p:scale>
          <a:sx n="88" d="100"/>
          <a:sy n="88" d="100"/>
        </p:scale>
        <p:origin x="1290" y="90"/>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12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Lacsamana" userId="e96e28dd-33c7-484b-877d-a8a197caf952" providerId="ADAL" clId="{F3037F9C-A032-4586-B4B8-BC374DEAE972}"/>
    <pc:docChg chg="undo custSel addSld delSld modSld addMainMaster delMainMaster">
      <pc:chgData name="Jasmine Lacsamana" userId="e96e28dd-33c7-484b-877d-a8a197caf952" providerId="ADAL" clId="{F3037F9C-A032-4586-B4B8-BC374DEAE972}" dt="2025-03-12T18:42:47.603" v="887" actId="1076"/>
      <pc:docMkLst>
        <pc:docMk/>
      </pc:docMkLst>
      <pc:sldChg chg="modSp mod">
        <pc:chgData name="Jasmine Lacsamana" userId="e96e28dd-33c7-484b-877d-a8a197caf952" providerId="ADAL" clId="{F3037F9C-A032-4586-B4B8-BC374DEAE972}" dt="2025-03-12T18:04:20.331" v="4" actId="20577"/>
        <pc:sldMkLst>
          <pc:docMk/>
          <pc:sldMk cId="0" sldId="257"/>
        </pc:sldMkLst>
        <pc:spChg chg="mod">
          <ac:chgData name="Jasmine Lacsamana" userId="e96e28dd-33c7-484b-877d-a8a197caf952" providerId="ADAL" clId="{F3037F9C-A032-4586-B4B8-BC374DEAE972}" dt="2025-03-12T18:04:20.331" v="4" actId="20577"/>
          <ac:spMkLst>
            <pc:docMk/>
            <pc:sldMk cId="0" sldId="257"/>
            <ac:spMk id="4" creationId="{431EF1FC-17A2-BBB9-1BD7-5461AD13DABB}"/>
          </ac:spMkLst>
        </pc:spChg>
      </pc:sldChg>
      <pc:sldChg chg="modSp mod">
        <pc:chgData name="Jasmine Lacsamana" userId="e96e28dd-33c7-484b-877d-a8a197caf952" providerId="ADAL" clId="{F3037F9C-A032-4586-B4B8-BC374DEAE972}" dt="2025-03-12T18:06:22.837" v="91" actId="20577"/>
        <pc:sldMkLst>
          <pc:docMk/>
          <pc:sldMk cId="3931751186" sldId="287"/>
        </pc:sldMkLst>
        <pc:spChg chg="mod">
          <ac:chgData name="Jasmine Lacsamana" userId="e96e28dd-33c7-484b-877d-a8a197caf952" providerId="ADAL" clId="{F3037F9C-A032-4586-B4B8-BC374DEAE972}" dt="2025-03-12T18:06:22.837" v="91" actId="20577"/>
          <ac:spMkLst>
            <pc:docMk/>
            <pc:sldMk cId="3931751186" sldId="287"/>
            <ac:spMk id="11" creationId="{6F1BAD8F-000B-BEE7-E417-2394498F2B8C}"/>
          </ac:spMkLst>
        </pc:spChg>
      </pc:sldChg>
      <pc:sldChg chg="modSp mod">
        <pc:chgData name="Jasmine Lacsamana" userId="e96e28dd-33c7-484b-877d-a8a197caf952" providerId="ADAL" clId="{F3037F9C-A032-4586-B4B8-BC374DEAE972}" dt="2025-03-12T18:27:27.087" v="805" actId="255"/>
        <pc:sldMkLst>
          <pc:docMk/>
          <pc:sldMk cId="1147076692" sldId="326"/>
        </pc:sldMkLst>
        <pc:spChg chg="mod">
          <ac:chgData name="Jasmine Lacsamana" userId="e96e28dd-33c7-484b-877d-a8a197caf952" providerId="ADAL" clId="{F3037F9C-A032-4586-B4B8-BC374DEAE972}" dt="2025-03-12T18:24:23.877" v="644" actId="1076"/>
          <ac:spMkLst>
            <pc:docMk/>
            <pc:sldMk cId="1147076692" sldId="326"/>
            <ac:spMk id="2" creationId="{00000000-0000-0000-0000-000000000000}"/>
          </ac:spMkLst>
        </pc:spChg>
        <pc:spChg chg="mod">
          <ac:chgData name="Jasmine Lacsamana" userId="e96e28dd-33c7-484b-877d-a8a197caf952" providerId="ADAL" clId="{F3037F9C-A032-4586-B4B8-BC374DEAE972}" dt="2025-03-12T18:27:27.087" v="805" actId="255"/>
          <ac:spMkLst>
            <pc:docMk/>
            <pc:sldMk cId="1147076692" sldId="326"/>
            <ac:spMk id="4" creationId="{E92400AC-10A5-7E19-CDD9-E7C3D5032039}"/>
          </ac:spMkLst>
        </pc:spChg>
      </pc:sldChg>
      <pc:sldChg chg="del">
        <pc:chgData name="Jasmine Lacsamana" userId="e96e28dd-33c7-484b-877d-a8a197caf952" providerId="ADAL" clId="{F3037F9C-A032-4586-B4B8-BC374DEAE972}" dt="2025-03-12T18:22:33.462" v="548" actId="47"/>
        <pc:sldMkLst>
          <pc:docMk/>
          <pc:sldMk cId="2301101385" sldId="338"/>
        </pc:sldMkLst>
      </pc:sldChg>
      <pc:sldChg chg="del">
        <pc:chgData name="Jasmine Lacsamana" userId="e96e28dd-33c7-484b-877d-a8a197caf952" providerId="ADAL" clId="{F3037F9C-A032-4586-B4B8-BC374DEAE972}" dt="2025-03-12T18:07:37.124" v="103" actId="47"/>
        <pc:sldMkLst>
          <pc:docMk/>
          <pc:sldMk cId="2768285942" sldId="339"/>
        </pc:sldMkLst>
      </pc:sldChg>
      <pc:sldChg chg="del">
        <pc:chgData name="Jasmine Lacsamana" userId="e96e28dd-33c7-484b-877d-a8a197caf952" providerId="ADAL" clId="{F3037F9C-A032-4586-B4B8-BC374DEAE972}" dt="2025-03-12T18:07:31.938" v="97" actId="47"/>
        <pc:sldMkLst>
          <pc:docMk/>
          <pc:sldMk cId="173183956" sldId="340"/>
        </pc:sldMkLst>
      </pc:sldChg>
      <pc:sldChg chg="del">
        <pc:chgData name="Jasmine Lacsamana" userId="e96e28dd-33c7-484b-877d-a8a197caf952" providerId="ADAL" clId="{F3037F9C-A032-4586-B4B8-BC374DEAE972}" dt="2025-03-12T18:07:32.159" v="98" actId="47"/>
        <pc:sldMkLst>
          <pc:docMk/>
          <pc:sldMk cId="4274468174" sldId="341"/>
        </pc:sldMkLst>
      </pc:sldChg>
      <pc:sldChg chg="del">
        <pc:chgData name="Jasmine Lacsamana" userId="e96e28dd-33c7-484b-877d-a8a197caf952" providerId="ADAL" clId="{F3037F9C-A032-4586-B4B8-BC374DEAE972}" dt="2025-03-12T18:07:33.467" v="99" actId="47"/>
        <pc:sldMkLst>
          <pc:docMk/>
          <pc:sldMk cId="2956791872" sldId="342"/>
        </pc:sldMkLst>
      </pc:sldChg>
      <pc:sldChg chg="del">
        <pc:chgData name="Jasmine Lacsamana" userId="e96e28dd-33c7-484b-877d-a8a197caf952" providerId="ADAL" clId="{F3037F9C-A032-4586-B4B8-BC374DEAE972}" dt="2025-03-12T18:07:33.758" v="100" actId="47"/>
        <pc:sldMkLst>
          <pc:docMk/>
          <pc:sldMk cId="701345286" sldId="343"/>
        </pc:sldMkLst>
      </pc:sldChg>
      <pc:sldChg chg="del">
        <pc:chgData name="Jasmine Lacsamana" userId="e96e28dd-33c7-484b-877d-a8a197caf952" providerId="ADAL" clId="{F3037F9C-A032-4586-B4B8-BC374DEAE972}" dt="2025-03-12T18:07:34.276" v="101" actId="47"/>
        <pc:sldMkLst>
          <pc:docMk/>
          <pc:sldMk cId="2396764518" sldId="344"/>
        </pc:sldMkLst>
      </pc:sldChg>
      <pc:sldChg chg="del">
        <pc:chgData name="Jasmine Lacsamana" userId="e96e28dd-33c7-484b-877d-a8a197caf952" providerId="ADAL" clId="{F3037F9C-A032-4586-B4B8-BC374DEAE972}" dt="2025-03-12T18:07:34.694" v="102" actId="47"/>
        <pc:sldMkLst>
          <pc:docMk/>
          <pc:sldMk cId="1004947985" sldId="345"/>
        </pc:sldMkLst>
      </pc:sldChg>
      <pc:sldChg chg="modNotesTx">
        <pc:chgData name="Jasmine Lacsamana" userId="e96e28dd-33c7-484b-877d-a8a197caf952" providerId="ADAL" clId="{F3037F9C-A032-4586-B4B8-BC374DEAE972}" dt="2025-03-12T18:22:55.948" v="549" actId="6549"/>
        <pc:sldMkLst>
          <pc:docMk/>
          <pc:sldMk cId="1472997517" sldId="346"/>
        </pc:sldMkLst>
      </pc:sldChg>
      <pc:sldChg chg="modSp mod">
        <pc:chgData name="Jasmine Lacsamana" userId="e96e28dd-33c7-484b-877d-a8a197caf952" providerId="ADAL" clId="{F3037F9C-A032-4586-B4B8-BC374DEAE972}" dt="2025-03-12T18:11:41.461" v="192" actId="20577"/>
        <pc:sldMkLst>
          <pc:docMk/>
          <pc:sldMk cId="292855680" sldId="347"/>
        </pc:sldMkLst>
        <pc:spChg chg="mod">
          <ac:chgData name="Jasmine Lacsamana" userId="e96e28dd-33c7-484b-877d-a8a197caf952" providerId="ADAL" clId="{F3037F9C-A032-4586-B4B8-BC374DEAE972}" dt="2025-03-12T18:11:41.461" v="192" actId="20577"/>
          <ac:spMkLst>
            <pc:docMk/>
            <pc:sldMk cId="292855680" sldId="347"/>
            <ac:spMk id="3" creationId="{573C0568-5F57-5EE7-1AC2-EAE9BBC1F162}"/>
          </ac:spMkLst>
        </pc:spChg>
      </pc:sldChg>
      <pc:sldChg chg="add">
        <pc:chgData name="Jasmine Lacsamana" userId="e96e28dd-33c7-484b-877d-a8a197caf952" providerId="ADAL" clId="{F3037F9C-A032-4586-B4B8-BC374DEAE972}" dt="2025-03-12T18:10:49.955" v="105"/>
        <pc:sldMkLst>
          <pc:docMk/>
          <pc:sldMk cId="3776987705" sldId="349"/>
        </pc:sldMkLst>
      </pc:sldChg>
      <pc:sldChg chg="add">
        <pc:chgData name="Jasmine Lacsamana" userId="e96e28dd-33c7-484b-877d-a8a197caf952" providerId="ADAL" clId="{F3037F9C-A032-4586-B4B8-BC374DEAE972}" dt="2025-03-12T18:10:49.955" v="105"/>
        <pc:sldMkLst>
          <pc:docMk/>
          <pc:sldMk cId="3428594669" sldId="350"/>
        </pc:sldMkLst>
      </pc:sldChg>
      <pc:sldChg chg="add">
        <pc:chgData name="Jasmine Lacsamana" userId="e96e28dd-33c7-484b-877d-a8a197caf952" providerId="ADAL" clId="{F3037F9C-A032-4586-B4B8-BC374DEAE972}" dt="2025-03-12T18:10:49.955" v="105"/>
        <pc:sldMkLst>
          <pc:docMk/>
          <pc:sldMk cId="482970371" sldId="351"/>
        </pc:sldMkLst>
      </pc:sldChg>
      <pc:sldChg chg="modSp add mod">
        <pc:chgData name="Jasmine Lacsamana" userId="e96e28dd-33c7-484b-877d-a8a197caf952" providerId="ADAL" clId="{F3037F9C-A032-4586-B4B8-BC374DEAE972}" dt="2025-03-12T18:10:50.035" v="107" actId="27636"/>
        <pc:sldMkLst>
          <pc:docMk/>
          <pc:sldMk cId="3207702054" sldId="352"/>
        </pc:sldMkLst>
        <pc:spChg chg="mod">
          <ac:chgData name="Jasmine Lacsamana" userId="e96e28dd-33c7-484b-877d-a8a197caf952" providerId="ADAL" clId="{F3037F9C-A032-4586-B4B8-BC374DEAE972}" dt="2025-03-12T18:10:50.035" v="107" actId="27636"/>
          <ac:spMkLst>
            <pc:docMk/>
            <pc:sldMk cId="3207702054" sldId="352"/>
            <ac:spMk id="3" creationId="{FD973B81-FBBA-AE76-ABC8-4536E0D9F78C}"/>
          </ac:spMkLst>
        </pc:spChg>
      </pc:sldChg>
      <pc:sldChg chg="add">
        <pc:chgData name="Jasmine Lacsamana" userId="e96e28dd-33c7-484b-877d-a8a197caf952" providerId="ADAL" clId="{F3037F9C-A032-4586-B4B8-BC374DEAE972}" dt="2025-03-12T18:10:49.955" v="105"/>
        <pc:sldMkLst>
          <pc:docMk/>
          <pc:sldMk cId="2205496761" sldId="353"/>
        </pc:sldMkLst>
      </pc:sldChg>
      <pc:sldChg chg="modSp add mod">
        <pc:chgData name="Jasmine Lacsamana" userId="e96e28dd-33c7-484b-877d-a8a197caf952" providerId="ADAL" clId="{F3037F9C-A032-4586-B4B8-BC374DEAE972}" dt="2025-03-12T18:10:50.047" v="108" actId="27636"/>
        <pc:sldMkLst>
          <pc:docMk/>
          <pc:sldMk cId="1132425848" sldId="354"/>
        </pc:sldMkLst>
        <pc:spChg chg="mod">
          <ac:chgData name="Jasmine Lacsamana" userId="e96e28dd-33c7-484b-877d-a8a197caf952" providerId="ADAL" clId="{F3037F9C-A032-4586-B4B8-BC374DEAE972}" dt="2025-03-12T18:10:50.047" v="108" actId="27636"/>
          <ac:spMkLst>
            <pc:docMk/>
            <pc:sldMk cId="1132425848" sldId="354"/>
            <ac:spMk id="3" creationId="{7EF21F89-ABB6-8509-D9FA-8D26430F75DD}"/>
          </ac:spMkLst>
        </pc:spChg>
      </pc:sldChg>
      <pc:sldChg chg="add">
        <pc:chgData name="Jasmine Lacsamana" userId="e96e28dd-33c7-484b-877d-a8a197caf952" providerId="ADAL" clId="{F3037F9C-A032-4586-B4B8-BC374DEAE972}" dt="2025-03-12T18:10:49.955" v="105"/>
        <pc:sldMkLst>
          <pc:docMk/>
          <pc:sldMk cId="3323873544" sldId="355"/>
        </pc:sldMkLst>
      </pc:sldChg>
      <pc:sldChg chg="add">
        <pc:chgData name="Jasmine Lacsamana" userId="e96e28dd-33c7-484b-877d-a8a197caf952" providerId="ADAL" clId="{F3037F9C-A032-4586-B4B8-BC374DEAE972}" dt="2025-03-12T18:10:49.955" v="105"/>
        <pc:sldMkLst>
          <pc:docMk/>
          <pc:sldMk cId="2980271990" sldId="356"/>
        </pc:sldMkLst>
      </pc:sldChg>
      <pc:sldChg chg="modSp add mod">
        <pc:chgData name="Jasmine Lacsamana" userId="e96e28dd-33c7-484b-877d-a8a197caf952" providerId="ADAL" clId="{F3037F9C-A032-4586-B4B8-BC374DEAE972}" dt="2025-03-12T18:10:50.058" v="109" actId="27636"/>
        <pc:sldMkLst>
          <pc:docMk/>
          <pc:sldMk cId="1879535615" sldId="357"/>
        </pc:sldMkLst>
        <pc:spChg chg="mod">
          <ac:chgData name="Jasmine Lacsamana" userId="e96e28dd-33c7-484b-877d-a8a197caf952" providerId="ADAL" clId="{F3037F9C-A032-4586-B4B8-BC374DEAE972}" dt="2025-03-12T18:10:50.058" v="109" actId="27636"/>
          <ac:spMkLst>
            <pc:docMk/>
            <pc:sldMk cId="1879535615" sldId="357"/>
            <ac:spMk id="3" creationId="{AAC92CBD-E16F-5276-DE52-3EFA17350C6C}"/>
          </ac:spMkLst>
        </pc:spChg>
      </pc:sldChg>
      <pc:sldChg chg="add">
        <pc:chgData name="Jasmine Lacsamana" userId="e96e28dd-33c7-484b-877d-a8a197caf952" providerId="ADAL" clId="{F3037F9C-A032-4586-B4B8-BC374DEAE972}" dt="2025-03-12T18:10:49.955" v="105"/>
        <pc:sldMkLst>
          <pc:docMk/>
          <pc:sldMk cId="2065549016" sldId="358"/>
        </pc:sldMkLst>
      </pc:sldChg>
      <pc:sldChg chg="add">
        <pc:chgData name="Jasmine Lacsamana" userId="e96e28dd-33c7-484b-877d-a8a197caf952" providerId="ADAL" clId="{F3037F9C-A032-4586-B4B8-BC374DEAE972}" dt="2025-03-12T18:10:49.955" v="105"/>
        <pc:sldMkLst>
          <pc:docMk/>
          <pc:sldMk cId="2365073905" sldId="359"/>
        </pc:sldMkLst>
      </pc:sldChg>
      <pc:sldChg chg="add">
        <pc:chgData name="Jasmine Lacsamana" userId="e96e28dd-33c7-484b-877d-a8a197caf952" providerId="ADAL" clId="{F3037F9C-A032-4586-B4B8-BC374DEAE972}" dt="2025-03-12T18:10:49.955" v="105"/>
        <pc:sldMkLst>
          <pc:docMk/>
          <pc:sldMk cId="626200515" sldId="360"/>
        </pc:sldMkLst>
      </pc:sldChg>
      <pc:sldChg chg="add">
        <pc:chgData name="Jasmine Lacsamana" userId="e96e28dd-33c7-484b-877d-a8a197caf952" providerId="ADAL" clId="{F3037F9C-A032-4586-B4B8-BC374DEAE972}" dt="2025-03-12T18:10:49.955" v="105"/>
        <pc:sldMkLst>
          <pc:docMk/>
          <pc:sldMk cId="1793728690" sldId="361"/>
        </pc:sldMkLst>
      </pc:sldChg>
      <pc:sldChg chg="add">
        <pc:chgData name="Jasmine Lacsamana" userId="e96e28dd-33c7-484b-877d-a8a197caf952" providerId="ADAL" clId="{F3037F9C-A032-4586-B4B8-BC374DEAE972}" dt="2025-03-12T18:10:49.955" v="105"/>
        <pc:sldMkLst>
          <pc:docMk/>
          <pc:sldMk cId="1086007436" sldId="362"/>
        </pc:sldMkLst>
      </pc:sldChg>
      <pc:sldChg chg="add">
        <pc:chgData name="Jasmine Lacsamana" userId="e96e28dd-33c7-484b-877d-a8a197caf952" providerId="ADAL" clId="{F3037F9C-A032-4586-B4B8-BC374DEAE972}" dt="2025-03-12T18:10:49.955" v="105"/>
        <pc:sldMkLst>
          <pc:docMk/>
          <pc:sldMk cId="2999091785" sldId="363"/>
        </pc:sldMkLst>
      </pc:sldChg>
      <pc:sldChg chg="add">
        <pc:chgData name="Jasmine Lacsamana" userId="e96e28dd-33c7-484b-877d-a8a197caf952" providerId="ADAL" clId="{F3037F9C-A032-4586-B4B8-BC374DEAE972}" dt="2025-03-12T18:10:49.955" v="105"/>
        <pc:sldMkLst>
          <pc:docMk/>
          <pc:sldMk cId="1073615612" sldId="364"/>
        </pc:sldMkLst>
      </pc:sldChg>
      <pc:sldChg chg="add">
        <pc:chgData name="Jasmine Lacsamana" userId="e96e28dd-33c7-484b-877d-a8a197caf952" providerId="ADAL" clId="{F3037F9C-A032-4586-B4B8-BC374DEAE972}" dt="2025-03-12T18:10:49.955" v="105"/>
        <pc:sldMkLst>
          <pc:docMk/>
          <pc:sldMk cId="1843176967" sldId="365"/>
        </pc:sldMkLst>
      </pc:sldChg>
      <pc:sldChg chg="add">
        <pc:chgData name="Jasmine Lacsamana" userId="e96e28dd-33c7-484b-877d-a8a197caf952" providerId="ADAL" clId="{F3037F9C-A032-4586-B4B8-BC374DEAE972}" dt="2025-03-12T18:10:49.955" v="105"/>
        <pc:sldMkLst>
          <pc:docMk/>
          <pc:sldMk cId="754778808" sldId="366"/>
        </pc:sldMkLst>
      </pc:sldChg>
      <pc:sldChg chg="add">
        <pc:chgData name="Jasmine Lacsamana" userId="e96e28dd-33c7-484b-877d-a8a197caf952" providerId="ADAL" clId="{F3037F9C-A032-4586-B4B8-BC374DEAE972}" dt="2025-03-12T18:10:49.955" v="105"/>
        <pc:sldMkLst>
          <pc:docMk/>
          <pc:sldMk cId="348026892" sldId="367"/>
        </pc:sldMkLst>
      </pc:sldChg>
      <pc:sldChg chg="add">
        <pc:chgData name="Jasmine Lacsamana" userId="e96e28dd-33c7-484b-877d-a8a197caf952" providerId="ADAL" clId="{F3037F9C-A032-4586-B4B8-BC374DEAE972}" dt="2025-03-12T18:10:49.955" v="105"/>
        <pc:sldMkLst>
          <pc:docMk/>
          <pc:sldMk cId="1282591695" sldId="368"/>
        </pc:sldMkLst>
      </pc:sldChg>
      <pc:sldChg chg="add">
        <pc:chgData name="Jasmine Lacsamana" userId="e96e28dd-33c7-484b-877d-a8a197caf952" providerId="ADAL" clId="{F3037F9C-A032-4586-B4B8-BC374DEAE972}" dt="2025-03-12T18:10:49.955" v="105"/>
        <pc:sldMkLst>
          <pc:docMk/>
          <pc:sldMk cId="4176373002" sldId="369"/>
        </pc:sldMkLst>
      </pc:sldChg>
      <pc:sldChg chg="add">
        <pc:chgData name="Jasmine Lacsamana" userId="e96e28dd-33c7-484b-877d-a8a197caf952" providerId="ADAL" clId="{F3037F9C-A032-4586-B4B8-BC374DEAE972}" dt="2025-03-12T18:10:49.955" v="105"/>
        <pc:sldMkLst>
          <pc:docMk/>
          <pc:sldMk cId="43064595" sldId="370"/>
        </pc:sldMkLst>
      </pc:sldChg>
      <pc:sldChg chg="add">
        <pc:chgData name="Jasmine Lacsamana" userId="e96e28dd-33c7-484b-877d-a8a197caf952" providerId="ADAL" clId="{F3037F9C-A032-4586-B4B8-BC374DEAE972}" dt="2025-03-12T18:10:49.955" v="105"/>
        <pc:sldMkLst>
          <pc:docMk/>
          <pc:sldMk cId="2107346621" sldId="371"/>
        </pc:sldMkLst>
      </pc:sldChg>
      <pc:sldChg chg="modSp add mod">
        <pc:chgData name="Jasmine Lacsamana" userId="e96e28dd-33c7-484b-877d-a8a197caf952" providerId="ADAL" clId="{F3037F9C-A032-4586-B4B8-BC374DEAE972}" dt="2025-03-12T18:10:50.021" v="106" actId="27636"/>
        <pc:sldMkLst>
          <pc:docMk/>
          <pc:sldMk cId="428738353" sldId="372"/>
        </pc:sldMkLst>
        <pc:spChg chg="mod">
          <ac:chgData name="Jasmine Lacsamana" userId="e96e28dd-33c7-484b-877d-a8a197caf952" providerId="ADAL" clId="{F3037F9C-A032-4586-B4B8-BC374DEAE972}" dt="2025-03-12T18:10:50.021" v="106" actId="27636"/>
          <ac:spMkLst>
            <pc:docMk/>
            <pc:sldMk cId="428738353" sldId="372"/>
            <ac:spMk id="3" creationId="{44F76DA4-35D3-018B-D374-113FA4FF8D02}"/>
          </ac:spMkLst>
        </pc:spChg>
      </pc:sldChg>
      <pc:sldChg chg="add">
        <pc:chgData name="Jasmine Lacsamana" userId="e96e28dd-33c7-484b-877d-a8a197caf952" providerId="ADAL" clId="{F3037F9C-A032-4586-B4B8-BC374DEAE972}" dt="2025-03-12T18:10:49.955" v="105"/>
        <pc:sldMkLst>
          <pc:docMk/>
          <pc:sldMk cId="2527978480" sldId="373"/>
        </pc:sldMkLst>
      </pc:sldChg>
      <pc:sldChg chg="add">
        <pc:chgData name="Jasmine Lacsamana" userId="e96e28dd-33c7-484b-877d-a8a197caf952" providerId="ADAL" clId="{F3037F9C-A032-4586-B4B8-BC374DEAE972}" dt="2025-03-12T18:10:49.955" v="105"/>
        <pc:sldMkLst>
          <pc:docMk/>
          <pc:sldMk cId="4041034037" sldId="374"/>
        </pc:sldMkLst>
      </pc:sldChg>
      <pc:sldChg chg="add">
        <pc:chgData name="Jasmine Lacsamana" userId="e96e28dd-33c7-484b-877d-a8a197caf952" providerId="ADAL" clId="{F3037F9C-A032-4586-B4B8-BC374DEAE972}" dt="2025-03-12T18:10:49.955" v="105"/>
        <pc:sldMkLst>
          <pc:docMk/>
          <pc:sldMk cId="2508330038" sldId="375"/>
        </pc:sldMkLst>
      </pc:sldChg>
      <pc:sldChg chg="add">
        <pc:chgData name="Jasmine Lacsamana" userId="e96e28dd-33c7-484b-877d-a8a197caf952" providerId="ADAL" clId="{F3037F9C-A032-4586-B4B8-BC374DEAE972}" dt="2025-03-12T18:10:49.955" v="105"/>
        <pc:sldMkLst>
          <pc:docMk/>
          <pc:sldMk cId="4030975576" sldId="376"/>
        </pc:sldMkLst>
      </pc:sldChg>
      <pc:sldChg chg="add del">
        <pc:chgData name="Jasmine Lacsamana" userId="e96e28dd-33c7-484b-877d-a8a197caf952" providerId="ADAL" clId="{F3037F9C-A032-4586-B4B8-BC374DEAE972}" dt="2025-03-12T18:29:44.240" v="827" actId="47"/>
        <pc:sldMkLst>
          <pc:docMk/>
          <pc:sldMk cId="1317196593" sldId="377"/>
        </pc:sldMkLst>
      </pc:sldChg>
      <pc:sldChg chg="new del">
        <pc:chgData name="Jasmine Lacsamana" userId="e96e28dd-33c7-484b-877d-a8a197caf952" providerId="ADAL" clId="{F3037F9C-A032-4586-B4B8-BC374DEAE972}" dt="2025-03-12T18:28:10.239" v="808" actId="47"/>
        <pc:sldMkLst>
          <pc:docMk/>
          <pc:sldMk cId="1259985979" sldId="378"/>
        </pc:sldMkLst>
      </pc:sldChg>
      <pc:sldChg chg="addSp delSp modSp add mod">
        <pc:chgData name="Jasmine Lacsamana" userId="e96e28dd-33c7-484b-877d-a8a197caf952" providerId="ADAL" clId="{F3037F9C-A032-4586-B4B8-BC374DEAE972}" dt="2025-03-12T18:28:55.952" v="825" actId="1076"/>
        <pc:sldMkLst>
          <pc:docMk/>
          <pc:sldMk cId="161797897" sldId="379"/>
        </pc:sldMkLst>
        <pc:spChg chg="del mod">
          <ac:chgData name="Jasmine Lacsamana" userId="e96e28dd-33c7-484b-877d-a8a197caf952" providerId="ADAL" clId="{F3037F9C-A032-4586-B4B8-BC374DEAE972}" dt="2025-03-12T18:28:14.267" v="810" actId="478"/>
          <ac:spMkLst>
            <pc:docMk/>
            <pc:sldMk cId="161797897" sldId="379"/>
            <ac:spMk id="2" creationId="{18BFFEFF-C036-4A81-19FE-B97CDA80277A}"/>
          </ac:spMkLst>
        </pc:spChg>
        <pc:spChg chg="del">
          <ac:chgData name="Jasmine Lacsamana" userId="e96e28dd-33c7-484b-877d-a8a197caf952" providerId="ADAL" clId="{F3037F9C-A032-4586-B4B8-BC374DEAE972}" dt="2025-03-12T18:28:17.659" v="812" actId="478"/>
          <ac:spMkLst>
            <pc:docMk/>
            <pc:sldMk cId="161797897" sldId="379"/>
            <ac:spMk id="4" creationId="{EB995521-990D-BFC0-2498-10C89656F8DD}"/>
          </ac:spMkLst>
        </pc:spChg>
        <pc:spChg chg="del">
          <ac:chgData name="Jasmine Lacsamana" userId="e96e28dd-33c7-484b-877d-a8a197caf952" providerId="ADAL" clId="{F3037F9C-A032-4586-B4B8-BC374DEAE972}" dt="2025-03-12T18:28:15.748" v="811" actId="478"/>
          <ac:spMkLst>
            <pc:docMk/>
            <pc:sldMk cId="161797897" sldId="379"/>
            <ac:spMk id="7" creationId="{24D8E696-56C6-5D30-C367-ED89B9839623}"/>
          </ac:spMkLst>
        </pc:spChg>
        <pc:spChg chg="add del mod">
          <ac:chgData name="Jasmine Lacsamana" userId="e96e28dd-33c7-484b-877d-a8a197caf952" providerId="ADAL" clId="{F3037F9C-A032-4586-B4B8-BC374DEAE972}" dt="2025-03-12T18:28:19.371" v="813" actId="478"/>
          <ac:spMkLst>
            <pc:docMk/>
            <pc:sldMk cId="161797897" sldId="379"/>
            <ac:spMk id="11" creationId="{44DDDB4C-D825-7649-43B0-A7A867C62078}"/>
          </ac:spMkLst>
        </pc:spChg>
        <pc:picChg chg="add mod">
          <ac:chgData name="Jasmine Lacsamana" userId="e96e28dd-33c7-484b-877d-a8a197caf952" providerId="ADAL" clId="{F3037F9C-A032-4586-B4B8-BC374DEAE972}" dt="2025-03-12T18:28:55.952" v="825" actId="1076"/>
          <ac:picMkLst>
            <pc:docMk/>
            <pc:sldMk cId="161797897" sldId="379"/>
            <ac:picMk id="14" creationId="{67E41D4B-BA1A-CB38-0E78-26EF85C91BE1}"/>
          </ac:picMkLst>
        </pc:picChg>
      </pc:sldChg>
      <pc:sldChg chg="addSp delSp modSp add mod">
        <pc:chgData name="Jasmine Lacsamana" userId="e96e28dd-33c7-484b-877d-a8a197caf952" providerId="ADAL" clId="{F3037F9C-A032-4586-B4B8-BC374DEAE972}" dt="2025-03-12T18:42:47.603" v="887" actId="1076"/>
        <pc:sldMkLst>
          <pc:docMk/>
          <pc:sldMk cId="1550504376" sldId="380"/>
        </pc:sldMkLst>
        <pc:spChg chg="add mod">
          <ac:chgData name="Jasmine Lacsamana" userId="e96e28dd-33c7-484b-877d-a8a197caf952" providerId="ADAL" clId="{F3037F9C-A032-4586-B4B8-BC374DEAE972}" dt="2025-03-12T18:41:11.215" v="856" actId="14100"/>
          <ac:spMkLst>
            <pc:docMk/>
            <pc:sldMk cId="1550504376" sldId="380"/>
            <ac:spMk id="2" creationId="{F39230E8-49FE-8AF4-D013-FBD962E9B6C7}"/>
          </ac:spMkLst>
        </pc:spChg>
        <pc:spChg chg="add mod">
          <ac:chgData name="Jasmine Lacsamana" userId="e96e28dd-33c7-484b-877d-a8a197caf952" providerId="ADAL" clId="{F3037F9C-A032-4586-B4B8-BC374DEAE972}" dt="2025-03-12T18:42:47.603" v="887" actId="1076"/>
          <ac:spMkLst>
            <pc:docMk/>
            <pc:sldMk cId="1550504376" sldId="380"/>
            <ac:spMk id="4" creationId="{44471FBA-68E1-7E3B-54F8-D62C7D196218}"/>
          </ac:spMkLst>
        </pc:spChg>
        <pc:picChg chg="del">
          <ac:chgData name="Jasmine Lacsamana" userId="e96e28dd-33c7-484b-877d-a8a197caf952" providerId="ADAL" clId="{F3037F9C-A032-4586-B4B8-BC374DEAE972}" dt="2025-03-12T18:30:10.172" v="828" actId="478"/>
          <ac:picMkLst>
            <pc:docMk/>
            <pc:sldMk cId="1550504376" sldId="380"/>
            <ac:picMk id="14" creationId="{102F7064-B049-1BF6-A4E5-C338E0747B67}"/>
          </ac:picMkLst>
        </pc:picChg>
      </pc:sldChg>
      <pc:sldMasterChg chg="del delSldLayout">
        <pc:chgData name="Jasmine Lacsamana" userId="e96e28dd-33c7-484b-877d-a8a197caf952" providerId="ADAL" clId="{F3037F9C-A032-4586-B4B8-BC374DEAE972}" dt="2025-03-12T18:07:34.694" v="102" actId="47"/>
        <pc:sldMasterMkLst>
          <pc:docMk/>
          <pc:sldMasterMk cId="0" sldId="2147483663"/>
        </pc:sldMasterMkLst>
        <pc:sldLayoutChg chg="del">
          <pc:chgData name="Jasmine Lacsamana" userId="e96e28dd-33c7-484b-877d-a8a197caf952" providerId="ADAL" clId="{F3037F9C-A032-4586-B4B8-BC374DEAE972}" dt="2025-03-12T18:07:34.694" v="102" actId="47"/>
          <pc:sldLayoutMkLst>
            <pc:docMk/>
            <pc:sldMasterMk cId="0" sldId="2147483663"/>
            <pc:sldLayoutMk cId="0" sldId="2147483662"/>
          </pc:sldLayoutMkLst>
        </pc:sldLayoutChg>
        <pc:sldLayoutChg chg="del">
          <pc:chgData name="Jasmine Lacsamana" userId="e96e28dd-33c7-484b-877d-a8a197caf952" providerId="ADAL" clId="{F3037F9C-A032-4586-B4B8-BC374DEAE972}" dt="2025-03-12T18:07:34.694" v="102" actId="47"/>
          <pc:sldLayoutMkLst>
            <pc:docMk/>
            <pc:sldMasterMk cId="0" sldId="2147483663"/>
            <pc:sldLayoutMk cId="0" sldId="2147483665"/>
          </pc:sldLayoutMkLst>
        </pc:sldLayoutChg>
      </pc:sldMasterChg>
      <pc:sldMasterChg chg="add addSldLayout">
        <pc:chgData name="Jasmine Lacsamana" userId="e96e28dd-33c7-484b-877d-a8a197caf952" providerId="ADAL" clId="{F3037F9C-A032-4586-B4B8-BC374DEAE972}" dt="2025-03-12T18:10:49.955" v="104" actId="27028"/>
        <pc:sldMasterMkLst>
          <pc:docMk/>
          <pc:sldMasterMk cId="435253668" sldId="2147483725"/>
        </pc:sldMasterMkLst>
        <pc:sldLayoutChg chg="add">
          <pc:chgData name="Jasmine Lacsamana" userId="e96e28dd-33c7-484b-877d-a8a197caf952" providerId="ADAL" clId="{F3037F9C-A032-4586-B4B8-BC374DEAE972}" dt="2025-03-12T18:10:49.955" v="104" actId="27028"/>
          <pc:sldLayoutMkLst>
            <pc:docMk/>
            <pc:sldMasterMk cId="435253668" sldId="2147483725"/>
            <pc:sldLayoutMk cId="1723022629" sldId="2147483726"/>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3535024774" sldId="2147483727"/>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2564405705" sldId="2147483728"/>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581564614" sldId="2147483729"/>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3795483065" sldId="2147483730"/>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3999508484" sldId="2147483731"/>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2076388471" sldId="2147483732"/>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3435776602" sldId="2147483733"/>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1980452621" sldId="2147483734"/>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1812628619" sldId="2147483735"/>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2373902248" sldId="2147483736"/>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4030596541" sldId="2147483737"/>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2175304368" sldId="2147483738"/>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805485861" sldId="2147483739"/>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4107734275" sldId="2147483740"/>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1771063051" sldId="2147483741"/>
          </pc:sldLayoutMkLst>
        </pc:sldLayoutChg>
        <pc:sldLayoutChg chg="add">
          <pc:chgData name="Jasmine Lacsamana" userId="e96e28dd-33c7-484b-877d-a8a197caf952" providerId="ADAL" clId="{F3037F9C-A032-4586-B4B8-BC374DEAE972}" dt="2025-03-12T18:10:49.955" v="104" actId="27028"/>
          <pc:sldLayoutMkLst>
            <pc:docMk/>
            <pc:sldMasterMk cId="435253668" sldId="2147483725"/>
            <pc:sldLayoutMk cId="2915646276" sldId="214748374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400" b="1" dirty="0">
                <a:latin typeface="Segoe UI" panose="020B0502040204020203" pitchFamily="34" charset="0"/>
                <a:cs typeface="Segoe UI" panose="020B0502040204020203" pitchFamily="34" charset="0"/>
              </a:rPr>
              <a:t>Percentage of Medicare Enrollment by Delivery System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23529609714055691"/>
          <c:y val="0.29443219163532314"/>
          <c:w val="0.26476482622805242"/>
          <c:h val="0.51861278068651828"/>
        </c:manualLayout>
      </c:layout>
      <c:pieChart>
        <c:varyColors val="1"/>
        <c:ser>
          <c:idx val="0"/>
          <c:order val="0"/>
          <c:tx>
            <c:strRef>
              <c:f>'G:\Associate Director DHCS\OMII\Data\Enrollment\2024 MA Enrollment\April 2024\CDO Approval\[April 2024 MA Report_F OMII Edits.xlsx]Pie Chart (2)'!$B$13</c:f>
              <c:strCache>
                <c:ptCount val="1"/>
                <c:pt idx="0">
                  <c:v>Total</c:v>
                </c:pt>
              </c:strCache>
            </c:strRef>
          </c:tx>
          <c:spPr>
            <a:effectLst>
              <a:softEdge rad="0"/>
            </a:effectLst>
          </c:spPr>
          <c:dPt>
            <c:idx val="0"/>
            <c:bubble3D val="0"/>
            <c:spPr>
              <a:solidFill>
                <a:srgbClr val="EF8D21"/>
              </a:solidFill>
              <a:ln w="19050">
                <a:solidFill>
                  <a:schemeClr val="lt1"/>
                </a:solidFill>
              </a:ln>
              <a:effectLst>
                <a:softEdge rad="0"/>
              </a:effectLst>
            </c:spPr>
            <c:extLst>
              <c:ext xmlns:c16="http://schemas.microsoft.com/office/drawing/2014/chart" uri="{C3380CC4-5D6E-409C-BE32-E72D297353CC}">
                <c16:uniqueId val="{00000001-3E4C-406A-9481-E06CF3223BF5}"/>
              </c:ext>
            </c:extLst>
          </c:dPt>
          <c:dPt>
            <c:idx val="1"/>
            <c:bubble3D val="0"/>
            <c:spPr>
              <a:solidFill>
                <a:srgbClr val="2D6E8D"/>
              </a:solidFill>
              <a:ln w="19050">
                <a:solidFill>
                  <a:schemeClr val="lt1"/>
                </a:solidFill>
              </a:ln>
              <a:effectLst>
                <a:softEdge rad="0"/>
              </a:effectLst>
            </c:spPr>
            <c:extLst>
              <c:ext xmlns:c16="http://schemas.microsoft.com/office/drawing/2014/chart" uri="{C3380CC4-5D6E-409C-BE32-E72D297353CC}">
                <c16:uniqueId val="{00000003-3E4C-406A-9481-E06CF3223BF5}"/>
              </c:ext>
            </c:extLst>
          </c:dPt>
          <c:dPt>
            <c:idx val="2"/>
            <c:bubble3D val="0"/>
            <c:spPr>
              <a:solidFill>
                <a:srgbClr val="E47225"/>
              </a:solidFill>
              <a:ln w="19050">
                <a:solidFill>
                  <a:schemeClr val="lt1"/>
                </a:solidFill>
              </a:ln>
              <a:effectLst>
                <a:softEdge rad="0"/>
              </a:effectLst>
            </c:spPr>
            <c:extLst>
              <c:ext xmlns:c16="http://schemas.microsoft.com/office/drawing/2014/chart" uri="{C3380CC4-5D6E-409C-BE32-E72D297353CC}">
                <c16:uniqueId val="{00000005-3E4C-406A-9481-E06CF3223BF5}"/>
              </c:ext>
            </c:extLst>
          </c:dPt>
          <c:dPt>
            <c:idx val="3"/>
            <c:bubble3D val="0"/>
            <c:spPr>
              <a:solidFill>
                <a:srgbClr val="1F456B"/>
              </a:solidFill>
              <a:ln w="19050">
                <a:solidFill>
                  <a:schemeClr val="lt1"/>
                </a:solidFill>
              </a:ln>
              <a:effectLst>
                <a:softEdge rad="0"/>
              </a:effectLst>
            </c:spPr>
            <c:extLst>
              <c:ext xmlns:c16="http://schemas.microsoft.com/office/drawing/2014/chart" uri="{C3380CC4-5D6E-409C-BE32-E72D297353CC}">
                <c16:uniqueId val="{00000007-3E4C-406A-9481-E06CF3223BF5}"/>
              </c:ext>
            </c:extLst>
          </c:dPt>
          <c:dPt>
            <c:idx val="4"/>
            <c:bubble3D val="0"/>
            <c:spPr>
              <a:solidFill>
                <a:srgbClr val="F9A71C"/>
              </a:solidFill>
              <a:ln w="19050">
                <a:solidFill>
                  <a:schemeClr val="lt1"/>
                </a:solidFill>
              </a:ln>
              <a:effectLst>
                <a:softEdge rad="0"/>
              </a:effectLst>
            </c:spPr>
            <c:extLst>
              <c:ext xmlns:c16="http://schemas.microsoft.com/office/drawing/2014/chart" uri="{C3380CC4-5D6E-409C-BE32-E72D297353CC}">
                <c16:uniqueId val="{00000009-3E4C-406A-9481-E06CF3223BF5}"/>
              </c:ext>
            </c:extLst>
          </c:dPt>
          <c:dPt>
            <c:idx val="5"/>
            <c:bubble3D val="0"/>
            <c:spPr>
              <a:solidFill>
                <a:srgbClr val="26597C"/>
              </a:solidFill>
              <a:ln w="19050">
                <a:solidFill>
                  <a:schemeClr val="lt1"/>
                </a:solidFill>
              </a:ln>
              <a:effectLst>
                <a:softEdge rad="0"/>
              </a:effectLst>
            </c:spPr>
            <c:extLst>
              <c:ext xmlns:c16="http://schemas.microsoft.com/office/drawing/2014/chart" uri="{C3380CC4-5D6E-409C-BE32-E72D297353CC}">
                <c16:uniqueId val="{0000000B-3E4C-406A-9481-E06CF3223BF5}"/>
              </c:ext>
            </c:extLst>
          </c:dPt>
          <c:dPt>
            <c:idx val="6"/>
            <c:bubble3D val="0"/>
            <c:spPr>
              <a:solidFill>
                <a:srgbClr val="17315A"/>
              </a:solidFill>
              <a:ln w="19050">
                <a:solidFill>
                  <a:schemeClr val="lt1"/>
                </a:solidFill>
              </a:ln>
              <a:effectLst>
                <a:softEdge rad="0"/>
              </a:effectLst>
            </c:spPr>
            <c:extLst>
              <c:ext xmlns:c16="http://schemas.microsoft.com/office/drawing/2014/chart" uri="{C3380CC4-5D6E-409C-BE32-E72D297353CC}">
                <c16:uniqueId val="{0000000D-3E4C-406A-9481-E06CF3223BF5}"/>
              </c:ext>
            </c:extLst>
          </c:dPt>
          <c:dLbls>
            <c:dLbl>
              <c:idx val="0"/>
              <c:layout>
                <c:manualLayout>
                  <c:x val="-3.3830061739522806E-2"/>
                  <c:y val="-5.91834653013922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noAutofit/>
                </a:bodyPr>
                <a:lstStyle/>
                <a:p>
                  <a:pPr algn="ctr" rtl="0">
                    <a:defRPr lang="en-US" sz="1100" b="1" i="0" u="none" strike="noStrike" kern="1200" baseline="0">
                      <a:solidFill>
                        <a:sysClr val="windowText" lastClr="000000">
                          <a:lumMod val="65000"/>
                          <a:lumOff val="35000"/>
                        </a:sys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8531391546200901"/>
                      <c:h val="0.12780561560473339"/>
                    </c:manualLayout>
                  </c15:layout>
                </c:ext>
                <c:ext xmlns:c16="http://schemas.microsoft.com/office/drawing/2014/chart" uri="{C3380CC4-5D6E-409C-BE32-E72D297353CC}">
                  <c16:uniqueId val="{00000001-3E4C-406A-9481-E06CF3223BF5}"/>
                </c:ext>
              </c:extLst>
            </c:dLbl>
            <c:dLbl>
              <c:idx val="1"/>
              <c:layout>
                <c:manualLayout>
                  <c:x val="0.10997267040292177"/>
                  <c:y val="-0.30626226639318577"/>
                </c:manualLayout>
              </c:layout>
              <c:tx>
                <c:rich>
                  <a:bodyPr rot="0" spcFirstLastPara="1" vertOverflow="clip" horzOverflow="clip" vert="horz" wrap="square" lIns="38100" tIns="19050" rIns="38100" bIns="19050" anchor="ctr" anchorCtr="0">
                    <a:noAutofit/>
                  </a:bodyPr>
                  <a:lstStyle/>
                  <a:p>
                    <a:pPr algn="ctr" rtl="0">
                      <a:defRPr lang="en-US" sz="1100" b="1" i="0" u="none" strike="noStrike" kern="1200" baseline="0">
                        <a:solidFill>
                          <a:sysClr val="windowText" lastClr="000000">
                            <a:lumMod val="65000"/>
                            <a:lumOff val="35000"/>
                          </a:sysClr>
                        </a:solidFill>
                        <a:latin typeface="Segoe UI" panose="020B0502040204020203" pitchFamily="34" charset="0"/>
                        <a:ea typeface="+mn-ea"/>
                        <a:cs typeface="Segoe UI" panose="020B0502040204020203" pitchFamily="34" charset="0"/>
                      </a:defRPr>
                    </a:pPr>
                    <a:fld id="{AB18F97A-B3B6-4FAA-A19C-C1BD01249F82}" type="CATEGORYNAME">
                      <a:rPr lang="en-US" sz="1100"/>
                      <a:pPr algn="ctr" rtl="0">
                        <a:defRPr lang="en-US" sz="1100" b="1">
                          <a:solidFill>
                            <a:sysClr val="windowText" lastClr="000000">
                              <a:lumMod val="65000"/>
                              <a:lumOff val="35000"/>
                            </a:sysClr>
                          </a:solidFill>
                          <a:latin typeface="Segoe UI" panose="020B0502040204020203" pitchFamily="34" charset="0"/>
                          <a:cs typeface="Segoe UI" panose="020B0502040204020203" pitchFamily="34" charset="0"/>
                        </a:defRPr>
                      </a:pPr>
                      <a:t>[CATEGORY NAME]</a:t>
                    </a:fld>
                    <a:r>
                      <a:rPr lang="en-US" sz="1100" baseline="0" dirty="0"/>
                      <a:t>
19%</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noAutofit/>
                </a:bodyPr>
                <a:lstStyle/>
                <a:p>
                  <a:pPr algn="ctr" rtl="0">
                    <a:defRPr lang="en-US" sz="1100" b="1" i="0" u="none" strike="noStrike" kern="1200" baseline="0">
                      <a:solidFill>
                        <a:sysClr val="windowText" lastClr="000000">
                          <a:lumMod val="65000"/>
                          <a:lumOff val="35000"/>
                        </a:sys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78097596633127"/>
                      <c:h val="0.17247578059424337"/>
                    </c:manualLayout>
                  </c15:layout>
                  <c15:dlblFieldTable/>
                  <c15:showDataLabelsRange val="0"/>
                </c:ext>
                <c:ext xmlns:c16="http://schemas.microsoft.com/office/drawing/2014/chart" uri="{C3380CC4-5D6E-409C-BE32-E72D297353CC}">
                  <c16:uniqueId val="{00000003-3E4C-406A-9481-E06CF3223BF5}"/>
                </c:ext>
              </c:extLst>
            </c:dLbl>
            <c:dLbl>
              <c:idx val="2"/>
              <c:layout>
                <c:manualLayout>
                  <c:x val="0.37185663437100186"/>
                  <c:y val="-0.4823095445166288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noAutofit/>
                </a:bodyPr>
                <a:lstStyle/>
                <a:p>
                  <a:pPr algn="ctr" rtl="0">
                    <a:defRPr lang="en-US" sz="1100" b="1" i="0" u="none" strike="noStrike" kern="1200" baseline="0">
                      <a:solidFill>
                        <a:sysClr val="windowText" lastClr="000000">
                          <a:lumMod val="65000"/>
                          <a:lumOff val="35000"/>
                        </a:sys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949236083643739"/>
                      <c:h val="0.1866035724588877"/>
                    </c:manualLayout>
                  </c15:layout>
                </c:ext>
                <c:ext xmlns:c16="http://schemas.microsoft.com/office/drawing/2014/chart" uri="{C3380CC4-5D6E-409C-BE32-E72D297353CC}">
                  <c16:uniqueId val="{00000005-3E4C-406A-9481-E06CF3223BF5}"/>
                </c:ext>
              </c:extLst>
            </c:dLbl>
            <c:dLbl>
              <c:idx val="3"/>
              <c:layout>
                <c:manualLayout>
                  <c:x val="0.43530265479963826"/>
                  <c:y val="-0.29403803899366088"/>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noAutofit/>
                </a:bodyPr>
                <a:lstStyle/>
                <a:p>
                  <a:pPr algn="ctr" rtl="0">
                    <a:defRPr lang="en-US" sz="1100" b="1" i="0" u="none" strike="noStrike" kern="1200" baseline="0">
                      <a:solidFill>
                        <a:sysClr val="windowText" lastClr="000000">
                          <a:lumMod val="65000"/>
                          <a:lumOff val="35000"/>
                        </a:sys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635682083362307"/>
                      <c:h val="0.13574043760230919"/>
                    </c:manualLayout>
                  </c15:layout>
                </c:ext>
                <c:ext xmlns:c16="http://schemas.microsoft.com/office/drawing/2014/chart" uri="{C3380CC4-5D6E-409C-BE32-E72D297353CC}">
                  <c16:uniqueId val="{00000007-3E4C-406A-9481-E06CF3223BF5}"/>
                </c:ext>
              </c:extLst>
            </c:dLbl>
            <c:dLbl>
              <c:idx val="4"/>
              <c:layout>
                <c:manualLayout>
                  <c:x val="0.46512081238797187"/>
                  <c:y val="-0.1341893409050287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noAutofit/>
                </a:bodyPr>
                <a:lstStyle/>
                <a:p>
                  <a:pPr algn="ctr" rtl="0">
                    <a:defRPr lang="en-US" sz="1100" b="1" i="0" u="none" strike="noStrike" kern="1200" baseline="0">
                      <a:solidFill>
                        <a:sysClr val="windowText" lastClr="000000">
                          <a:lumMod val="65000"/>
                          <a:lumOff val="35000"/>
                        </a:sys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7029899658254988"/>
                      <c:h val="0.12651698801654443"/>
                    </c:manualLayout>
                  </c15:layout>
                </c:ext>
                <c:ext xmlns:c16="http://schemas.microsoft.com/office/drawing/2014/chart" uri="{C3380CC4-5D6E-409C-BE32-E72D297353CC}">
                  <c16:uniqueId val="{00000009-3E4C-406A-9481-E06CF3223BF5}"/>
                </c:ext>
              </c:extLst>
            </c:dLbl>
            <c:dLbl>
              <c:idx val="5"/>
              <c:layout>
                <c:manualLayout>
                  <c:x val="0.32686999629537655"/>
                  <c:y val="8.8605051388280925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0">
                  <a:noAutofit/>
                </a:bodyPr>
                <a:lstStyle/>
                <a:p>
                  <a:pPr algn="ctr" rtl="0">
                    <a:defRPr lang="en-US" sz="1100" b="1" i="0" u="none" strike="noStrike" kern="1200" baseline="0">
                      <a:solidFill>
                        <a:sysClr val="windowText" lastClr="000000">
                          <a:lumMod val="65000"/>
                          <a:lumOff val="35000"/>
                        </a:sys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644016145011654"/>
                      <c:h val="0.11113967785872268"/>
                    </c:manualLayout>
                  </c15:layout>
                </c:ext>
                <c:ext xmlns:c16="http://schemas.microsoft.com/office/drawing/2014/chart" uri="{C3380CC4-5D6E-409C-BE32-E72D297353CC}">
                  <c16:uniqueId val="{0000000B-3E4C-406A-9481-E06CF3223BF5}"/>
                </c:ext>
              </c:extLst>
            </c:dLbl>
            <c:dLbl>
              <c:idx val="6"/>
              <c:layout>
                <c:manualLayout>
                  <c:x val="2.0686281126489254E-2"/>
                  <c:y val="-0.34877866955048575"/>
                </c:manualLayout>
              </c:layout>
              <c:tx>
                <c:rich>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fld id="{A3AFE342-A85B-40C0-8F22-8C0B27CCABBF}" type="CATEGORYNAME">
                      <a:rPr lang="en-US" sz="1100"/>
                      <a:pPr>
                        <a:defRPr sz="1100" b="1">
                          <a:latin typeface="Segoe UI" panose="020B0502040204020203" pitchFamily="34" charset="0"/>
                          <a:cs typeface="Segoe UI" panose="020B0502040204020203" pitchFamily="34" charset="0"/>
                        </a:defRPr>
                      </a:pPr>
                      <a:t>[CATEGORY NAME]</a:t>
                    </a:fld>
                    <a:r>
                      <a:rPr lang="en-US" sz="1100" baseline="0" dirty="0"/>
                      <a:t>
48%</a:t>
                    </a:r>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0715"/>
                        <a:gd name="adj2" fmla="val 177549"/>
                      </a:avLst>
                    </a:prstGeom>
                    <a:noFill/>
                    <a:ln>
                      <a:noFill/>
                    </a:ln>
                  </c15:spPr>
                  <c15:dlblFieldTable/>
                  <c15:showDataLabelsRange val="0"/>
                </c:ext>
                <c:ext xmlns:c16="http://schemas.microsoft.com/office/drawing/2014/chart" uri="{C3380CC4-5D6E-409C-BE32-E72D297353CC}">
                  <c16:uniqueId val="{0000000D-3E4C-406A-9481-E06CF3223BF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'[1]Pie Chart (2)'!$A$14:$A$20</c:f>
              <c:strCache>
                <c:ptCount val="7"/>
                <c:pt idx="0">
                  <c:v>Regular MA</c:v>
                </c:pt>
                <c:pt idx="1">
                  <c:v>EAE D-SNP (MMP)</c:v>
                </c:pt>
                <c:pt idx="2">
                  <c:v>Non-EAE D-SNP</c:v>
                </c:pt>
                <c:pt idx="3">
                  <c:v>Other SNP</c:v>
                </c:pt>
                <c:pt idx="4">
                  <c:v>SCAN FIDE-SNP </c:v>
                </c:pt>
                <c:pt idx="5">
                  <c:v>PACE </c:v>
                </c:pt>
                <c:pt idx="6">
                  <c:v>Original Medicare</c:v>
                </c:pt>
              </c:strCache>
            </c:strRef>
          </c:cat>
          <c:val>
            <c:numRef>
              <c:f>'[1]Pie Chart (2)'!$B$14:$B$20</c:f>
              <c:numCache>
                <c:formatCode>General</c:formatCode>
                <c:ptCount val="7"/>
                <c:pt idx="0">
                  <c:v>311662</c:v>
                </c:pt>
                <c:pt idx="1">
                  <c:v>293079</c:v>
                </c:pt>
                <c:pt idx="2">
                  <c:v>124687</c:v>
                </c:pt>
                <c:pt idx="3">
                  <c:v>44379</c:v>
                </c:pt>
                <c:pt idx="4">
                  <c:v>19975</c:v>
                </c:pt>
                <c:pt idx="5">
                  <c:v>21136</c:v>
                </c:pt>
                <c:pt idx="6">
                  <c:v>772717</c:v>
                </c:pt>
              </c:numCache>
            </c:numRef>
          </c:val>
          <c:extLst>
            <c:ext xmlns:c16="http://schemas.microsoft.com/office/drawing/2014/chart" uri="{C3380CC4-5D6E-409C-BE32-E72D297353CC}">
              <c16:uniqueId val="{0000000E-3E4C-406A-9481-E06CF3223BF5}"/>
            </c:ext>
          </c:extLst>
        </c:ser>
        <c:dLbls>
          <c:showLegendKey val="0"/>
          <c:showVal val="0"/>
          <c:showCatName val="0"/>
          <c:showSerName val="0"/>
          <c:showPercent val="0"/>
          <c:showBubbleSize val="0"/>
          <c:showLeaderLines val="0"/>
        </c:dLbls>
        <c:firstSliceAng val="0"/>
      </c:pieChart>
      <c:spPr>
        <a:noFill/>
        <a:ln>
          <a:noFill/>
        </a:ln>
        <a:effectLst/>
      </c:spPr>
    </c:plotArea>
    <c:legend>
      <c:legendPos val="l"/>
      <c:layout>
        <c:manualLayout>
          <c:xMode val="edge"/>
          <c:yMode val="edge"/>
          <c:x val="6.965036522110472E-3"/>
          <c:y val="0.30119549066749379"/>
          <c:w val="0.20132520331371209"/>
          <c:h val="0.5427979410503044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0.82862</cdr:y>
    </cdr:from>
    <cdr:to>
      <cdr:x>0.80035</cdr:x>
      <cdr:y>0.99639</cdr:y>
    </cdr:to>
    <cdr:sp macro="" textlink="">
      <cdr:nvSpPr>
        <cdr:cNvPr id="2" name="TextBox 1">
          <a:extLst xmlns:a="http://schemas.openxmlformats.org/drawingml/2006/main">
            <a:ext uri="{FF2B5EF4-FFF2-40B4-BE49-F238E27FC236}">
              <a16:creationId xmlns:a16="http://schemas.microsoft.com/office/drawing/2014/main" id="{FCD38FD8-1D89-B267-38AC-3B93F48019FE}"/>
            </a:ext>
          </a:extLst>
        </cdr:cNvPr>
        <cdr:cNvSpPr txBox="1"/>
      </cdr:nvSpPr>
      <cdr:spPr>
        <a:xfrm xmlns:a="http://schemas.openxmlformats.org/drawingml/2006/main">
          <a:off x="0" y="2652485"/>
          <a:ext cx="5018316" cy="537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dirty="0">
            <a:latin typeface="Segoe UI" panose="020B0502040204020203" pitchFamily="34" charset="0"/>
            <a:cs typeface="Segoe UI" panose="020B0502040204020203" pitchFamily="34" charset="0"/>
          </a:endParaRPr>
        </a:p>
        <a:p xmlns:a="http://schemas.openxmlformats.org/drawingml/2006/main">
          <a:pPr algn="ctr"/>
          <a:r>
            <a:rPr lang="en-US" sz="1000" dirty="0">
              <a:latin typeface="Segoe UI" panose="020B0502040204020203" pitchFamily="34" charset="0"/>
              <a:cs typeface="Segoe UI" panose="020B0502040204020203" pitchFamily="34" charset="0"/>
            </a:rPr>
            <a:t>Data Source: MIS/DSS as of 10/15/24</a:t>
          </a:r>
          <a:r>
            <a:rPr lang="en-US" sz="800" baseline="0" dirty="0">
              <a:latin typeface="Segoe UI" panose="020B0502040204020203" pitchFamily="34" charset="0"/>
              <a:cs typeface="Segoe UI" panose="020B0502040204020203" pitchFamily="34" charset="0"/>
            </a:rPr>
            <a:t>.</a:t>
          </a:r>
          <a:r>
            <a:rPr lang="en-US" sz="800" dirty="0">
              <a:latin typeface="Segoe UI" panose="020B0502040204020203" pitchFamily="34" charset="0"/>
              <a:cs typeface="Segoe UI" panose="020B0502040204020203" pitchFamily="34" charset="0"/>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8EAAFB1-2541-4827-A50E-EB0E5EEC5616}" type="datetimeFigureOut">
              <a:rPr lang="en-US" smtClean="0"/>
              <a:pPr/>
              <a:t>3/12/2025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31A1B3C-2E36-4915-B810-96A095036B7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76415B-A8F6-4228-B7A9-CD69D39AB77B}" type="datetimeFigureOut">
              <a:rPr lang="en-US" smtClean="0"/>
              <a:pPr/>
              <a:t>3/12/2025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622650-C043-45F1-BEA0-29F79E63E2A8}"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David </a:t>
            </a:r>
          </a:p>
        </p:txBody>
      </p:sp>
      <p:sp>
        <p:nvSpPr>
          <p:cNvPr id="4" name="Slide Number Placeholder 3"/>
          <p:cNvSpPr>
            <a:spLocks noGrp="1"/>
          </p:cNvSpPr>
          <p:nvPr>
            <p:ph type="sldNum" sz="quarter" idx="10"/>
          </p:nvPr>
        </p:nvSpPr>
        <p:spPr/>
        <p:txBody>
          <a:bodyPr/>
          <a:lstStyle/>
          <a:p>
            <a:fld id="{5C622650-C043-45F1-BEA0-29F79E63E2A8}"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[Cassidy]</a:t>
            </a:r>
          </a:p>
        </p:txBody>
      </p:sp>
      <p:sp>
        <p:nvSpPr>
          <p:cNvPr id="4" name="Slide Number Placeholder 3"/>
          <p:cNvSpPr>
            <a:spLocks noGrp="1"/>
          </p:cNvSpPr>
          <p:nvPr>
            <p:ph type="sldNum" sz="quarter" idx="5"/>
          </p:nvPr>
        </p:nvSpPr>
        <p:spPr/>
        <p:txBody>
          <a:bodyPr/>
          <a:lstStyle/>
          <a:p>
            <a:fld id="{D0ECA9DC-8E96-4C18-A0D0-F5C5C0229E3D}" type="slidenum">
              <a:rPr lang="en-US" smtClean="0"/>
              <a:t>11</a:t>
            </a:fld>
            <a:endParaRPr lang="en-US" dirty="0"/>
          </a:p>
        </p:txBody>
      </p:sp>
    </p:spTree>
    <p:extLst>
      <p:ext uri="{BB962C8B-B14F-4D97-AF65-F5344CB8AC3E}">
        <p14:creationId xmlns:p14="http://schemas.microsoft.com/office/powerpoint/2010/main" val="237844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12</a:t>
            </a:fld>
            <a:endParaRPr lang="en-US" dirty="0"/>
          </a:p>
        </p:txBody>
      </p:sp>
    </p:spTree>
    <p:extLst>
      <p:ext uri="{BB962C8B-B14F-4D97-AF65-F5344CB8AC3E}">
        <p14:creationId xmlns:p14="http://schemas.microsoft.com/office/powerpoint/2010/main" val="237572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13</a:t>
            </a:fld>
            <a:endParaRPr lang="en-US" dirty="0"/>
          </a:p>
        </p:txBody>
      </p:sp>
    </p:spTree>
    <p:extLst>
      <p:ext uri="{BB962C8B-B14F-4D97-AF65-F5344CB8AC3E}">
        <p14:creationId xmlns:p14="http://schemas.microsoft.com/office/powerpoint/2010/main" val="351031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14</a:t>
            </a:fld>
            <a:endParaRPr lang="en-US" dirty="0"/>
          </a:p>
        </p:txBody>
      </p:sp>
    </p:spTree>
    <p:extLst>
      <p:ext uri="{BB962C8B-B14F-4D97-AF65-F5344CB8AC3E}">
        <p14:creationId xmlns:p14="http://schemas.microsoft.com/office/powerpoint/2010/main" val="293971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15</a:t>
            </a:fld>
            <a:endParaRPr lang="en-US" dirty="0"/>
          </a:p>
        </p:txBody>
      </p:sp>
    </p:spTree>
    <p:extLst>
      <p:ext uri="{BB962C8B-B14F-4D97-AF65-F5344CB8AC3E}">
        <p14:creationId xmlns:p14="http://schemas.microsoft.com/office/powerpoint/2010/main" val="49847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17</a:t>
            </a:fld>
            <a:endParaRPr lang="en-US" dirty="0"/>
          </a:p>
        </p:txBody>
      </p:sp>
    </p:spTree>
    <p:extLst>
      <p:ext uri="{BB962C8B-B14F-4D97-AF65-F5344CB8AC3E}">
        <p14:creationId xmlns:p14="http://schemas.microsoft.com/office/powerpoint/2010/main" val="1082197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dirty="0"/>
          </a:p>
        </p:txBody>
      </p:sp>
    </p:spTree>
    <p:extLst>
      <p:ext uri="{BB962C8B-B14F-4D97-AF65-F5344CB8AC3E}">
        <p14:creationId xmlns:p14="http://schemas.microsoft.com/office/powerpoint/2010/main" val="403231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75B52-55ED-AB0F-4B9F-687E38E11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4B7A2-A49F-7752-C838-59D418BE5655}"/>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1B90564D-C92D-4B86-9856-9884F9C42F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37BDCC-AA36-825A-FD5F-DAEB43B87BDD}"/>
              </a:ext>
            </a:extLst>
          </p:cNvPr>
          <p:cNvSpPr>
            <a:spLocks noGrp="1"/>
          </p:cNvSpPr>
          <p:nvPr>
            <p:ph type="sldNum" sz="quarter" idx="5"/>
          </p:nvPr>
        </p:nvSpPr>
        <p:spPr/>
        <p:txBody>
          <a:bodyPr/>
          <a:lstStyle/>
          <a:p>
            <a:fld id="{D0ECA9DC-8E96-4C18-A0D0-F5C5C0229E3D}" type="slidenum">
              <a:rPr lang="en-US" smtClean="0"/>
              <a:t>22</a:t>
            </a:fld>
            <a:endParaRPr lang="en-US" dirty="0"/>
          </a:p>
        </p:txBody>
      </p:sp>
    </p:spTree>
    <p:extLst>
      <p:ext uri="{BB962C8B-B14F-4D97-AF65-F5344CB8AC3E}">
        <p14:creationId xmlns:p14="http://schemas.microsoft.com/office/powerpoint/2010/main" val="3105777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59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31</a:t>
            </a:fld>
            <a:endParaRPr lang="en-US" dirty="0"/>
          </a:p>
        </p:txBody>
      </p:sp>
    </p:spTree>
    <p:extLst>
      <p:ext uri="{BB962C8B-B14F-4D97-AF65-F5344CB8AC3E}">
        <p14:creationId xmlns:p14="http://schemas.microsoft.com/office/powerpoint/2010/main" val="316820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622650-C043-45F1-BEA0-29F79E63E2A8}" type="slidenum">
              <a:rPr lang="en-US" smtClean="0"/>
              <a:pPr/>
              <a:t>1</a:t>
            </a:fld>
            <a:endParaRPr lang="en-US"/>
          </a:p>
        </p:txBody>
      </p:sp>
    </p:spTree>
    <p:extLst>
      <p:ext uri="{BB962C8B-B14F-4D97-AF65-F5344CB8AC3E}">
        <p14:creationId xmlns:p14="http://schemas.microsoft.com/office/powerpoint/2010/main" val="547349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21143-ADBE-FFD8-53F1-79BFEE4FB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1DC17-7D03-7265-DB4C-0DEBFEA7F6F2}"/>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833FF619-3FCA-CF58-FC8C-2413A1AC5E44}"/>
              </a:ext>
            </a:extLst>
          </p:cNvPr>
          <p:cNvSpPr>
            <a:spLocks noGrp="1"/>
          </p:cNvSpPr>
          <p:nvPr>
            <p:ph type="body" idx="1"/>
          </p:nvPr>
        </p:nvSpPr>
        <p:spPr/>
        <p:txBody>
          <a:bodyPr>
            <a:normAutofit/>
          </a:bodyPr>
          <a:lstStyle/>
          <a:p>
            <a:r>
              <a:rPr lang="en-US" dirty="0"/>
              <a:t>Darren</a:t>
            </a:r>
          </a:p>
        </p:txBody>
      </p:sp>
      <p:sp>
        <p:nvSpPr>
          <p:cNvPr id="4" name="Slide Number Placeholder 3">
            <a:extLst>
              <a:ext uri="{FF2B5EF4-FFF2-40B4-BE49-F238E27FC236}">
                <a16:creationId xmlns:a16="http://schemas.microsoft.com/office/drawing/2014/main" id="{67EBABA4-89BF-531A-E043-B61997315334}"/>
              </a:ext>
            </a:extLst>
          </p:cNvPr>
          <p:cNvSpPr>
            <a:spLocks noGrp="1"/>
          </p:cNvSpPr>
          <p:nvPr>
            <p:ph type="sldNum" sz="quarter" idx="10"/>
          </p:nvPr>
        </p:nvSpPr>
        <p:spPr/>
        <p:txBody>
          <a:bodyPr/>
          <a:lstStyle/>
          <a:p>
            <a:fld id="{5C622650-C043-45F1-BEA0-29F79E63E2A8}" type="slidenum">
              <a:rPr lang="en-US" smtClean="0"/>
              <a:pPr/>
              <a:t>32</a:t>
            </a:fld>
            <a:endParaRPr lang="en-US"/>
          </a:p>
        </p:txBody>
      </p:sp>
    </p:spTree>
    <p:extLst>
      <p:ext uri="{BB962C8B-B14F-4D97-AF65-F5344CB8AC3E}">
        <p14:creationId xmlns:p14="http://schemas.microsoft.com/office/powerpoint/2010/main" val="1331483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083D7-E845-9DB2-BF36-D69F1694E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5C47C-EC41-290B-C1AF-5FD89219A1D9}"/>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8A9DB2AE-262D-90B9-351D-109D52855058}"/>
              </a:ext>
            </a:extLst>
          </p:cNvPr>
          <p:cNvSpPr>
            <a:spLocks noGrp="1"/>
          </p:cNvSpPr>
          <p:nvPr>
            <p:ph type="body" idx="1"/>
          </p:nvPr>
        </p:nvSpPr>
        <p:spPr/>
        <p:txBody>
          <a:bodyPr>
            <a:normAutofit/>
          </a:bodyPr>
          <a:lstStyle/>
          <a:p>
            <a:r>
              <a:rPr lang="en-US" dirty="0"/>
              <a:t>Brooke and/or Jasmine</a:t>
            </a:r>
          </a:p>
        </p:txBody>
      </p:sp>
      <p:sp>
        <p:nvSpPr>
          <p:cNvPr id="4" name="Slide Number Placeholder 3">
            <a:extLst>
              <a:ext uri="{FF2B5EF4-FFF2-40B4-BE49-F238E27FC236}">
                <a16:creationId xmlns:a16="http://schemas.microsoft.com/office/drawing/2014/main" id="{D8110558-5976-01E0-5068-06C071043ABA}"/>
              </a:ext>
            </a:extLst>
          </p:cNvPr>
          <p:cNvSpPr>
            <a:spLocks noGrp="1"/>
          </p:cNvSpPr>
          <p:nvPr>
            <p:ph type="sldNum" sz="quarter" idx="10"/>
          </p:nvPr>
        </p:nvSpPr>
        <p:spPr/>
        <p:txBody>
          <a:bodyPr/>
          <a:lstStyle/>
          <a:p>
            <a:fld id="{5C622650-C043-45F1-BEA0-29F79E63E2A8}" type="slidenum">
              <a:rPr lang="en-US" smtClean="0"/>
              <a:pPr/>
              <a:t>33</a:t>
            </a:fld>
            <a:endParaRPr lang="en-US"/>
          </a:p>
        </p:txBody>
      </p:sp>
    </p:spTree>
    <p:extLst>
      <p:ext uri="{BB962C8B-B14F-4D97-AF65-F5344CB8AC3E}">
        <p14:creationId xmlns:p14="http://schemas.microsoft.com/office/powerpoint/2010/main" val="403357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A26B2-3482-40FF-88AA-5F6072480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F36ED-2062-1988-CF99-075D7BFB9DCD}"/>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24B9BE6F-18AE-0699-07FD-20CE1B3496D3}"/>
              </a:ext>
            </a:extLst>
          </p:cNvPr>
          <p:cNvSpPr>
            <a:spLocks noGrp="1"/>
          </p:cNvSpPr>
          <p:nvPr>
            <p:ph type="body" idx="1"/>
          </p:nvPr>
        </p:nvSpPr>
        <p:spPr/>
        <p:txBody>
          <a:bodyPr>
            <a:normAutofit/>
          </a:bodyPr>
          <a:lstStyle/>
          <a:p>
            <a:r>
              <a:rPr lang="en-US" dirty="0"/>
              <a:t>Brooke and/or Jasmine</a:t>
            </a:r>
          </a:p>
        </p:txBody>
      </p:sp>
      <p:sp>
        <p:nvSpPr>
          <p:cNvPr id="4" name="Slide Number Placeholder 3">
            <a:extLst>
              <a:ext uri="{FF2B5EF4-FFF2-40B4-BE49-F238E27FC236}">
                <a16:creationId xmlns:a16="http://schemas.microsoft.com/office/drawing/2014/main" id="{F8538419-3412-D7DC-A001-6385FB84AE5E}"/>
              </a:ext>
            </a:extLst>
          </p:cNvPr>
          <p:cNvSpPr>
            <a:spLocks noGrp="1"/>
          </p:cNvSpPr>
          <p:nvPr>
            <p:ph type="sldNum" sz="quarter" idx="10"/>
          </p:nvPr>
        </p:nvSpPr>
        <p:spPr/>
        <p:txBody>
          <a:bodyPr/>
          <a:lstStyle/>
          <a:p>
            <a:fld id="{5C622650-C043-45F1-BEA0-29F79E63E2A8}" type="slidenum">
              <a:rPr lang="en-US" smtClean="0"/>
              <a:pPr/>
              <a:t>34</a:t>
            </a:fld>
            <a:endParaRPr lang="en-US"/>
          </a:p>
        </p:txBody>
      </p:sp>
    </p:spTree>
    <p:extLst>
      <p:ext uri="{BB962C8B-B14F-4D97-AF65-F5344CB8AC3E}">
        <p14:creationId xmlns:p14="http://schemas.microsoft.com/office/powerpoint/2010/main" val="368078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BE843-9951-ACE1-DADD-085C50349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268F6-FEF6-370D-E8DD-B6172CCF806F}"/>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C0E4C61C-EFDB-EAE6-19A5-74C2F2FB26F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260D232-3AC4-20C3-FD24-F3AD35F2AEE0}"/>
              </a:ext>
            </a:extLst>
          </p:cNvPr>
          <p:cNvSpPr>
            <a:spLocks noGrp="1"/>
          </p:cNvSpPr>
          <p:nvPr>
            <p:ph type="sldNum" sz="quarter" idx="10"/>
          </p:nvPr>
        </p:nvSpPr>
        <p:spPr/>
        <p:txBody>
          <a:bodyPr/>
          <a:lstStyle/>
          <a:p>
            <a:fld id="{5C622650-C043-45F1-BEA0-29F79E63E2A8}" type="slidenum">
              <a:rPr lang="en-US" smtClean="0"/>
              <a:pPr/>
              <a:t>35</a:t>
            </a:fld>
            <a:endParaRPr lang="en-US"/>
          </a:p>
        </p:txBody>
      </p:sp>
    </p:spTree>
    <p:extLst>
      <p:ext uri="{BB962C8B-B14F-4D97-AF65-F5344CB8AC3E}">
        <p14:creationId xmlns:p14="http://schemas.microsoft.com/office/powerpoint/2010/main" val="352794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Darren</a:t>
            </a:r>
          </a:p>
        </p:txBody>
      </p:sp>
      <p:sp>
        <p:nvSpPr>
          <p:cNvPr id="4" name="Slide Number Placeholder 3"/>
          <p:cNvSpPr>
            <a:spLocks noGrp="1"/>
          </p:cNvSpPr>
          <p:nvPr>
            <p:ph type="sldNum" sz="quarter" idx="10"/>
          </p:nvPr>
        </p:nvSpPr>
        <p:spPr/>
        <p:txBody>
          <a:bodyPr/>
          <a:lstStyle/>
          <a:p>
            <a:fld id="{5C622650-C043-45F1-BEA0-29F79E63E2A8}" type="slidenum">
              <a:rPr lang="en-US" smtClean="0"/>
              <a:pPr/>
              <a:t>2</a:t>
            </a:fld>
            <a:endParaRPr lang="en-US"/>
          </a:p>
        </p:txBody>
      </p:sp>
    </p:spTree>
    <p:extLst>
      <p:ext uri="{BB962C8B-B14F-4D97-AF65-F5344CB8AC3E}">
        <p14:creationId xmlns:p14="http://schemas.microsoft.com/office/powerpoint/2010/main" val="296101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F5E7C-A3CB-C98C-13A5-002FA908C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9514B-DB5C-50E3-9666-422B0ECD5EEB}"/>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710A9340-0040-7763-C349-AE1A765EBD8E}"/>
              </a:ext>
            </a:extLst>
          </p:cNvPr>
          <p:cNvSpPr>
            <a:spLocks noGrp="1"/>
          </p:cNvSpPr>
          <p:nvPr>
            <p:ph type="body" idx="1"/>
          </p:nvPr>
        </p:nvSpPr>
        <p:spPr/>
        <p:txBody>
          <a:bodyPr>
            <a:normAutofit/>
          </a:bodyPr>
          <a:lstStyle/>
          <a:p>
            <a:r>
              <a:rPr lang="en-US" dirty="0"/>
              <a:t>Darren</a:t>
            </a:r>
          </a:p>
        </p:txBody>
      </p:sp>
      <p:sp>
        <p:nvSpPr>
          <p:cNvPr id="4" name="Slide Number Placeholder 3">
            <a:extLst>
              <a:ext uri="{FF2B5EF4-FFF2-40B4-BE49-F238E27FC236}">
                <a16:creationId xmlns:a16="http://schemas.microsoft.com/office/drawing/2014/main" id="{E3902E70-39B2-EB7F-3EC2-7374CF47E159}"/>
              </a:ext>
            </a:extLst>
          </p:cNvPr>
          <p:cNvSpPr>
            <a:spLocks noGrp="1"/>
          </p:cNvSpPr>
          <p:nvPr>
            <p:ph type="sldNum" sz="quarter" idx="10"/>
          </p:nvPr>
        </p:nvSpPr>
        <p:spPr/>
        <p:txBody>
          <a:bodyPr/>
          <a:lstStyle/>
          <a:p>
            <a:fld id="{5C622650-C043-45F1-BEA0-29F79E63E2A8}" type="slidenum">
              <a:rPr lang="en-US" smtClean="0"/>
              <a:pPr/>
              <a:t>3</a:t>
            </a:fld>
            <a:endParaRPr lang="en-US"/>
          </a:p>
        </p:txBody>
      </p:sp>
    </p:spTree>
    <p:extLst>
      <p:ext uri="{BB962C8B-B14F-4D97-AF65-F5344CB8AC3E}">
        <p14:creationId xmlns:p14="http://schemas.microsoft.com/office/powerpoint/2010/main" val="203031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dirty="0"/>
          </a:p>
        </p:txBody>
      </p:sp>
    </p:spTree>
    <p:extLst>
      <p:ext uri="{BB962C8B-B14F-4D97-AF65-F5344CB8AC3E}">
        <p14:creationId xmlns:p14="http://schemas.microsoft.com/office/powerpoint/2010/main" val="92646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dirty="0"/>
          </a:p>
        </p:txBody>
      </p:sp>
    </p:spTree>
    <p:extLst>
      <p:ext uri="{BB962C8B-B14F-4D97-AF65-F5344CB8AC3E}">
        <p14:creationId xmlns:p14="http://schemas.microsoft.com/office/powerpoint/2010/main" val="321078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7</a:t>
            </a:fld>
            <a:endParaRPr lang="en-US" dirty="0"/>
          </a:p>
        </p:txBody>
      </p:sp>
    </p:spTree>
    <p:extLst>
      <p:ext uri="{BB962C8B-B14F-4D97-AF65-F5344CB8AC3E}">
        <p14:creationId xmlns:p14="http://schemas.microsoft.com/office/powerpoint/2010/main" val="240931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9</a:t>
            </a:fld>
            <a:endParaRPr lang="en-US" dirty="0"/>
          </a:p>
        </p:txBody>
      </p:sp>
    </p:spTree>
    <p:extLst>
      <p:ext uri="{BB962C8B-B14F-4D97-AF65-F5344CB8AC3E}">
        <p14:creationId xmlns:p14="http://schemas.microsoft.com/office/powerpoint/2010/main" val="125671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[Christopher Tolbert]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80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A167FE-EB4B-4F18-8987-98DC3619C0D0}" type="datetime1">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98599-2F32-41D9-BC7F-D4D8BC048ABA}" type="datetime1">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97C66-4628-4AF7-97B4-55BA26245C31}" type="datetime1">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EB933B1-79E1-F46F-31A0-92699C404BD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96" t="10534" r="1162"/>
          <a:stretch/>
        </p:blipFill>
        <p:spPr>
          <a:xfrm>
            <a:off x="1" y="1"/>
            <a:ext cx="9143999" cy="5913033"/>
          </a:xfrm>
          <a:prstGeom prst="rect">
            <a:avLst/>
          </a:prstGeom>
        </p:spPr>
      </p:pic>
      <p:sp>
        <p:nvSpPr>
          <p:cNvPr id="2" name="Title 1"/>
          <p:cNvSpPr>
            <a:spLocks noGrp="1"/>
          </p:cNvSpPr>
          <p:nvPr>
            <p:ph type="ctrTitle" hasCustomPrompt="1"/>
          </p:nvPr>
        </p:nvSpPr>
        <p:spPr>
          <a:xfrm>
            <a:off x="1143000" y="607219"/>
            <a:ext cx="6858000" cy="2387600"/>
          </a:xfrm>
        </p:spPr>
        <p:txBody>
          <a:bodyPr anchor="b">
            <a:noAutofit/>
          </a:bodyPr>
          <a:lstStyle>
            <a:lvl1pPr algn="ctr">
              <a:defRPr sz="3600" b="1" baseline="0">
                <a:solidFill>
                  <a:schemeClr val="bg1"/>
                </a:solidFill>
                <a:latin typeface="Segoe UI" panose="020B0502040204020203" pitchFamily="34" charset="0"/>
                <a:cs typeface="Segoe UI" panose="020B0502040204020203" pitchFamily="34" charset="0"/>
              </a:defRPr>
            </a:lvl1pPr>
          </a:lstStyle>
          <a:p>
            <a:r>
              <a:rPr lang="en-US"/>
              <a:t>TITLE OF THE MAIN PRESENTATION</a:t>
            </a:r>
          </a:p>
        </p:txBody>
      </p:sp>
      <p:sp>
        <p:nvSpPr>
          <p:cNvPr id="3" name="Subtitle 2"/>
          <p:cNvSpPr>
            <a:spLocks noGrp="1"/>
          </p:cNvSpPr>
          <p:nvPr>
            <p:ph type="subTitle" idx="1" hasCustomPrompt="1"/>
          </p:nvPr>
        </p:nvSpPr>
        <p:spPr>
          <a:xfrm>
            <a:off x="1143000" y="3192735"/>
            <a:ext cx="6858000" cy="1655762"/>
          </a:xfrm>
        </p:spPr>
        <p:txBody>
          <a:bodyPr>
            <a:noAutofit/>
          </a:bodyPr>
          <a:lstStyle>
            <a:lvl1pPr marL="0" indent="0" algn="ctr">
              <a:buNone/>
              <a:defRPr sz="2100" baseline="0">
                <a:solidFill>
                  <a:schemeClr val="bg1"/>
                </a:solidFill>
                <a:latin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4/15/2023</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359" y="6036375"/>
            <a:ext cx="916577" cy="598254"/>
          </a:xfrm>
          <a:prstGeom prst="rect">
            <a:avLst/>
          </a:prstGeom>
        </p:spPr>
      </p:pic>
    </p:spTree>
    <p:extLst>
      <p:ext uri="{BB962C8B-B14F-4D97-AF65-F5344CB8AC3E}">
        <p14:creationId xmlns:p14="http://schemas.microsoft.com/office/powerpoint/2010/main" val="1723022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Slide option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6742798-892B-D82A-5A62-779FA59AF39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065" r="642"/>
          <a:stretch/>
        </p:blipFill>
        <p:spPr>
          <a:xfrm>
            <a:off x="0" y="-1"/>
            <a:ext cx="9144000" cy="6201973"/>
          </a:xfrm>
          <a:prstGeom prst="rect">
            <a:avLst/>
          </a:prstGeom>
        </p:spPr>
      </p:pic>
      <p:sp>
        <p:nvSpPr>
          <p:cNvPr id="2" name="Title 1"/>
          <p:cNvSpPr>
            <a:spLocks noGrp="1"/>
          </p:cNvSpPr>
          <p:nvPr>
            <p:ph type="ctrTitle" hasCustomPrompt="1"/>
          </p:nvPr>
        </p:nvSpPr>
        <p:spPr>
          <a:xfrm>
            <a:off x="1143000" y="607219"/>
            <a:ext cx="6858000" cy="2387600"/>
          </a:xfrm>
        </p:spPr>
        <p:txBody>
          <a:bodyPr anchor="b">
            <a:noAutofit/>
          </a:bodyPr>
          <a:lstStyle>
            <a:lvl1pPr algn="ctr">
              <a:defRPr sz="3000" b="1" baseline="0">
                <a:solidFill>
                  <a:srgbClr val="14315A"/>
                </a:solidFill>
                <a:latin typeface="Segoe UI" panose="020B0502040204020203" pitchFamily="34" charset="0"/>
                <a:cs typeface="Segoe UI" panose="020B0502040204020203" pitchFamily="34" charset="0"/>
              </a:defRPr>
            </a:lvl1pPr>
          </a:lstStyle>
          <a:p>
            <a:r>
              <a:rPr lang="en-US"/>
              <a:t>TITLE OF A PRESENTATION </a:t>
            </a:r>
            <a:br>
              <a:rPr lang="en-US"/>
            </a:br>
            <a:r>
              <a:rPr lang="en-US"/>
              <a:t>WITHIN THE PRESENTATION</a:t>
            </a:r>
          </a:p>
        </p:txBody>
      </p:sp>
      <p:sp>
        <p:nvSpPr>
          <p:cNvPr id="3" name="Subtitle 2"/>
          <p:cNvSpPr>
            <a:spLocks noGrp="1"/>
          </p:cNvSpPr>
          <p:nvPr>
            <p:ph type="subTitle" idx="1" hasCustomPrompt="1"/>
          </p:nvPr>
        </p:nvSpPr>
        <p:spPr>
          <a:xfrm>
            <a:off x="1143000" y="3192735"/>
            <a:ext cx="6858000" cy="1655762"/>
          </a:xfrm>
        </p:spPr>
        <p:txBody>
          <a:bodyPr>
            <a:noAutofit/>
          </a:bodyPr>
          <a:lstStyle>
            <a:lvl1pPr marL="0" indent="0" algn="ctr">
              <a:buNone/>
              <a:defRPr sz="1800" baseline="0">
                <a:solidFill>
                  <a:srgbClr val="14315A"/>
                </a:solidFill>
                <a:latin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AND A SUBTITLE, IF NEEDED</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08" y="6119874"/>
            <a:ext cx="1102837" cy="426996"/>
          </a:xfrm>
          <a:prstGeom prst="rect">
            <a:avLst/>
          </a:prstGeom>
        </p:spPr>
      </p:pic>
    </p:spTree>
    <p:extLst>
      <p:ext uri="{BB962C8B-B14F-4D97-AF65-F5344CB8AC3E}">
        <p14:creationId xmlns:p14="http://schemas.microsoft.com/office/powerpoint/2010/main" val="35350247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49502"/>
            <a:ext cx="7886700" cy="1325563"/>
          </a:xfrm>
        </p:spPr>
        <p:txBody>
          <a:bodyPr>
            <a:normAutofit/>
          </a:bodyPr>
          <a:lstStyle>
            <a:lvl1pPr algn="ctr">
              <a:defRPr sz="3000" b="1">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628650" y="1957161"/>
            <a:ext cx="7886700" cy="4351338"/>
          </a:xfrm>
        </p:spPr>
        <p:txBody>
          <a:bodyPr/>
          <a:lstStyle>
            <a:lvl1pPr marL="240030" indent="-240030">
              <a:lnSpc>
                <a:spcPct val="100000"/>
              </a:lnSpc>
              <a:buClr>
                <a:srgbClr val="E47225"/>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514350" indent="-171450">
              <a:lnSpc>
                <a:spcPct val="100000"/>
              </a:lnSpc>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857250" indent="-171450">
              <a:lnSpc>
                <a:spcPct val="100000"/>
              </a:lnSpc>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200150" indent="-171450">
              <a:lnSpc>
                <a:spcPct val="100000"/>
              </a:lnSpc>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1543050" indent="-171450">
              <a:lnSpc>
                <a:spcPct val="100000"/>
              </a:lnSpc>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2564405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077687"/>
            <a:ext cx="7886700" cy="1698171"/>
          </a:xfrm>
        </p:spPr>
        <p:txBody>
          <a:bodyPr anchor="b">
            <a:noAutofit/>
          </a:bodyPr>
          <a:lstStyle>
            <a:lvl1pPr>
              <a:defRPr sz="33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pic>
        <p:nvPicPr>
          <p:cNvPr id="5" name="Graphic 4">
            <a:extLst>
              <a:ext uri="{FF2B5EF4-FFF2-40B4-BE49-F238E27FC236}">
                <a16:creationId xmlns:a16="http://schemas.microsoft.com/office/drawing/2014/main" id="{6698368F-6547-279E-090F-D7BB68E83FF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859"/>
          <a:stretch/>
        </p:blipFill>
        <p:spPr>
          <a:xfrm>
            <a:off x="-50334" y="3115852"/>
            <a:ext cx="9194334" cy="1056535"/>
          </a:xfrm>
          <a:prstGeom prst="rect">
            <a:avLst/>
          </a:prstGeom>
        </p:spPr>
      </p:pic>
    </p:spTree>
    <p:extLst>
      <p:ext uri="{BB962C8B-B14F-4D97-AF65-F5344CB8AC3E}">
        <p14:creationId xmlns:p14="http://schemas.microsoft.com/office/powerpoint/2010/main" val="58156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21E270B-94C7-0797-9EC6-022E9EE4E95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859"/>
          <a:stretch/>
        </p:blipFill>
        <p:spPr>
          <a:xfrm>
            <a:off x="-50334" y="4041009"/>
            <a:ext cx="9194334" cy="1056535"/>
          </a:xfrm>
          <a:prstGeom prst="rect">
            <a:avLst/>
          </a:prstGeom>
        </p:spPr>
      </p:pic>
      <p:sp>
        <p:nvSpPr>
          <p:cNvPr id="2" name="Title 1"/>
          <p:cNvSpPr>
            <a:spLocks noGrp="1"/>
          </p:cNvSpPr>
          <p:nvPr>
            <p:ph type="title" hasCustomPrompt="1"/>
          </p:nvPr>
        </p:nvSpPr>
        <p:spPr>
          <a:xfrm>
            <a:off x="628649" y="910633"/>
            <a:ext cx="7886700" cy="1698171"/>
          </a:xfrm>
        </p:spPr>
        <p:txBody>
          <a:bodyPr anchor="b">
            <a:noAutofit/>
          </a:bodyPr>
          <a:lstStyle>
            <a:lvl1pPr>
              <a:defRPr sz="3300" b="1">
                <a:solidFill>
                  <a:srgbClr val="14315A"/>
                </a:solidFill>
                <a:latin typeface="Segoe UI" panose="020B0502040204020203" pitchFamily="34" charset="0"/>
                <a:cs typeface="Segoe UI" panose="020B0502040204020203" pitchFamily="34" charset="0"/>
              </a:defRPr>
            </a:lvl1pPr>
          </a:lstStyle>
          <a:p>
            <a:r>
              <a:rPr lang="en-US"/>
              <a:t>Questions?</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56773" y="5618286"/>
            <a:ext cx="1430455" cy="553843"/>
          </a:xfrm>
          <a:prstGeom prst="rect">
            <a:avLst/>
          </a:prstGeom>
        </p:spPr>
      </p:pic>
    </p:spTree>
    <p:extLst>
      <p:ext uri="{BB962C8B-B14F-4D97-AF65-F5344CB8AC3E}">
        <p14:creationId xmlns:p14="http://schemas.microsoft.com/office/powerpoint/2010/main" val="3795483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Autofit/>
          </a:bodyPr>
          <a:lstStyle>
            <a:lvl1pPr algn="ctr">
              <a:defRPr sz="3000">
                <a:solidFill>
                  <a:srgbClr val="2D6E8D"/>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DFF39555-246F-292A-FF33-C74E3BEBDB1D}"/>
              </a:ext>
            </a:extLst>
          </p:cNvPr>
          <p:cNvSpPr>
            <a:spLocks noGrp="1"/>
          </p:cNvSpPr>
          <p:nvPr>
            <p:ph sz="quarter" idx="13"/>
          </p:nvPr>
        </p:nvSpPr>
        <p:spPr>
          <a:xfrm>
            <a:off x="628650" y="1825625"/>
            <a:ext cx="38862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D36D8A5-005B-4B81-5C75-8FB021B151C7}"/>
              </a:ext>
            </a:extLst>
          </p:cNvPr>
          <p:cNvSpPr>
            <a:spLocks noGrp="1"/>
          </p:cNvSpPr>
          <p:nvPr>
            <p:ph sz="quarter" idx="14"/>
          </p:nvPr>
        </p:nvSpPr>
        <p:spPr>
          <a:xfrm>
            <a:off x="4627493" y="1825625"/>
            <a:ext cx="38862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95084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Autofit/>
          </a:bodyPr>
          <a:lstStyle>
            <a:lvl1pPr algn="ctr">
              <a:defRPr sz="3000" b="1">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1800" b="1">
                <a:latin typeface="Segoe UI" panose="020B0502040204020203" pitchFamily="34" charset="0"/>
                <a:cs typeface="Segoe UI" panose="020B05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1800" b="1">
                <a:latin typeface="Segoe UI" panose="020B0502040204020203" pitchFamily="34" charset="0"/>
                <a:cs typeface="Segoe UI" panose="020B05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dirty="0"/>
          </a:p>
        </p:txBody>
      </p:sp>
      <p:sp>
        <p:nvSpPr>
          <p:cNvPr id="11" name="Text Placeholder 10">
            <a:extLst>
              <a:ext uri="{FF2B5EF4-FFF2-40B4-BE49-F238E27FC236}">
                <a16:creationId xmlns:a16="http://schemas.microsoft.com/office/drawing/2014/main" id="{3712C352-35AF-06D4-C7EC-3F5C0FC70F39}"/>
              </a:ext>
            </a:extLst>
          </p:cNvPr>
          <p:cNvSpPr>
            <a:spLocks noGrp="1"/>
          </p:cNvSpPr>
          <p:nvPr>
            <p:ph type="body" sz="quarter" idx="13"/>
          </p:nvPr>
        </p:nvSpPr>
        <p:spPr>
          <a:xfrm>
            <a:off x="628650" y="2505075"/>
            <a:ext cx="3868341"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a:extLst>
              <a:ext uri="{FF2B5EF4-FFF2-40B4-BE49-F238E27FC236}">
                <a16:creationId xmlns:a16="http://schemas.microsoft.com/office/drawing/2014/main" id="{434F089B-9A24-7869-4654-E98A819711DD}"/>
              </a:ext>
            </a:extLst>
          </p:cNvPr>
          <p:cNvSpPr>
            <a:spLocks noGrp="1"/>
          </p:cNvSpPr>
          <p:nvPr>
            <p:ph type="body" sz="quarter" idx="14"/>
          </p:nvPr>
        </p:nvSpPr>
        <p:spPr>
          <a:xfrm>
            <a:off x="4626768" y="2505075"/>
            <a:ext cx="3887391" cy="36845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38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Autofit/>
          </a:bodyPr>
          <a:lstStyle>
            <a:lvl1pPr algn="ctr">
              <a:defRPr sz="3000">
                <a:solidFill>
                  <a:srgbClr val="2D6E8D"/>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322374E-EE60-5672-8F63-B9288F03FF66}"/>
              </a:ext>
            </a:extLst>
          </p:cNvPr>
          <p:cNvSpPr>
            <a:spLocks noGrp="1"/>
          </p:cNvSpPr>
          <p:nvPr>
            <p:ph sz="quarter" idx="18"/>
          </p:nvPr>
        </p:nvSpPr>
        <p:spPr>
          <a:xfrm>
            <a:off x="628650" y="1803400"/>
            <a:ext cx="2447925"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F44B25EA-C171-DBD9-9E8D-B68381B94343}"/>
              </a:ext>
            </a:extLst>
          </p:cNvPr>
          <p:cNvSpPr>
            <a:spLocks noGrp="1"/>
          </p:cNvSpPr>
          <p:nvPr>
            <p:ph sz="quarter" idx="19"/>
          </p:nvPr>
        </p:nvSpPr>
        <p:spPr>
          <a:xfrm>
            <a:off x="3348658" y="1803400"/>
            <a:ext cx="2447925"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F8A568CF-0D09-9FF5-703A-4A5D58F54CEC}"/>
              </a:ext>
            </a:extLst>
          </p:cNvPr>
          <p:cNvSpPr>
            <a:spLocks noGrp="1"/>
          </p:cNvSpPr>
          <p:nvPr>
            <p:ph sz="quarter" idx="20"/>
          </p:nvPr>
        </p:nvSpPr>
        <p:spPr>
          <a:xfrm>
            <a:off x="6065353" y="1803400"/>
            <a:ext cx="2447925"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77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18DF9-142F-4679-B284-108628129431}" type="datetime1">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nted Three Column Layo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Autofit/>
          </a:bodyPr>
          <a:lstStyle>
            <a:lvl1pPr algn="ctr">
              <a:defRPr sz="3000">
                <a:solidFill>
                  <a:srgbClr val="2D6E8D"/>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7BE33ED-580C-9502-DB72-FC0FA78F5699}"/>
              </a:ext>
            </a:extLst>
          </p:cNvPr>
          <p:cNvSpPr>
            <a:spLocks noGrp="1"/>
          </p:cNvSpPr>
          <p:nvPr>
            <p:ph sz="quarter" idx="18"/>
          </p:nvPr>
        </p:nvSpPr>
        <p:spPr>
          <a:xfrm>
            <a:off x="628650" y="1803400"/>
            <a:ext cx="2447925" cy="4351338"/>
          </a:xfrm>
          <a:solidFill>
            <a:srgbClr val="FDE9C6"/>
          </a:solidFill>
        </p:spPr>
        <p:txBody>
          <a:bodyPr lIns="182880" tIns="182880" rIns="18288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20ACCB50-F818-CE54-5746-7B876F762079}"/>
              </a:ext>
            </a:extLst>
          </p:cNvPr>
          <p:cNvSpPr>
            <a:spLocks noGrp="1"/>
          </p:cNvSpPr>
          <p:nvPr>
            <p:ph sz="quarter" idx="19"/>
          </p:nvPr>
        </p:nvSpPr>
        <p:spPr>
          <a:xfrm>
            <a:off x="3345345" y="1803400"/>
            <a:ext cx="2447925" cy="4351338"/>
          </a:xfrm>
          <a:solidFill>
            <a:srgbClr val="CADBE2"/>
          </a:solidFill>
        </p:spPr>
        <p:txBody>
          <a:bodyPr lIns="182880" tIns="182880" rIns="18288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8275F5BF-4E9C-E180-55E1-76D47C567F36}"/>
              </a:ext>
            </a:extLst>
          </p:cNvPr>
          <p:cNvSpPr>
            <a:spLocks noGrp="1"/>
          </p:cNvSpPr>
          <p:nvPr>
            <p:ph sz="quarter" idx="20"/>
          </p:nvPr>
        </p:nvSpPr>
        <p:spPr>
          <a:xfrm>
            <a:off x="6062041" y="1803400"/>
            <a:ext cx="2447925" cy="4351338"/>
          </a:xfrm>
          <a:solidFill>
            <a:srgbClr val="F8DCC8"/>
          </a:solidFill>
        </p:spPr>
        <p:txBody>
          <a:bodyPr lIns="182880" tIns="182880" rIns="18288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452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 Ico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Autofit/>
          </a:bodyPr>
          <a:lstStyle>
            <a:lvl1pPr algn="ctr">
              <a:defRPr sz="3000">
                <a:solidFill>
                  <a:srgbClr val="2D6E8D"/>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1DBD8DB0-30E7-7721-D04D-68755AB62AF0}"/>
              </a:ext>
            </a:extLst>
          </p:cNvPr>
          <p:cNvSpPr>
            <a:spLocks noGrp="1"/>
          </p:cNvSpPr>
          <p:nvPr>
            <p:ph type="pic" sz="quarter" idx="18" hasCustomPrompt="1"/>
          </p:nvPr>
        </p:nvSpPr>
        <p:spPr>
          <a:xfrm>
            <a:off x="1430004" y="1828764"/>
            <a:ext cx="695330" cy="925763"/>
          </a:xfrm>
        </p:spPr>
        <p:txBody>
          <a:bodyPr anchor="ctr">
            <a:noAutofit/>
          </a:bodyPr>
          <a:lstStyle>
            <a:lvl1pPr marL="0" indent="0" algn="ctr">
              <a:buNone/>
              <a:defRPr sz="1500"/>
            </a:lvl1pPr>
          </a:lstStyle>
          <a:p>
            <a:r>
              <a:rPr lang="en-US" dirty="0"/>
              <a:t>Icon</a:t>
            </a:r>
          </a:p>
        </p:txBody>
      </p:sp>
      <p:sp>
        <p:nvSpPr>
          <p:cNvPr id="4" name="Picture Placeholder 2">
            <a:extLst>
              <a:ext uri="{FF2B5EF4-FFF2-40B4-BE49-F238E27FC236}">
                <a16:creationId xmlns:a16="http://schemas.microsoft.com/office/drawing/2014/main" id="{A57E1EF6-22A8-EF12-4EA1-4DF17C4B6996}"/>
              </a:ext>
            </a:extLst>
          </p:cNvPr>
          <p:cNvSpPr>
            <a:spLocks noGrp="1"/>
          </p:cNvSpPr>
          <p:nvPr>
            <p:ph type="pic" sz="quarter" idx="19" hasCustomPrompt="1"/>
          </p:nvPr>
        </p:nvSpPr>
        <p:spPr>
          <a:xfrm>
            <a:off x="4224335" y="1828764"/>
            <a:ext cx="695330" cy="925763"/>
          </a:xfrm>
        </p:spPr>
        <p:txBody>
          <a:bodyPr anchor="ctr">
            <a:noAutofit/>
          </a:bodyPr>
          <a:lstStyle>
            <a:lvl1pPr marL="0" indent="0" algn="ctr">
              <a:buNone/>
              <a:defRPr sz="1500"/>
            </a:lvl1pPr>
          </a:lstStyle>
          <a:p>
            <a:r>
              <a:rPr lang="en-US" dirty="0"/>
              <a:t>Icon</a:t>
            </a:r>
          </a:p>
        </p:txBody>
      </p:sp>
      <p:sp>
        <p:nvSpPr>
          <p:cNvPr id="9" name="Picture Placeholder 2">
            <a:extLst>
              <a:ext uri="{FF2B5EF4-FFF2-40B4-BE49-F238E27FC236}">
                <a16:creationId xmlns:a16="http://schemas.microsoft.com/office/drawing/2014/main" id="{BC654335-99BF-5746-C1CE-1C434A052B1D}"/>
              </a:ext>
            </a:extLst>
          </p:cNvPr>
          <p:cNvSpPr>
            <a:spLocks noGrp="1"/>
          </p:cNvSpPr>
          <p:nvPr>
            <p:ph type="pic" sz="quarter" idx="20" hasCustomPrompt="1"/>
          </p:nvPr>
        </p:nvSpPr>
        <p:spPr>
          <a:xfrm>
            <a:off x="6943594" y="1828764"/>
            <a:ext cx="695330" cy="925763"/>
          </a:xfrm>
        </p:spPr>
        <p:txBody>
          <a:bodyPr anchor="ctr">
            <a:noAutofit/>
          </a:bodyPr>
          <a:lstStyle>
            <a:lvl1pPr marL="0" indent="0" algn="ctr">
              <a:buNone/>
              <a:defRPr sz="1500"/>
            </a:lvl1pPr>
          </a:lstStyle>
          <a:p>
            <a:r>
              <a:rPr lang="en-US" dirty="0"/>
              <a:t>Icon</a:t>
            </a:r>
          </a:p>
        </p:txBody>
      </p:sp>
      <p:sp>
        <p:nvSpPr>
          <p:cNvPr id="10" name="Content Placeholder 9">
            <a:extLst>
              <a:ext uri="{FF2B5EF4-FFF2-40B4-BE49-F238E27FC236}">
                <a16:creationId xmlns:a16="http://schemas.microsoft.com/office/drawing/2014/main" id="{9A89F404-AEE8-D6CF-A736-C2CE27990CFA}"/>
              </a:ext>
            </a:extLst>
          </p:cNvPr>
          <p:cNvSpPr>
            <a:spLocks noGrp="1"/>
          </p:cNvSpPr>
          <p:nvPr>
            <p:ph sz="quarter" idx="21"/>
          </p:nvPr>
        </p:nvSpPr>
        <p:spPr>
          <a:xfrm>
            <a:off x="628650" y="2892425"/>
            <a:ext cx="2447925" cy="33655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E322B6E6-F451-4719-19F8-64647E52B78A}"/>
              </a:ext>
            </a:extLst>
          </p:cNvPr>
          <p:cNvSpPr>
            <a:spLocks noGrp="1"/>
          </p:cNvSpPr>
          <p:nvPr>
            <p:ph sz="quarter" idx="22"/>
          </p:nvPr>
        </p:nvSpPr>
        <p:spPr>
          <a:xfrm>
            <a:off x="3345345" y="2892425"/>
            <a:ext cx="2447925" cy="33655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9">
            <a:extLst>
              <a:ext uri="{FF2B5EF4-FFF2-40B4-BE49-F238E27FC236}">
                <a16:creationId xmlns:a16="http://schemas.microsoft.com/office/drawing/2014/main" id="{79EF0971-D0F4-74D5-1714-685153B1B146}"/>
              </a:ext>
            </a:extLst>
          </p:cNvPr>
          <p:cNvSpPr>
            <a:spLocks noGrp="1"/>
          </p:cNvSpPr>
          <p:nvPr>
            <p:ph sz="quarter" idx="23"/>
          </p:nvPr>
        </p:nvSpPr>
        <p:spPr>
          <a:xfrm>
            <a:off x="6065354" y="2892425"/>
            <a:ext cx="2447925" cy="33655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628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 Layo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Autofit/>
          </a:bodyPr>
          <a:lstStyle>
            <a:lvl1pPr algn="ctr">
              <a:defRPr sz="3000">
                <a:solidFill>
                  <a:srgbClr val="2D6E8D"/>
                </a:solidFill>
              </a:defRPr>
            </a:lvl1pPr>
          </a:lstStyle>
          <a:p>
            <a:r>
              <a:rPr lang="en-US"/>
              <a:t>Click to edit Master title style</a:t>
            </a:r>
          </a:p>
        </p:txBody>
      </p:sp>
      <p:sp>
        <p:nvSpPr>
          <p:cNvPr id="12" name="Content Placeholder 3"/>
          <p:cNvSpPr>
            <a:spLocks noGrp="1"/>
          </p:cNvSpPr>
          <p:nvPr>
            <p:ph sz="half" idx="15"/>
          </p:nvPr>
        </p:nvSpPr>
        <p:spPr>
          <a:xfrm>
            <a:off x="628651" y="1803743"/>
            <a:ext cx="2448182" cy="4351338"/>
          </a:xfrm>
          <a:solidFill>
            <a:schemeClr val="tx2"/>
          </a:solidFill>
        </p:spPr>
        <p:txBody>
          <a:bodyPr lIns="228600" tIns="228600" rIns="228600" bIns="228600">
            <a:noAutofit/>
          </a:bodyPr>
          <a:lstStyle>
            <a:lvl1pPr marL="0" indent="0">
              <a:buClr>
                <a:srgbClr val="E47225"/>
              </a:buClr>
              <a:buNone/>
              <a:defRPr>
                <a:solidFill>
                  <a:schemeClr val="bg1"/>
                </a:solidFill>
                <a:latin typeface="Segoe UI" panose="020B0502040204020203" pitchFamily="34" charset="0"/>
                <a:cs typeface="Segoe UI" panose="020B0502040204020203" pitchFamily="34" charset="0"/>
              </a:defRPr>
            </a:lvl1pPr>
            <a:lvl2pPr marL="342900" indent="0">
              <a:buClr>
                <a:srgbClr val="E47225"/>
              </a:buClr>
              <a:buFont typeface="Arial" panose="020B0604020202020204" pitchFamily="34" charset="0"/>
              <a:buNone/>
              <a:defRPr>
                <a:solidFill>
                  <a:schemeClr val="bg1"/>
                </a:solidFill>
                <a:latin typeface="Segoe UI" panose="020B0502040204020203" pitchFamily="34" charset="0"/>
                <a:cs typeface="Segoe UI" panose="020B0502040204020203" pitchFamily="34" charset="0"/>
              </a:defRPr>
            </a:lvl2pPr>
            <a:lvl3pPr marL="685800" indent="0">
              <a:buClr>
                <a:srgbClr val="E47225"/>
              </a:buClr>
              <a:buFont typeface="Arial" panose="020B0604020202020204" pitchFamily="34" charset="0"/>
              <a:buNone/>
              <a:defRPr>
                <a:solidFill>
                  <a:schemeClr val="bg1"/>
                </a:solidFill>
                <a:latin typeface="Segoe UI" panose="020B0502040204020203" pitchFamily="34" charset="0"/>
                <a:cs typeface="Segoe UI" panose="020B0502040204020203" pitchFamily="34" charset="0"/>
              </a:defRPr>
            </a:lvl3pPr>
            <a:lvl4pPr marL="1028700" indent="0">
              <a:buClr>
                <a:srgbClr val="E47225"/>
              </a:buClr>
              <a:buFont typeface="Arial" panose="020B0604020202020204" pitchFamily="34" charset="0"/>
              <a:buNone/>
              <a:defRPr>
                <a:solidFill>
                  <a:schemeClr val="bg1"/>
                </a:solidFill>
                <a:latin typeface="Segoe UI" panose="020B0502040204020203" pitchFamily="34" charset="0"/>
                <a:cs typeface="Segoe UI" panose="020B0502040204020203" pitchFamily="34" charset="0"/>
              </a:defRPr>
            </a:lvl4pPr>
            <a:lvl5pPr marL="1371600" indent="0">
              <a:buClr>
                <a:srgbClr val="E47225"/>
              </a:buClr>
              <a:buFont typeface="Arial" panose="020B0604020202020204" pitchFamily="34" charset="0"/>
              <a:buNone/>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F687851-0DBA-C02D-5291-7F6FA749CE89}"/>
              </a:ext>
            </a:extLst>
          </p:cNvPr>
          <p:cNvSpPr>
            <a:spLocks noGrp="1"/>
          </p:cNvSpPr>
          <p:nvPr>
            <p:ph sz="quarter" idx="17"/>
          </p:nvPr>
        </p:nvSpPr>
        <p:spPr>
          <a:xfrm>
            <a:off x="3349228" y="1803400"/>
            <a:ext cx="5166122"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902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nted Callout Layo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Autofit/>
          </a:bodyPr>
          <a:lstStyle>
            <a:lvl1pPr algn="ctr">
              <a:defRPr sz="3000">
                <a:solidFill>
                  <a:srgbClr val="2D6E8D"/>
                </a:solidFill>
              </a:defRPr>
            </a:lvl1pPr>
          </a:lstStyle>
          <a:p>
            <a:r>
              <a:rPr lang="en-US"/>
              <a:t>Click to edit Master title style</a:t>
            </a:r>
          </a:p>
        </p:txBody>
      </p:sp>
      <p:sp>
        <p:nvSpPr>
          <p:cNvPr id="12" name="Content Placeholder 3"/>
          <p:cNvSpPr>
            <a:spLocks noGrp="1"/>
          </p:cNvSpPr>
          <p:nvPr>
            <p:ph sz="half" idx="15"/>
          </p:nvPr>
        </p:nvSpPr>
        <p:spPr>
          <a:xfrm>
            <a:off x="628651" y="1803743"/>
            <a:ext cx="2448182" cy="4351338"/>
          </a:xfrm>
          <a:solidFill>
            <a:srgbClr val="CADBE2"/>
          </a:solidFill>
        </p:spPr>
        <p:txBody>
          <a:bodyPr lIns="228600" tIns="228600" rIns="228600" bIns="228600">
            <a:noAutofit/>
          </a:bodyPr>
          <a:lstStyle>
            <a:lvl1pPr marL="0" indent="0">
              <a:buClr>
                <a:srgbClr val="E47225"/>
              </a:buClr>
              <a:buNone/>
              <a:defRPr>
                <a:solidFill>
                  <a:schemeClr val="tx1"/>
                </a:solidFill>
                <a:latin typeface="Segoe UI" panose="020B0502040204020203" pitchFamily="34" charset="0"/>
                <a:cs typeface="Segoe UI" panose="020B0502040204020203" pitchFamily="34" charset="0"/>
              </a:defRPr>
            </a:lvl1pPr>
            <a:lvl2pPr marL="342900" indent="0">
              <a:buClr>
                <a:srgbClr val="E47225"/>
              </a:buClr>
              <a:buFont typeface="Arial" panose="020B0604020202020204" pitchFamily="34" charset="0"/>
              <a:buNone/>
              <a:defRPr>
                <a:solidFill>
                  <a:schemeClr val="bg1"/>
                </a:solidFill>
                <a:latin typeface="Segoe UI" panose="020B0502040204020203" pitchFamily="34" charset="0"/>
                <a:cs typeface="Segoe UI" panose="020B0502040204020203" pitchFamily="34" charset="0"/>
              </a:defRPr>
            </a:lvl2pPr>
            <a:lvl3pPr marL="685800" indent="0">
              <a:buClr>
                <a:srgbClr val="E47225"/>
              </a:buClr>
              <a:buFont typeface="Arial" panose="020B0604020202020204" pitchFamily="34" charset="0"/>
              <a:buNone/>
              <a:defRPr>
                <a:solidFill>
                  <a:schemeClr val="bg1"/>
                </a:solidFill>
                <a:latin typeface="Segoe UI" panose="020B0502040204020203" pitchFamily="34" charset="0"/>
                <a:cs typeface="Segoe UI" panose="020B0502040204020203" pitchFamily="34" charset="0"/>
              </a:defRPr>
            </a:lvl3pPr>
            <a:lvl4pPr marL="1028700" indent="0">
              <a:buClr>
                <a:srgbClr val="E47225"/>
              </a:buClr>
              <a:buFont typeface="Arial" panose="020B0604020202020204" pitchFamily="34" charset="0"/>
              <a:buNone/>
              <a:defRPr>
                <a:solidFill>
                  <a:schemeClr val="bg1"/>
                </a:solidFill>
                <a:latin typeface="Segoe UI" panose="020B0502040204020203" pitchFamily="34" charset="0"/>
                <a:cs typeface="Segoe UI" panose="020B0502040204020203" pitchFamily="34" charset="0"/>
              </a:defRPr>
            </a:lvl4pPr>
            <a:lvl5pPr marL="1371600" indent="0">
              <a:buClr>
                <a:srgbClr val="E47225"/>
              </a:buClr>
              <a:buFont typeface="Arial" panose="020B0604020202020204" pitchFamily="34" charset="0"/>
              <a:buNone/>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A2E72B85-A0C5-4103-7203-114D993B65AB}"/>
              </a:ext>
            </a:extLst>
          </p:cNvPr>
          <p:cNvSpPr>
            <a:spLocks noGrp="1"/>
          </p:cNvSpPr>
          <p:nvPr>
            <p:ph sz="quarter" idx="17"/>
          </p:nvPr>
        </p:nvSpPr>
        <p:spPr>
          <a:xfrm>
            <a:off x="3349228" y="1803400"/>
            <a:ext cx="5166122"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596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con + Cop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Autofit/>
          </a:bodyPr>
          <a:lstStyle>
            <a:lvl1pPr algn="ctr">
              <a:defRPr sz="3000">
                <a:solidFill>
                  <a:srgbClr val="2D6E8D"/>
                </a:solidFill>
              </a:defRPr>
            </a:lvl1pPr>
          </a:lstStyle>
          <a:p>
            <a:r>
              <a:rPr lang="en-US"/>
              <a:t>Click to edit Master title style</a:t>
            </a:r>
          </a:p>
        </p:txBody>
      </p:sp>
      <p:sp>
        <p:nvSpPr>
          <p:cNvPr id="12" name="Content Placeholder 3"/>
          <p:cNvSpPr>
            <a:spLocks noGrp="1"/>
          </p:cNvSpPr>
          <p:nvPr>
            <p:ph sz="half" idx="15" hasCustomPrompt="1"/>
          </p:nvPr>
        </p:nvSpPr>
        <p:spPr>
          <a:xfrm>
            <a:off x="628651" y="1803743"/>
            <a:ext cx="2448182" cy="4351338"/>
          </a:xfrm>
        </p:spPr>
        <p:txBody>
          <a:bodyPr anchor="ctr">
            <a:noAutofit/>
          </a:bodyPr>
          <a:lstStyle>
            <a:lvl1pPr marL="0" indent="0" algn="ctr">
              <a:buClr>
                <a:srgbClr val="E47225"/>
              </a:buClr>
              <a:buNone/>
              <a:defRPr>
                <a:latin typeface="Segoe UI" panose="020B0502040204020203" pitchFamily="34" charset="0"/>
                <a:cs typeface="Segoe UI" panose="020B0502040204020203" pitchFamily="34" charset="0"/>
              </a:defRPr>
            </a:lvl1pPr>
            <a:lvl2pPr marL="5143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8572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2001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15430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Large Icon Here</a:t>
            </a:r>
          </a:p>
        </p:txBody>
      </p:sp>
      <p:sp>
        <p:nvSpPr>
          <p:cNvPr id="2" name="Content Placeholder 2">
            <a:extLst>
              <a:ext uri="{FF2B5EF4-FFF2-40B4-BE49-F238E27FC236}">
                <a16:creationId xmlns:a16="http://schemas.microsoft.com/office/drawing/2014/main" id="{3BBFB658-C133-CA25-4517-2479D15F59C8}"/>
              </a:ext>
            </a:extLst>
          </p:cNvPr>
          <p:cNvSpPr>
            <a:spLocks noGrp="1"/>
          </p:cNvSpPr>
          <p:nvPr>
            <p:ph sz="quarter" idx="17"/>
          </p:nvPr>
        </p:nvSpPr>
        <p:spPr>
          <a:xfrm>
            <a:off x="3349228" y="1803400"/>
            <a:ext cx="5166122"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304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Visu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a:xfrm>
            <a:off x="628650" y="365126"/>
            <a:ext cx="3154846" cy="1325563"/>
          </a:xfrm>
        </p:spPr>
        <p:txBody>
          <a:bodyPr anchor="t" anchorCtr="0">
            <a:noAutofit/>
          </a:bodyPr>
          <a:lstStyle>
            <a:lvl1pPr algn="l">
              <a:defRPr sz="3000">
                <a:solidFill>
                  <a:srgbClr val="2D6E8D"/>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4AAC6D5-B3DF-62E7-E460-D2DE567E20A6}"/>
              </a:ext>
            </a:extLst>
          </p:cNvPr>
          <p:cNvSpPr>
            <a:spLocks noGrp="1"/>
          </p:cNvSpPr>
          <p:nvPr>
            <p:ph type="pic" sz="quarter" idx="17" hasCustomPrompt="1"/>
          </p:nvPr>
        </p:nvSpPr>
        <p:spPr>
          <a:xfrm>
            <a:off x="3895725" y="0"/>
            <a:ext cx="5248275" cy="6154738"/>
          </a:xfrm>
          <a:ln>
            <a:noFill/>
          </a:ln>
        </p:spPr>
        <p:txBody>
          <a:bodyPr/>
          <a:lstStyle>
            <a:lvl1pPr>
              <a:defRPr/>
            </a:lvl1pPr>
          </a:lstStyle>
          <a:p>
            <a:r>
              <a:rPr lang="en-US" dirty="0"/>
              <a:t>Place Visual Here</a:t>
            </a:r>
          </a:p>
        </p:txBody>
      </p:sp>
      <p:sp>
        <p:nvSpPr>
          <p:cNvPr id="10" name="Content Placeholder 9">
            <a:extLst>
              <a:ext uri="{FF2B5EF4-FFF2-40B4-BE49-F238E27FC236}">
                <a16:creationId xmlns:a16="http://schemas.microsoft.com/office/drawing/2014/main" id="{567AB5A1-5D87-E657-1EF7-415D59977E05}"/>
              </a:ext>
            </a:extLst>
          </p:cNvPr>
          <p:cNvSpPr>
            <a:spLocks noGrp="1"/>
          </p:cNvSpPr>
          <p:nvPr>
            <p:ph sz="quarter" idx="18"/>
          </p:nvPr>
        </p:nvSpPr>
        <p:spPr>
          <a:xfrm>
            <a:off x="628651" y="1803400"/>
            <a:ext cx="3155156"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485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3000" b="1">
                <a:solidFill>
                  <a:srgbClr val="2D6E8D"/>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4107734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1771063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buClr>
                <a:srgbClr val="E47225"/>
              </a:buClr>
              <a:defRPr>
                <a:solidFill>
                  <a:schemeClr val="tx1"/>
                </a:solidFill>
                <a:latin typeface="Segoe UI" panose="020B0502040204020203" pitchFamily="34" charset="0"/>
                <a:cs typeface="Segoe UI" panose="020B0502040204020203" pitchFamily="34" charset="0"/>
              </a:defRPr>
            </a:lvl1pPr>
            <a:lvl2pPr marL="5143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8572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2001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15430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buClr>
                <a:srgbClr val="E47225"/>
              </a:buClr>
              <a:defRPr>
                <a:latin typeface="Segoe UI" panose="020B0502040204020203" pitchFamily="34" charset="0"/>
                <a:cs typeface="Segoe UI" panose="020B0502040204020203" pitchFamily="34" charset="0"/>
              </a:defRPr>
            </a:lvl1pPr>
            <a:lvl2pPr marL="5143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8572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2001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1543050" indent="-17145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rmAutofit/>
          </a:bodyPr>
          <a:lstStyle>
            <a:lvl1pPr algn="ctr">
              <a:defRPr sz="3000">
                <a:solidFill>
                  <a:srgbClr val="2D6E8D"/>
                </a:solidFill>
              </a:defRPr>
            </a:lvl1pPr>
          </a:lstStyle>
          <a:p>
            <a:r>
              <a:rPr lang="en-US"/>
              <a:t>Click to edit Master title style</a:t>
            </a:r>
          </a:p>
        </p:txBody>
      </p:sp>
    </p:spTree>
    <p:extLst>
      <p:ext uri="{BB962C8B-B14F-4D97-AF65-F5344CB8AC3E}">
        <p14:creationId xmlns:p14="http://schemas.microsoft.com/office/powerpoint/2010/main" val="2915646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AE501-FB77-4F10-8561-EF709C94C8DB}" type="datetime1">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a:p>
        </p:txBody>
      </p:sp>
    </p:spTree>
    <p:extLst>
      <p:ext uri="{BB962C8B-B14F-4D97-AF65-F5344CB8AC3E}">
        <p14:creationId xmlns:p14="http://schemas.microsoft.com/office/powerpoint/2010/main" val="301639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AE501-FB77-4F10-8561-EF709C94C8DB}" type="datetime1">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67F6C-4829-482A-92A4-FE3AE2C59E47}" type="datetime1">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E5B334-B317-4A6C-BEC8-66C3CCA8B3F5}" type="datetime1">
              <a:rPr lang="en-US" smtClean="0"/>
              <a:pPr/>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DD0E1E-6D4B-4374-A57C-1239B410E42C}" type="datetime1">
              <a:rPr lang="en-US" smtClean="0"/>
              <a:pPr/>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A946D-5474-42BC-B403-F12071DE5DB3}" type="datetime1">
              <a:rPr lang="en-US" smtClean="0"/>
              <a:pPr/>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9AEF3-F051-4E75-B728-8479F4BD4538}" type="datetime1">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2F0853-EE1B-4FF1-A2F7-1A84E3BB83DC}" type="datetime1">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0007B-399A-4F33-BA2D-3B94742954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00FED-432E-428B-93BF-73C9520746EA}" type="datetime1">
              <a:rPr lang="en-US" smtClean="0"/>
              <a:pPr/>
              <a:t>3/12/2025</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0007B-399A-4F33-BA2D-3B94742954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3/12/2025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dirty="0"/>
          </a:p>
        </p:txBody>
      </p:sp>
    </p:spTree>
    <p:extLst>
      <p:ext uri="{BB962C8B-B14F-4D97-AF65-F5344CB8AC3E}">
        <p14:creationId xmlns:p14="http://schemas.microsoft.com/office/powerpoint/2010/main" val="4352536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xStyles>
    <p:titleStyle>
      <a:lvl1pPr algn="ctr" defTabSz="914400" rtl="0" eaLnBrk="1" latinLnBrk="0" hangingPunct="1">
        <a:lnSpc>
          <a:spcPct val="90000"/>
        </a:lnSpc>
        <a:spcBef>
          <a:spcPct val="0"/>
        </a:spcBef>
        <a:buNone/>
        <a:defRPr sz="4000" b="1" kern="1200">
          <a:solidFill>
            <a:srgbClr val="2D6E8D"/>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0"/>
        </a:spcBef>
        <a:spcAft>
          <a:spcPts val="600"/>
        </a:spcAft>
        <a:buClr>
          <a:schemeClr val="accent5"/>
        </a:buClr>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0"/>
        </a:spcBef>
        <a:spcAft>
          <a:spcPts val="600"/>
        </a:spcAft>
        <a:buClr>
          <a:schemeClr val="accent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0"/>
        </a:spcBef>
        <a:spcAft>
          <a:spcPts val="600"/>
        </a:spcAft>
        <a:buClr>
          <a:schemeClr val="accent5"/>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spcAft>
          <a:spcPts val="600"/>
        </a:spcAft>
        <a:buClr>
          <a:schemeClr val="accent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0"/>
        </a:spcBef>
        <a:spcAft>
          <a:spcPts val="600"/>
        </a:spcAft>
        <a:buClr>
          <a:schemeClr val="accent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snpmoc.ncqa.org/scoring-guidelines-latest"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dhcs.ca.gov/provgovpart/Pages/Upcoming-D-SNP-Policy-Guide.aspx"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us02web.zoom.us/meeting/register/tZwrdu-rqzwiHtXUtarug2IpRl90M_qCg7g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hyperlink" Target="https://cachildrenstrust.org/wp-content/uploads/2024/08/CCT-PWA-CalAIM-Guide.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url.avanan.click/v2/r01/___https:/careconnect.ucsf.edu/TDU/index.html?region=Central%20Valley___.YXAzOmFyY2hzdG9uZWZvdW5kYXRpb246YTpvOmY1ZTAzNTJhYWFjNDM5ZmU4NDc0MTljYjcxNDA2ZWI3Ojc6ZTE1OToyZjdjMTM5NDI5Y2RkOTc2YjIyZDQ3YmIxYzVjNjYwYTgzN2E1MDVlYTVlODA4Y2I0NDAyZDdiYjIwOTQyMWRhOmg6VDpO" TargetMode="External"/><Relationship Id="rId4" Type="http://schemas.openxmlformats.org/officeDocument/2006/relationships/hyperlink" Target="https://url.avanan.click/v2/r01/___https:/careconnect.ucsf.edu/TDU/?region=Alameda%20County___.YXAzOmFyY2hzdG9uZWZvdW5kYXRpb246YTpvOmY1ZTAzNTJhYWFjNDM5ZmU4NDc0MTljYjcxNDA2ZWI3Ojc6MGRjMTo3ZTliOWRhMjI0ZjJkOTMzNDQ4Njk0MWUzMTYzMzg3ZTU5N2QxMDc2NDFhNmQwOTZlNjNjMDFkNDgzM2U1NmQxOmg6VDp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dhcs.ca.gov/services/Documents/OMII-Medicare-Chronic-Conditions-Chartbook.pdf" TargetMode="External"/><Relationship Id="rId2" Type="http://schemas.openxmlformats.org/officeDocument/2006/relationships/hyperlink" Target="https://www.dhcs.ca.gov/Documents/Prevalence-of-Alzheimers-Disease-and-Related-Dementias.pdf"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duotone>
              <a:schemeClr val="accent1">
                <a:shade val="45000"/>
                <a:satMod val="135000"/>
              </a:schemeClr>
              <a:prstClr val="white"/>
            </a:duotone>
          </a:blip>
          <a:srcRect l="9846" r="18125" b="28105"/>
          <a:stretch>
            <a:fillRect/>
          </a:stretch>
        </p:blipFill>
        <p:spPr bwMode="auto">
          <a:xfrm>
            <a:off x="6629401" y="4716322"/>
            <a:ext cx="2514603" cy="2141681"/>
          </a:xfrm>
          <a:prstGeom prst="rect">
            <a:avLst/>
          </a:prstGeom>
          <a:noFill/>
          <a:ln w="9525">
            <a:noFill/>
            <a:miter lim="800000"/>
            <a:headEnd/>
            <a:tailEnd/>
          </a:ln>
        </p:spPr>
      </p:pic>
      <p:pic>
        <p:nvPicPr>
          <p:cNvPr id="2" name="Picture 1" descr="A logo with people in the middle&#10;&#10;Description automatically generated">
            <a:extLst>
              <a:ext uri="{FF2B5EF4-FFF2-40B4-BE49-F238E27FC236}">
                <a16:creationId xmlns:a16="http://schemas.microsoft.com/office/drawing/2014/main" id="{21037447-D862-8628-4D78-06463F7AC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6" y="152400"/>
            <a:ext cx="1828804" cy="1828804"/>
          </a:xfrm>
          <a:prstGeom prst="rect">
            <a:avLst/>
          </a:prstGeom>
        </p:spPr>
      </p:pic>
      <p:sp>
        <p:nvSpPr>
          <p:cNvPr id="4" name="TextBox 3">
            <a:extLst>
              <a:ext uri="{FF2B5EF4-FFF2-40B4-BE49-F238E27FC236}">
                <a16:creationId xmlns:a16="http://schemas.microsoft.com/office/drawing/2014/main" id="{431EF1FC-17A2-BBB9-1BD7-5461AD13DABB}"/>
              </a:ext>
            </a:extLst>
          </p:cNvPr>
          <p:cNvSpPr txBox="1"/>
          <p:nvPr/>
        </p:nvSpPr>
        <p:spPr>
          <a:xfrm>
            <a:off x="228600" y="1948547"/>
            <a:ext cx="8610600" cy="1938992"/>
          </a:xfrm>
          <a:prstGeom prst="rect">
            <a:avLst/>
          </a:prstGeom>
          <a:noFill/>
        </p:spPr>
        <p:txBody>
          <a:bodyPr wrap="square">
            <a:spAutoFit/>
          </a:bodyPr>
          <a:lstStyle/>
          <a:p>
            <a:pPr algn="ctr"/>
            <a:r>
              <a:rPr lang="en-US" sz="4000" b="1" dirty="0">
                <a:latin typeface="Cambria" pitchFamily="18" charset="0"/>
              </a:rPr>
              <a:t>CalAIM Statewide Dementia Care </a:t>
            </a:r>
          </a:p>
          <a:p>
            <a:pPr algn="ctr"/>
            <a:r>
              <a:rPr lang="en-US" sz="4000" b="1" dirty="0">
                <a:latin typeface="Cambria" pitchFamily="18" charset="0"/>
              </a:rPr>
              <a:t>Learning Collaborative</a:t>
            </a:r>
          </a:p>
          <a:p>
            <a:pPr algn="ctr"/>
            <a:r>
              <a:rPr lang="en-US" sz="4000" dirty="0">
                <a:latin typeface="Cambria" pitchFamily="18" charset="0"/>
              </a:rPr>
              <a:t>March 12, 2025</a:t>
            </a:r>
          </a:p>
        </p:txBody>
      </p:sp>
      <p:sp>
        <p:nvSpPr>
          <p:cNvPr id="6" name="TextBox 5">
            <a:extLst>
              <a:ext uri="{FF2B5EF4-FFF2-40B4-BE49-F238E27FC236}">
                <a16:creationId xmlns:a16="http://schemas.microsoft.com/office/drawing/2014/main" id="{B944E285-B013-7F07-1EA5-04AF7F035E43}"/>
              </a:ext>
            </a:extLst>
          </p:cNvPr>
          <p:cNvSpPr txBox="1"/>
          <p:nvPr/>
        </p:nvSpPr>
        <p:spPr>
          <a:xfrm>
            <a:off x="914403" y="5943600"/>
            <a:ext cx="5736772" cy="461665"/>
          </a:xfrm>
          <a:prstGeom prst="rect">
            <a:avLst/>
          </a:prstGeom>
          <a:noFill/>
        </p:spPr>
        <p:txBody>
          <a:bodyPr wrap="square">
            <a:spAutoFit/>
          </a:bodyPr>
          <a:lstStyle/>
          <a:p>
            <a:r>
              <a:rPr lang="en-US" sz="2400" b="1" dirty="0">
                <a:solidFill>
                  <a:schemeClr val="tx2">
                    <a:lumMod val="75000"/>
                  </a:schemeClr>
                </a:solidFill>
                <a:latin typeface="Cambria" pitchFamily="18" charset="0"/>
              </a:rPr>
              <a:t>California Health Policy Strategies,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CBBD-7244-E287-E3A2-7FD7699B52F5}"/>
              </a:ext>
            </a:extLst>
          </p:cNvPr>
          <p:cNvSpPr>
            <a:spLocks noGrp="1"/>
          </p:cNvSpPr>
          <p:nvPr>
            <p:ph type="title"/>
          </p:nvPr>
        </p:nvSpPr>
        <p:spPr/>
        <p:txBody>
          <a:bodyPr/>
          <a:lstStyle/>
          <a:p>
            <a:r>
              <a:rPr lang="en-US" dirty="0"/>
              <a:t>Dual Eligible Individuals in California</a:t>
            </a:r>
          </a:p>
        </p:txBody>
      </p:sp>
      <p:sp>
        <p:nvSpPr>
          <p:cNvPr id="3" name="Content Placeholder 2">
            <a:extLst>
              <a:ext uri="{FF2B5EF4-FFF2-40B4-BE49-F238E27FC236}">
                <a16:creationId xmlns:a16="http://schemas.microsoft.com/office/drawing/2014/main" id="{7EF21F89-ABB6-8509-D9FA-8D26430F75DD}"/>
              </a:ext>
            </a:extLst>
          </p:cNvPr>
          <p:cNvSpPr>
            <a:spLocks noGrp="1"/>
          </p:cNvSpPr>
          <p:nvPr>
            <p:ph idx="1"/>
          </p:nvPr>
        </p:nvSpPr>
        <p:spPr>
          <a:xfrm>
            <a:off x="628650" y="2325121"/>
            <a:ext cx="7886700" cy="3263504"/>
          </a:xfrm>
        </p:spPr>
        <p:txBody>
          <a:bodyPr>
            <a:normAutofit fontScale="85000" lnSpcReduction="10000"/>
          </a:bodyPr>
          <a:lstStyle/>
          <a:p>
            <a:r>
              <a:rPr lang="en-US" dirty="0"/>
              <a:t>In California, almost a quarter of Medicare members also have Medi-Cal (</a:t>
            </a:r>
            <a:r>
              <a:rPr lang="en-US" b="1" dirty="0"/>
              <a:t>1.7 million Californians</a:t>
            </a:r>
            <a:r>
              <a:rPr lang="en-US" dirty="0"/>
              <a:t>). </a:t>
            </a:r>
          </a:p>
          <a:p>
            <a:pPr lvl="1"/>
            <a:r>
              <a:rPr lang="en-US" dirty="0"/>
              <a:t>About 52% of dual eligible individuals are enrolled in some type of MA plan, including integrated plans, and 48% are in Original (Fee-For-Service) Medicare.</a:t>
            </a:r>
          </a:p>
          <a:p>
            <a:pPr lvl="1"/>
            <a:r>
              <a:rPr lang="en-US" dirty="0"/>
              <a:t>As of February 2025, enrollment in Medi-Medi Plans (EAE D-SNP) is approximately </a:t>
            </a:r>
            <a:r>
              <a:rPr lang="en-US" dirty="0">
                <a:effectLst/>
                <a:latin typeface="Segoe UI" panose="020B0502040204020203" pitchFamily="34" charset="0"/>
              </a:rPr>
              <a:t>340,000.</a:t>
            </a:r>
            <a:endParaRPr lang="en-US" dirty="0">
              <a:highlight>
                <a:srgbClr val="FFFF00"/>
              </a:highlight>
            </a:endParaRPr>
          </a:p>
          <a:p>
            <a:r>
              <a:rPr lang="en-US" dirty="0"/>
              <a:t>All dual eligible members in California are enrolled in Medi-Cal managed care plans.</a:t>
            </a:r>
          </a:p>
          <a:p>
            <a:endParaRPr lang="en-US" dirty="0"/>
          </a:p>
        </p:txBody>
      </p:sp>
    </p:spTree>
    <p:extLst>
      <p:ext uri="{BB962C8B-B14F-4D97-AF65-F5344CB8AC3E}">
        <p14:creationId xmlns:p14="http://schemas.microsoft.com/office/powerpoint/2010/main" val="113242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459CA-DA2E-8A2C-8B1E-327E50B7C110}"/>
              </a:ext>
            </a:extLst>
          </p:cNvPr>
          <p:cNvSpPr>
            <a:spLocks noGrp="1"/>
          </p:cNvSpPr>
          <p:nvPr>
            <p:ph type="title"/>
          </p:nvPr>
        </p:nvSpPr>
        <p:spPr>
          <a:xfrm>
            <a:off x="628650" y="998530"/>
            <a:ext cx="8136731" cy="1126737"/>
          </a:xfrm>
        </p:spPr>
        <p:txBody>
          <a:bodyPr>
            <a:normAutofit fontScale="90000"/>
          </a:bodyPr>
          <a:lstStyle/>
          <a:p>
            <a:r>
              <a:rPr lang="en-US" sz="2700" dirty="0"/>
              <a:t>Medicare Delivery System Enrollment for Dual Eligibles in California (July 2024)</a:t>
            </a:r>
            <a:br>
              <a:rPr lang="en-US" sz="2700" dirty="0"/>
            </a:br>
            <a:endParaRPr lang="en-US" sz="2700" dirty="0"/>
          </a:p>
        </p:txBody>
      </p:sp>
      <p:graphicFrame>
        <p:nvGraphicFramePr>
          <p:cNvPr id="2" name="Chart 1">
            <a:extLst>
              <a:ext uri="{FF2B5EF4-FFF2-40B4-BE49-F238E27FC236}">
                <a16:creationId xmlns:a16="http://schemas.microsoft.com/office/drawing/2014/main" id="{C12A3795-A485-49F4-84A3-4C34EED0528B}"/>
              </a:ext>
            </a:extLst>
          </p:cNvPr>
          <p:cNvGraphicFramePr>
            <a:graphicFrameLocks/>
          </p:cNvGraphicFramePr>
          <p:nvPr/>
        </p:nvGraphicFramePr>
        <p:xfrm>
          <a:off x="469366" y="1975001"/>
          <a:ext cx="8205269" cy="3648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873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1AE07-8472-3C03-4481-9F7C50C8A821}"/>
              </a:ext>
            </a:extLst>
          </p:cNvPr>
          <p:cNvSpPr>
            <a:spLocks noGrp="1"/>
          </p:cNvSpPr>
          <p:nvPr>
            <p:ph type="ctrTitle"/>
          </p:nvPr>
        </p:nvSpPr>
        <p:spPr>
          <a:xfrm>
            <a:off x="1143000" y="1638300"/>
            <a:ext cx="6858000" cy="1790700"/>
          </a:xfrm>
        </p:spPr>
        <p:txBody>
          <a:bodyPr/>
          <a:lstStyle/>
          <a:p>
            <a:r>
              <a:rPr lang="en-US" dirty="0"/>
              <a:t>D-SNPs in California</a:t>
            </a:r>
          </a:p>
        </p:txBody>
      </p:sp>
    </p:spTree>
    <p:extLst>
      <p:ext uri="{BB962C8B-B14F-4D97-AF65-F5344CB8AC3E}">
        <p14:creationId xmlns:p14="http://schemas.microsoft.com/office/powerpoint/2010/main" val="298027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DE41-452A-5016-19F7-CBF7D00ED7A5}"/>
              </a:ext>
            </a:extLst>
          </p:cNvPr>
          <p:cNvSpPr>
            <a:spLocks noGrp="1"/>
          </p:cNvSpPr>
          <p:nvPr>
            <p:ph type="title"/>
          </p:nvPr>
        </p:nvSpPr>
        <p:spPr/>
        <p:txBody>
          <a:bodyPr/>
          <a:lstStyle/>
          <a:p>
            <a:r>
              <a:rPr lang="en-US" dirty="0"/>
              <a:t>D-SNPs in California</a:t>
            </a:r>
          </a:p>
        </p:txBody>
      </p:sp>
      <p:sp>
        <p:nvSpPr>
          <p:cNvPr id="3" name="Content Placeholder 2">
            <a:extLst>
              <a:ext uri="{FF2B5EF4-FFF2-40B4-BE49-F238E27FC236}">
                <a16:creationId xmlns:a16="http://schemas.microsoft.com/office/drawing/2014/main" id="{AAC92CBD-E16F-5276-DE52-3EFA17350C6C}"/>
              </a:ext>
            </a:extLst>
          </p:cNvPr>
          <p:cNvSpPr>
            <a:spLocks noGrp="1"/>
          </p:cNvSpPr>
          <p:nvPr>
            <p:ph idx="1"/>
          </p:nvPr>
        </p:nvSpPr>
        <p:spPr/>
        <p:txBody>
          <a:bodyPr>
            <a:normAutofit fontScale="92500" lnSpcReduction="20000"/>
          </a:bodyPr>
          <a:lstStyle/>
          <a:p>
            <a:pPr>
              <a:lnSpc>
                <a:spcPct val="120000"/>
              </a:lnSpc>
            </a:pPr>
            <a:r>
              <a:rPr lang="en-US" sz="1950" dirty="0"/>
              <a:t>Dual Eligible Special Needs Plans (D-SNPs) are Medicare Advantage (MA) plans that provide specialized care and wrap-around services for dual eligible members (eligible for both Medicare and Medi-Cal). </a:t>
            </a:r>
          </a:p>
          <a:p>
            <a:pPr>
              <a:lnSpc>
                <a:spcPct val="120000"/>
              </a:lnSpc>
            </a:pPr>
            <a:r>
              <a:rPr lang="en-US" sz="1950" dirty="0"/>
              <a:t>D-SNPs must have a State Medicaid Agency Contract (SMAC) with DHCS and DHCS can choose whether to contract with D-SNPs. The D-SNP Policy Guide provides additional information for how D-SNPs must operate.</a:t>
            </a:r>
          </a:p>
          <a:p>
            <a:pPr>
              <a:lnSpc>
                <a:spcPct val="120000"/>
              </a:lnSpc>
            </a:pPr>
            <a:r>
              <a:rPr lang="en-US" sz="1950" dirty="0"/>
              <a:t>In California, dual eligible members can enroll in an exclusively aligned enrollment (EAE) D-SNP and matching Medi-Cal Managed Care Plan (MCP) that are operated by the same parent organization for better care coordination and integration. These are known as Medi-Medi Plans. </a:t>
            </a:r>
          </a:p>
          <a:p>
            <a:pPr lvl="1">
              <a:lnSpc>
                <a:spcPct val="120000"/>
              </a:lnSpc>
            </a:pPr>
            <a:r>
              <a:rPr lang="en-US" sz="1725" dirty="0"/>
              <a:t>Non-EAE D-SNPs also exist in some counties. Non-EAE D-SNPs are plans that either have an affiliated Medi-Cal MCP but are not in counties that offer Medi-Medi Plans yet or do not have an affiliated Medi-Cal MCP. </a:t>
            </a:r>
          </a:p>
        </p:txBody>
      </p:sp>
    </p:spTree>
    <p:extLst>
      <p:ext uri="{BB962C8B-B14F-4D97-AF65-F5344CB8AC3E}">
        <p14:creationId xmlns:p14="http://schemas.microsoft.com/office/powerpoint/2010/main" val="187953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1BF5-AC74-A20D-9D57-E8122E3E1FE5}"/>
              </a:ext>
            </a:extLst>
          </p:cNvPr>
          <p:cNvSpPr>
            <a:spLocks noGrp="1"/>
          </p:cNvSpPr>
          <p:nvPr>
            <p:ph type="ctrTitle"/>
          </p:nvPr>
        </p:nvSpPr>
        <p:spPr/>
        <p:txBody>
          <a:bodyPr/>
          <a:lstStyle/>
          <a:p>
            <a:r>
              <a:rPr lang="en-US" dirty="0"/>
              <a:t>D-SNP Care Management Overview</a:t>
            </a:r>
          </a:p>
        </p:txBody>
      </p:sp>
    </p:spTree>
    <p:extLst>
      <p:ext uri="{BB962C8B-B14F-4D97-AF65-F5344CB8AC3E}">
        <p14:creationId xmlns:p14="http://schemas.microsoft.com/office/powerpoint/2010/main" val="206554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51A-B190-4614-5856-1FFE0CBD99FC}"/>
              </a:ext>
            </a:extLst>
          </p:cNvPr>
          <p:cNvSpPr>
            <a:spLocks noGrp="1"/>
          </p:cNvSpPr>
          <p:nvPr>
            <p:ph type="title"/>
          </p:nvPr>
        </p:nvSpPr>
        <p:spPr>
          <a:xfrm>
            <a:off x="628650" y="857251"/>
            <a:ext cx="7886700" cy="994172"/>
          </a:xfrm>
        </p:spPr>
        <p:txBody>
          <a:bodyPr/>
          <a:lstStyle/>
          <a:p>
            <a:r>
              <a:rPr lang="en-US" dirty="0"/>
              <a:t>Care Management</a:t>
            </a:r>
          </a:p>
        </p:txBody>
      </p:sp>
      <p:sp>
        <p:nvSpPr>
          <p:cNvPr id="3" name="Content Placeholder 2">
            <a:extLst>
              <a:ext uri="{FF2B5EF4-FFF2-40B4-BE49-F238E27FC236}">
                <a16:creationId xmlns:a16="http://schemas.microsoft.com/office/drawing/2014/main" id="{E68396B7-7BD7-AF46-35A4-4DF5E5253C16}"/>
              </a:ext>
            </a:extLst>
          </p:cNvPr>
          <p:cNvSpPr>
            <a:spLocks noGrp="1"/>
          </p:cNvSpPr>
          <p:nvPr>
            <p:ph idx="1"/>
          </p:nvPr>
        </p:nvSpPr>
        <p:spPr>
          <a:xfrm>
            <a:off x="628650" y="1702252"/>
            <a:ext cx="7886700" cy="4219917"/>
          </a:xfrm>
        </p:spPr>
        <p:txBody>
          <a:bodyPr/>
          <a:lstStyle/>
          <a:p>
            <a:r>
              <a:rPr lang="en-US" sz="1800" dirty="0"/>
              <a:t>Care management is a primary responsibility of D-SNPs.</a:t>
            </a:r>
          </a:p>
          <a:p>
            <a:pPr lvl="1"/>
            <a:r>
              <a:rPr lang="en-US" sz="1500" dirty="0"/>
              <a:t>Both federal and state requirements exist for care coordination.</a:t>
            </a:r>
          </a:p>
          <a:p>
            <a:pPr lvl="1"/>
            <a:r>
              <a:rPr lang="en-US" sz="1500" dirty="0"/>
              <a:t>D-SNPs manage many chronic and acute conditions for members, so they have robust federal care coordination requirements that include a </a:t>
            </a:r>
            <a:r>
              <a:rPr lang="en-US" sz="1500" b="1" dirty="0"/>
              <a:t>clinical focus</a:t>
            </a:r>
            <a:r>
              <a:rPr lang="en-US" sz="1500" dirty="0"/>
              <a:t>. </a:t>
            </a:r>
          </a:p>
          <a:p>
            <a:pPr lvl="2"/>
            <a:r>
              <a:rPr lang="en-US" sz="1350" dirty="0"/>
              <a:t>Additional information about federal care coordination requirements can be found on the </a:t>
            </a:r>
            <a:r>
              <a:rPr lang="en-US" sz="1350" dirty="0">
                <a:hlinkClick r:id="rId3"/>
              </a:rPr>
              <a:t>NCQA Model of Care webpage</a:t>
            </a:r>
            <a:r>
              <a:rPr lang="en-US" sz="1350" dirty="0"/>
              <a:t>.  </a:t>
            </a:r>
          </a:p>
          <a:p>
            <a:r>
              <a:rPr lang="en-US" sz="1800" dirty="0"/>
              <a:t>D-SNPs are responsible for coordinating all Medicare and Medi-Cal benefits, including:</a:t>
            </a:r>
          </a:p>
          <a:p>
            <a:pPr lvl="1"/>
            <a:r>
              <a:rPr lang="en-US" sz="1500" dirty="0"/>
              <a:t>Medi-Cal benefits carved-out of MCPs: Medi-Cal Dental, In-Home Supportive Services, Regional Center Services, County Behavioral Health</a:t>
            </a:r>
          </a:p>
          <a:p>
            <a:pPr lvl="1"/>
            <a:r>
              <a:rPr lang="en-US" sz="1500" dirty="0"/>
              <a:t>Benefits with overlapping coverage: Transportation, Durable Medical Equipment, Community Supports</a:t>
            </a:r>
          </a:p>
          <a:p>
            <a:r>
              <a:rPr lang="en-US" sz="1800" dirty="0"/>
              <a:t>In some instances, there may be duplication across Medicare and Medi-Cal program requirements, such as the Medi-Cal Enhanced Care Management (ECM) program.</a:t>
            </a:r>
          </a:p>
        </p:txBody>
      </p:sp>
    </p:spTree>
    <p:extLst>
      <p:ext uri="{BB962C8B-B14F-4D97-AF65-F5344CB8AC3E}">
        <p14:creationId xmlns:p14="http://schemas.microsoft.com/office/powerpoint/2010/main" val="2365073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A5F7-C046-58D5-B142-9569B3F88EFA}"/>
              </a:ext>
            </a:extLst>
          </p:cNvPr>
          <p:cNvSpPr>
            <a:spLocks noGrp="1"/>
          </p:cNvSpPr>
          <p:nvPr>
            <p:ph type="title"/>
          </p:nvPr>
        </p:nvSpPr>
        <p:spPr>
          <a:xfrm>
            <a:off x="628650" y="1016070"/>
            <a:ext cx="7886700" cy="994172"/>
          </a:xfrm>
        </p:spPr>
        <p:txBody>
          <a:bodyPr/>
          <a:lstStyle/>
          <a:p>
            <a:r>
              <a:rPr lang="en-US" dirty="0"/>
              <a:t>Care Management (cont.)</a:t>
            </a:r>
          </a:p>
        </p:txBody>
      </p:sp>
      <p:sp>
        <p:nvSpPr>
          <p:cNvPr id="3" name="Content Placeholder 2">
            <a:extLst>
              <a:ext uri="{FF2B5EF4-FFF2-40B4-BE49-F238E27FC236}">
                <a16:creationId xmlns:a16="http://schemas.microsoft.com/office/drawing/2014/main" id="{CCBB6913-CA51-0A79-B1F5-FFCA1CA46AD9}"/>
              </a:ext>
            </a:extLst>
          </p:cNvPr>
          <p:cNvSpPr>
            <a:spLocks noGrp="1"/>
          </p:cNvSpPr>
          <p:nvPr>
            <p:ph idx="1"/>
          </p:nvPr>
        </p:nvSpPr>
        <p:spPr>
          <a:xfrm>
            <a:off x="628650" y="2066636"/>
            <a:ext cx="7886700" cy="3720974"/>
          </a:xfrm>
        </p:spPr>
        <p:txBody>
          <a:bodyPr/>
          <a:lstStyle/>
          <a:p>
            <a:pPr>
              <a:spcBef>
                <a:spcPts val="544"/>
              </a:spcBef>
              <a:spcAft>
                <a:spcPts val="0"/>
              </a:spcAft>
            </a:pPr>
            <a:r>
              <a:rPr lang="en-US" sz="1500" dirty="0">
                <a:effectLst/>
                <a:latin typeface="Segoe UI" panose="020B0502040204020203" pitchFamily="34" charset="0"/>
                <a:ea typeface="Segoe UI" panose="020B0502040204020203" pitchFamily="34" charset="0"/>
              </a:rPr>
              <a:t>There is significant overlap </a:t>
            </a:r>
            <a:r>
              <a:rPr lang="en-US" sz="1500" dirty="0">
                <a:ea typeface="Segoe UI" panose="020B0502040204020203" pitchFamily="34" charset="0"/>
              </a:rPr>
              <a:t>across D-SNP care management </a:t>
            </a:r>
            <a:r>
              <a:rPr lang="en-US" sz="1500" dirty="0">
                <a:effectLst/>
                <a:latin typeface="Segoe UI" panose="020B0502040204020203" pitchFamily="34" charset="0"/>
                <a:ea typeface="Segoe UI" panose="020B0502040204020203" pitchFamily="34" charset="0"/>
              </a:rPr>
              <a:t>and Medi-Cal ECM requirements.</a:t>
            </a:r>
          </a:p>
          <a:p>
            <a:pPr lvl="1">
              <a:spcBef>
                <a:spcPts val="544"/>
              </a:spcBef>
              <a:spcAft>
                <a:spcPts val="0"/>
              </a:spcAft>
            </a:pPr>
            <a:r>
              <a:rPr lang="en-US" sz="1500" dirty="0">
                <a:effectLst/>
                <a:latin typeface="Segoe UI" panose="020B0502040204020203" pitchFamily="34" charset="0"/>
                <a:ea typeface="Segoe UI" panose="020B0502040204020203" pitchFamily="34" charset="0"/>
              </a:rPr>
              <a:t>This could result in duplication and confusion for members and care teams if a </a:t>
            </a:r>
            <a:r>
              <a:rPr lang="en-US" sz="1500" dirty="0">
                <a:ea typeface="Segoe UI" panose="020B0502040204020203" pitchFamily="34" charset="0"/>
              </a:rPr>
              <a:t>m</a:t>
            </a:r>
            <a:r>
              <a:rPr lang="en-US" sz="1500" dirty="0">
                <a:effectLst/>
                <a:latin typeface="Segoe UI" panose="020B0502040204020203" pitchFamily="34" charset="0"/>
                <a:ea typeface="Segoe UI" panose="020B0502040204020203" pitchFamily="34" charset="0"/>
              </a:rPr>
              <a:t>ember receives care management from both programs. </a:t>
            </a:r>
          </a:p>
          <a:p>
            <a:pPr>
              <a:spcBef>
                <a:spcPts val="544"/>
              </a:spcBef>
              <a:spcAft>
                <a:spcPts val="0"/>
              </a:spcAft>
            </a:pPr>
            <a:r>
              <a:rPr lang="en-US" sz="1500" dirty="0">
                <a:effectLst/>
                <a:latin typeface="Segoe UI" panose="020B0502040204020203" pitchFamily="34" charset="0"/>
                <a:ea typeface="Segoe UI" panose="020B0502040204020203" pitchFamily="34" charset="0"/>
              </a:rPr>
              <a:t>D-SNPs, rather than Medi-Cal MCPs, are responsible for care management for D-SNP members that may otherwise qualify for Medi-Cal ECM. </a:t>
            </a:r>
            <a:r>
              <a:rPr lang="en-US" sz="1500" b="1" dirty="0">
                <a:effectLst/>
                <a:latin typeface="Segoe UI" panose="020B0502040204020203" pitchFamily="34" charset="0"/>
                <a:ea typeface="Segoe UI" panose="020B0502040204020203" pitchFamily="34" charset="0"/>
              </a:rPr>
              <a:t>Dual eligible members in D-SNPs are not eligible for receiving Medi-Cal ECM through their MCP. </a:t>
            </a:r>
          </a:p>
          <a:p>
            <a:pPr>
              <a:spcBef>
                <a:spcPts val="544"/>
              </a:spcBef>
              <a:spcAft>
                <a:spcPts val="0"/>
              </a:spcAft>
            </a:pPr>
            <a:r>
              <a:rPr lang="en-US" sz="1500" dirty="0">
                <a:effectLst/>
                <a:latin typeface="Segoe UI" panose="020B0502040204020203" pitchFamily="34" charset="0"/>
                <a:ea typeface="Segoe UI" panose="020B0502040204020203" pitchFamily="34" charset="0"/>
              </a:rPr>
              <a:t>D-SNPs must provide sufficient care management to members to ensure that members who would otherwise qualify for Medi-Cal ECM are not adversely impacted by receiving care management exclusively through their D-SNP. </a:t>
            </a:r>
          </a:p>
          <a:p>
            <a:pPr>
              <a:spcBef>
                <a:spcPts val="544"/>
              </a:spcBef>
              <a:spcAft>
                <a:spcPts val="0"/>
              </a:spcAft>
            </a:pPr>
            <a:r>
              <a:rPr lang="en-US" sz="1500" b="1" dirty="0">
                <a:ea typeface="Segoe UI" panose="020B0502040204020203" pitchFamily="34" charset="0"/>
              </a:rPr>
              <a:t>Note: </a:t>
            </a:r>
            <a:r>
              <a:rPr lang="en-US" sz="1500" dirty="0">
                <a:effectLst/>
                <a:latin typeface="Segoe UI" panose="020B0502040204020203" pitchFamily="34" charset="0"/>
                <a:ea typeface="Segoe UI" panose="020B0502040204020203" pitchFamily="34" charset="0"/>
              </a:rPr>
              <a:t>Dual eligible members who are in Original Medicare or Medicare Advantage plans (not D-SNPs) receive Medi-Cal ECM through their MCP if they meet eligibility requirements. </a:t>
            </a:r>
          </a:p>
        </p:txBody>
      </p:sp>
    </p:spTree>
    <p:extLst>
      <p:ext uri="{BB962C8B-B14F-4D97-AF65-F5344CB8AC3E}">
        <p14:creationId xmlns:p14="http://schemas.microsoft.com/office/powerpoint/2010/main" val="626200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1BF5-AC74-A20D-9D57-E8122E3E1FE5}"/>
              </a:ext>
            </a:extLst>
          </p:cNvPr>
          <p:cNvSpPr>
            <a:spLocks noGrp="1"/>
          </p:cNvSpPr>
          <p:nvPr>
            <p:ph type="ctrTitle"/>
          </p:nvPr>
        </p:nvSpPr>
        <p:spPr/>
        <p:txBody>
          <a:bodyPr/>
          <a:lstStyle/>
          <a:p>
            <a:r>
              <a:rPr lang="en-US" dirty="0"/>
              <a:t>CY 2026 D-SNP Policy Guide: </a:t>
            </a:r>
            <a:br>
              <a:rPr lang="en-US" dirty="0"/>
            </a:br>
            <a:r>
              <a:rPr lang="en-US" dirty="0"/>
              <a:t>Care Coordination Chapter</a:t>
            </a:r>
          </a:p>
        </p:txBody>
      </p:sp>
    </p:spTree>
    <p:extLst>
      <p:ext uri="{BB962C8B-B14F-4D97-AF65-F5344CB8AC3E}">
        <p14:creationId xmlns:p14="http://schemas.microsoft.com/office/powerpoint/2010/main" val="179372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CAFE-71DE-E116-9004-08ADC79BA841}"/>
              </a:ext>
            </a:extLst>
          </p:cNvPr>
          <p:cNvSpPr>
            <a:spLocks noGrp="1"/>
          </p:cNvSpPr>
          <p:nvPr>
            <p:ph type="title"/>
          </p:nvPr>
        </p:nvSpPr>
        <p:spPr/>
        <p:txBody>
          <a:bodyPr/>
          <a:lstStyle/>
          <a:p>
            <a:r>
              <a:rPr lang="en-US" dirty="0"/>
              <a:t>Overview: CY 2026 Care Coordination Chapter</a:t>
            </a:r>
          </a:p>
        </p:txBody>
      </p:sp>
      <p:sp>
        <p:nvSpPr>
          <p:cNvPr id="3" name="Content Placeholder 2">
            <a:extLst>
              <a:ext uri="{FF2B5EF4-FFF2-40B4-BE49-F238E27FC236}">
                <a16:creationId xmlns:a16="http://schemas.microsoft.com/office/drawing/2014/main" id="{4947B116-6EAD-C72C-83FC-CFB4263491E1}"/>
              </a:ext>
            </a:extLst>
          </p:cNvPr>
          <p:cNvSpPr>
            <a:spLocks noGrp="1"/>
          </p:cNvSpPr>
          <p:nvPr>
            <p:ph idx="1"/>
          </p:nvPr>
        </p:nvSpPr>
        <p:spPr>
          <a:xfrm>
            <a:off x="628650" y="2325121"/>
            <a:ext cx="7886700" cy="3361304"/>
          </a:xfrm>
        </p:spPr>
        <p:txBody>
          <a:bodyPr/>
          <a:lstStyle/>
          <a:p>
            <a:r>
              <a:rPr lang="en-US" sz="1500" dirty="0"/>
              <a:t>The Care Coordination chapter of the CY 2026 D-SNP Policy Guide provides state-specific care coordination requirements to health plans operating EAE (Medi-Medi Plan) and non-EAE D-SNPs. </a:t>
            </a:r>
          </a:p>
          <a:p>
            <a:pPr lvl="1"/>
            <a:r>
              <a:rPr lang="en-US" sz="1500" dirty="0"/>
              <a:t>The chapter is available on the </a:t>
            </a:r>
            <a:r>
              <a:rPr lang="en-US" sz="1500" dirty="0">
                <a:hlinkClick r:id="rId3"/>
              </a:rPr>
              <a:t>DHCS website</a:t>
            </a:r>
            <a:r>
              <a:rPr lang="en-US" sz="1500" dirty="0"/>
              <a:t>. </a:t>
            </a:r>
          </a:p>
          <a:p>
            <a:r>
              <a:rPr lang="en-US" sz="1500" dirty="0"/>
              <a:t>Similar to previous years, topics in this chapter cover Risk Stratification, Health Risk Assessments (HRAs), Individualized Care Plans (ICPs), Interdisciplinary Care Teams (ICTs), and Care Transitions. </a:t>
            </a:r>
          </a:p>
          <a:p>
            <a:r>
              <a:rPr lang="en-US" sz="1500" dirty="0"/>
              <a:t>Guidance on Palliative Care and Dementia Care were carried over from 2025.</a:t>
            </a:r>
          </a:p>
          <a:p>
            <a:r>
              <a:rPr lang="en-US" sz="1500" b="1" dirty="0"/>
              <a:t>New for 2026: </a:t>
            </a:r>
            <a:r>
              <a:rPr lang="en-US" sz="1500" dirty="0"/>
              <a:t>Transition from ECM-like care management to California Integrated Care Management (CICM). </a:t>
            </a:r>
          </a:p>
          <a:p>
            <a:pPr lvl="1"/>
            <a:r>
              <a:rPr lang="en-US" sz="1350" dirty="0"/>
              <a:t>D-SNPs will continue to provide “ECM-like” care management to eligible members throughout CY 2025.</a:t>
            </a:r>
          </a:p>
          <a:p>
            <a:pPr lvl="1"/>
            <a:r>
              <a:rPr lang="en-US" sz="1350" dirty="0"/>
              <a:t>D-SNPs will transition to providing CICM on January 1, 2026. </a:t>
            </a:r>
          </a:p>
          <a:p>
            <a:pPr lvl="1"/>
            <a:endParaRPr lang="en-US" sz="1350" dirty="0"/>
          </a:p>
        </p:txBody>
      </p:sp>
    </p:spTree>
    <p:extLst>
      <p:ext uri="{BB962C8B-B14F-4D97-AF65-F5344CB8AC3E}">
        <p14:creationId xmlns:p14="http://schemas.microsoft.com/office/powerpoint/2010/main" val="108600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668C-1D5C-1492-4C32-979C625BFAD4}"/>
              </a:ext>
            </a:extLst>
          </p:cNvPr>
          <p:cNvSpPr>
            <a:spLocks noGrp="1"/>
          </p:cNvSpPr>
          <p:nvPr>
            <p:ph type="title"/>
          </p:nvPr>
        </p:nvSpPr>
        <p:spPr/>
        <p:txBody>
          <a:bodyPr/>
          <a:lstStyle/>
          <a:p>
            <a:r>
              <a:rPr lang="en-US" dirty="0"/>
              <a:t>Overview: State-Specific Care Coordination Requirements  </a:t>
            </a:r>
          </a:p>
        </p:txBody>
      </p:sp>
    </p:spTree>
    <p:extLst>
      <p:ext uri="{BB962C8B-B14F-4D97-AF65-F5344CB8AC3E}">
        <p14:creationId xmlns:p14="http://schemas.microsoft.com/office/powerpoint/2010/main" val="299909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0837" y="464677"/>
            <a:ext cx="7924800" cy="1015663"/>
          </a:xfrm>
          <a:prstGeom prst="rect">
            <a:avLst/>
          </a:prstGeom>
          <a:noFill/>
        </p:spPr>
        <p:txBody>
          <a:bodyPr wrap="square" rtlCol="0">
            <a:spAutoFit/>
          </a:bodyPr>
          <a:lstStyle/>
          <a:p>
            <a:endParaRPr lang="en-US" sz="3000" dirty="0">
              <a:latin typeface="Cambria" pitchFamily="18" charset="0"/>
            </a:endParaRPr>
          </a:p>
          <a:p>
            <a:endParaRPr lang="en-US" sz="3000" dirty="0">
              <a:latin typeface="Cambria" pitchFamily="18" charset="0"/>
            </a:endParaRPr>
          </a:p>
        </p:txBody>
      </p:sp>
      <p:sp>
        <p:nvSpPr>
          <p:cNvPr id="2" name="Title 1"/>
          <p:cNvSpPr>
            <a:spLocks noGrp="1"/>
          </p:cNvSpPr>
          <p:nvPr>
            <p:ph type="title"/>
          </p:nvPr>
        </p:nvSpPr>
        <p:spPr>
          <a:xfrm>
            <a:off x="591047" y="495355"/>
            <a:ext cx="7239000" cy="516577"/>
          </a:xfrm>
        </p:spPr>
        <p:txBody>
          <a:bodyPr>
            <a:noAutofit/>
          </a:bodyPr>
          <a:lstStyle/>
          <a:p>
            <a:r>
              <a:rPr lang="en-US" sz="3600" b="1" dirty="0">
                <a:latin typeface="Cambria" pitchFamily="18" charset="0"/>
              </a:rPr>
              <a:t>Agenda</a:t>
            </a:r>
          </a:p>
        </p:txBody>
      </p:sp>
      <p:sp>
        <p:nvSpPr>
          <p:cNvPr id="13" name="Slide Number Placeholder 12"/>
          <p:cNvSpPr>
            <a:spLocks noGrp="1"/>
          </p:cNvSpPr>
          <p:nvPr>
            <p:ph type="sldNum" sz="quarter" idx="12"/>
          </p:nvPr>
        </p:nvSpPr>
        <p:spPr/>
        <p:txBody>
          <a:bodyPr/>
          <a:lstStyle/>
          <a:p>
            <a:fld id="{A370007B-399A-4F33-BA2D-3B94742954EE}" type="slidenum">
              <a:rPr lang="en-US" smtClean="0"/>
              <a:pPr/>
              <a:t>1</a:t>
            </a:fld>
            <a:endParaRPr lang="en-US" dirty="0"/>
          </a:p>
        </p:txBody>
      </p:sp>
      <p:sp>
        <p:nvSpPr>
          <p:cNvPr id="11" name="Content Placeholder 10">
            <a:extLst>
              <a:ext uri="{FF2B5EF4-FFF2-40B4-BE49-F238E27FC236}">
                <a16:creationId xmlns:a16="http://schemas.microsoft.com/office/drawing/2014/main" id="{6F1BAD8F-000B-BEE7-E417-2394498F2B8C}"/>
              </a:ext>
            </a:extLst>
          </p:cNvPr>
          <p:cNvSpPr>
            <a:spLocks noGrp="1"/>
          </p:cNvSpPr>
          <p:nvPr>
            <p:ph idx="1"/>
          </p:nvPr>
        </p:nvSpPr>
        <p:spPr>
          <a:xfrm>
            <a:off x="468923" y="1244266"/>
            <a:ext cx="8229600" cy="3906715"/>
          </a:xfrm>
        </p:spPr>
        <p:txBody>
          <a:bodyPr anchor="ctr">
            <a:normAutofit/>
          </a:bodyPr>
          <a:lstStyle/>
          <a:p>
            <a:r>
              <a:rPr lang="en-US" sz="2800" dirty="0">
                <a:latin typeface="Cambria" panose="02040503050406030204" pitchFamily="18" charset="0"/>
              </a:rPr>
              <a:t>Welcome and Introductions</a:t>
            </a:r>
          </a:p>
          <a:p>
            <a:r>
              <a:rPr lang="en-US" sz="2800" dirty="0">
                <a:latin typeface="Cambria" panose="02040503050406030204" pitchFamily="18" charset="0"/>
              </a:rPr>
              <a:t>Updates</a:t>
            </a:r>
            <a:endParaRPr lang="en-US" sz="2400" dirty="0">
              <a:latin typeface="Cambria" panose="02040503050406030204" pitchFamily="18" charset="0"/>
            </a:endParaRPr>
          </a:p>
          <a:p>
            <a:r>
              <a:rPr lang="en-US" sz="2800" dirty="0">
                <a:latin typeface="Cambria" panose="02040503050406030204" pitchFamily="18" charset="0"/>
              </a:rPr>
              <a:t>Dual Special Needs Plan – Policy Guide Overview with Anastasia Dodson</a:t>
            </a:r>
          </a:p>
          <a:p>
            <a:r>
              <a:rPr lang="en-US" sz="2800" dirty="0">
                <a:latin typeface="Cambria" panose="02040503050406030204" pitchFamily="18" charset="0"/>
              </a:rPr>
              <a:t>Panelist Discussion</a:t>
            </a:r>
          </a:p>
          <a:p>
            <a:r>
              <a:rPr lang="en-US" sz="2800" dirty="0">
                <a:latin typeface="Cambria" panose="02040503050406030204" pitchFamily="18" charset="0"/>
              </a:rPr>
              <a:t>Announcements and Upcoming Meetings</a:t>
            </a:r>
          </a:p>
        </p:txBody>
      </p:sp>
      <p:pic>
        <p:nvPicPr>
          <p:cNvPr id="3" name="Picture 2" descr="A logo with people in the middle&#10;&#10;Description automatically generated">
            <a:extLst>
              <a:ext uri="{FF2B5EF4-FFF2-40B4-BE49-F238E27FC236}">
                <a16:creationId xmlns:a16="http://schemas.microsoft.com/office/drawing/2014/main" id="{FA05A924-3540-EFBB-C312-4B830FDE3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0" y="2204"/>
            <a:ext cx="1524004" cy="1524004"/>
          </a:xfrm>
          <a:prstGeom prst="rect">
            <a:avLst/>
          </a:prstGeom>
        </p:spPr>
      </p:pic>
    </p:spTree>
    <p:extLst>
      <p:ext uri="{BB962C8B-B14F-4D97-AF65-F5344CB8AC3E}">
        <p14:creationId xmlns:p14="http://schemas.microsoft.com/office/powerpoint/2010/main" val="393175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2B608-0DB2-EBC6-1422-9BDE352D7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D23FC-4F76-9E8B-B033-9EF6E6F49637}"/>
              </a:ext>
            </a:extLst>
          </p:cNvPr>
          <p:cNvSpPr>
            <a:spLocks noGrp="1"/>
          </p:cNvSpPr>
          <p:nvPr>
            <p:ph type="title"/>
          </p:nvPr>
        </p:nvSpPr>
        <p:spPr/>
        <p:txBody>
          <a:bodyPr/>
          <a:lstStyle/>
          <a:p>
            <a:r>
              <a:rPr lang="en-US" dirty="0"/>
              <a:t>State-Specific Risk Stratification Requirements</a:t>
            </a:r>
          </a:p>
        </p:txBody>
      </p:sp>
      <p:sp>
        <p:nvSpPr>
          <p:cNvPr id="3" name="Content Placeholder 2">
            <a:extLst>
              <a:ext uri="{FF2B5EF4-FFF2-40B4-BE49-F238E27FC236}">
                <a16:creationId xmlns:a16="http://schemas.microsoft.com/office/drawing/2014/main" id="{A8997EAD-0946-5DC4-A1DB-CB6194A6C20F}"/>
              </a:ext>
            </a:extLst>
          </p:cNvPr>
          <p:cNvSpPr>
            <a:spLocks noGrp="1"/>
          </p:cNvSpPr>
          <p:nvPr>
            <p:ph idx="1"/>
          </p:nvPr>
        </p:nvSpPr>
        <p:spPr>
          <a:xfrm>
            <a:off x="628650" y="2395101"/>
            <a:ext cx="7886700" cy="3038815"/>
          </a:xfrm>
        </p:spPr>
        <p:txBody>
          <a:bodyPr/>
          <a:lstStyle/>
          <a:p>
            <a:r>
              <a:rPr lang="en-US" dirty="0"/>
              <a:t>All state-specific risk stratification requirements are in addition to federal risk stratification requirements for D-SNPs. </a:t>
            </a:r>
          </a:p>
          <a:p>
            <a:r>
              <a:rPr lang="en-US" dirty="0"/>
              <a:t>In California, a D-SNP’s risk stratification of members must account for any identified member needs covered by Medi-Cal. </a:t>
            </a:r>
          </a:p>
        </p:txBody>
      </p:sp>
    </p:spTree>
    <p:extLst>
      <p:ext uri="{BB962C8B-B14F-4D97-AF65-F5344CB8AC3E}">
        <p14:creationId xmlns:p14="http://schemas.microsoft.com/office/powerpoint/2010/main" val="107361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CF5A-030D-9522-8C9C-0CFFD848D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1B0D6-D1E8-086A-979E-A00E541AB39B}"/>
              </a:ext>
            </a:extLst>
          </p:cNvPr>
          <p:cNvSpPr>
            <a:spLocks noGrp="1"/>
          </p:cNvSpPr>
          <p:nvPr>
            <p:ph type="title"/>
          </p:nvPr>
        </p:nvSpPr>
        <p:spPr>
          <a:xfrm>
            <a:off x="628650" y="1094428"/>
            <a:ext cx="7886700" cy="994172"/>
          </a:xfrm>
        </p:spPr>
        <p:txBody>
          <a:bodyPr/>
          <a:lstStyle/>
          <a:p>
            <a:r>
              <a:rPr lang="en-US" dirty="0"/>
              <a:t>State-Specific Risk Stratification Requirements (cont.)</a:t>
            </a:r>
          </a:p>
        </p:txBody>
      </p:sp>
      <p:sp>
        <p:nvSpPr>
          <p:cNvPr id="3" name="Content Placeholder 2">
            <a:extLst>
              <a:ext uri="{FF2B5EF4-FFF2-40B4-BE49-F238E27FC236}">
                <a16:creationId xmlns:a16="http://schemas.microsoft.com/office/drawing/2014/main" id="{AB0A83C2-4BB6-7C32-C3A3-5E96B9CACA5E}"/>
              </a:ext>
            </a:extLst>
          </p:cNvPr>
          <p:cNvSpPr>
            <a:spLocks noGrp="1"/>
          </p:cNvSpPr>
          <p:nvPr>
            <p:ph idx="1"/>
          </p:nvPr>
        </p:nvSpPr>
        <p:spPr>
          <a:xfrm>
            <a:off x="628650" y="2270839"/>
            <a:ext cx="7886700" cy="3317786"/>
          </a:xfrm>
        </p:spPr>
        <p:txBody>
          <a:bodyPr/>
          <a:lstStyle/>
          <a:p>
            <a:r>
              <a:rPr lang="en-US" sz="1500" dirty="0"/>
              <a:t>At a minimum, a D-SNP’s risk stratification process must include a review of:</a:t>
            </a:r>
          </a:p>
          <a:p>
            <a:pPr lvl="1"/>
            <a:r>
              <a:rPr lang="en-US" sz="1350" dirty="0"/>
              <a:t>Any available utilization data, including Medicaid utilization data available through the aligned Medi-Cal managed care plan (including long-term care utilization)</a:t>
            </a:r>
          </a:p>
          <a:p>
            <a:pPr lvl="1"/>
            <a:r>
              <a:rPr lang="en-US" sz="1350" dirty="0"/>
              <a:t>Any other relevant and available data from delivery systems outside of the managed care plans such as:</a:t>
            </a:r>
          </a:p>
          <a:p>
            <a:pPr lvl="2"/>
            <a:r>
              <a:rPr lang="en-US" sz="1350" dirty="0"/>
              <a:t>In-Home Supportive Services (IHSS)</a:t>
            </a:r>
          </a:p>
          <a:p>
            <a:pPr lvl="2"/>
            <a:r>
              <a:rPr lang="en-US" sz="1350" dirty="0"/>
              <a:t>Multipurpose Senior Services Program (MSSP) and other 1915(c) and home-and community-based waiver programs</a:t>
            </a:r>
          </a:p>
          <a:p>
            <a:pPr lvl="2"/>
            <a:r>
              <a:rPr lang="en-US" sz="1350" dirty="0"/>
              <a:t>Behavioral health (both mental health and substance use disorder data, if available)</a:t>
            </a:r>
          </a:p>
          <a:p>
            <a:pPr lvl="2"/>
            <a:r>
              <a:rPr lang="en-US" sz="1350" dirty="0"/>
              <a:t>Pharmacy data</a:t>
            </a:r>
          </a:p>
          <a:p>
            <a:pPr lvl="1"/>
            <a:r>
              <a:rPr lang="en-US" sz="1350" dirty="0"/>
              <a:t>The results of previously administered Medicare or Medi-Cal Health Risk Assessments, if available</a:t>
            </a:r>
          </a:p>
          <a:p>
            <a:pPr lvl="1"/>
            <a:r>
              <a:rPr lang="en-US" sz="1350" dirty="0"/>
              <a:t>Any data and risk stratification available through the DHCS Population Health Management Platform (when it becomes available)</a:t>
            </a:r>
          </a:p>
        </p:txBody>
      </p:sp>
    </p:spTree>
    <p:extLst>
      <p:ext uri="{BB962C8B-B14F-4D97-AF65-F5344CB8AC3E}">
        <p14:creationId xmlns:p14="http://schemas.microsoft.com/office/powerpoint/2010/main" val="184317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4D17-B533-D183-482B-6C8CE0AD681E}"/>
              </a:ext>
            </a:extLst>
          </p:cNvPr>
          <p:cNvSpPr>
            <a:spLocks noGrp="1"/>
          </p:cNvSpPr>
          <p:nvPr>
            <p:ph type="title"/>
          </p:nvPr>
        </p:nvSpPr>
        <p:spPr>
          <a:xfrm>
            <a:off x="628650" y="1136415"/>
            <a:ext cx="7886700" cy="994172"/>
          </a:xfrm>
        </p:spPr>
        <p:txBody>
          <a:bodyPr/>
          <a:lstStyle/>
          <a:p>
            <a:r>
              <a:rPr lang="en-US" dirty="0"/>
              <a:t>State-Specific Health Risk Assessment (HRA) Requirements</a:t>
            </a:r>
          </a:p>
        </p:txBody>
      </p:sp>
      <p:sp>
        <p:nvSpPr>
          <p:cNvPr id="3" name="Content Placeholder 2">
            <a:extLst>
              <a:ext uri="{FF2B5EF4-FFF2-40B4-BE49-F238E27FC236}">
                <a16:creationId xmlns:a16="http://schemas.microsoft.com/office/drawing/2014/main" id="{EDB2F936-1148-A9B1-F50A-82F79EF61171}"/>
              </a:ext>
            </a:extLst>
          </p:cNvPr>
          <p:cNvSpPr>
            <a:spLocks noGrp="1"/>
          </p:cNvSpPr>
          <p:nvPr>
            <p:ph idx="1"/>
          </p:nvPr>
        </p:nvSpPr>
        <p:spPr>
          <a:xfrm>
            <a:off x="495106" y="2424793"/>
            <a:ext cx="8153789" cy="3296793"/>
          </a:xfrm>
        </p:spPr>
        <p:txBody>
          <a:bodyPr/>
          <a:lstStyle/>
          <a:p>
            <a:r>
              <a:rPr lang="en-US" dirty="0"/>
              <a:t>All state-specific HRA requirements are in addition to federal HRA requirements for D-SNPs. </a:t>
            </a:r>
          </a:p>
          <a:p>
            <a:r>
              <a:rPr lang="en-US" dirty="0"/>
              <a:t>D-SNPs must make best efforts to create a single, unified HRA to meet the requirements for both the D-SNP and Medi-Cal managed care plan. </a:t>
            </a:r>
          </a:p>
          <a:p>
            <a:r>
              <a:rPr lang="en-US" dirty="0"/>
              <a:t>HRAs must directly inform the development of a member’s Individualized Care Plan (ICP) and Interdisciplinary Care Team (ICT), per federal requirements. </a:t>
            </a:r>
          </a:p>
        </p:txBody>
      </p:sp>
    </p:spTree>
    <p:extLst>
      <p:ext uri="{BB962C8B-B14F-4D97-AF65-F5344CB8AC3E}">
        <p14:creationId xmlns:p14="http://schemas.microsoft.com/office/powerpoint/2010/main" val="75477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87401-0025-2646-0348-A856BAED2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118A9-D14E-FAC8-3085-8C7A4F49C327}"/>
              </a:ext>
            </a:extLst>
          </p:cNvPr>
          <p:cNvSpPr>
            <a:spLocks noGrp="1"/>
          </p:cNvSpPr>
          <p:nvPr>
            <p:ph type="title"/>
          </p:nvPr>
        </p:nvSpPr>
        <p:spPr>
          <a:xfrm>
            <a:off x="628650" y="1136415"/>
            <a:ext cx="7886700" cy="994172"/>
          </a:xfrm>
        </p:spPr>
        <p:txBody>
          <a:bodyPr/>
          <a:lstStyle/>
          <a:p>
            <a:r>
              <a:rPr lang="en-US" dirty="0"/>
              <a:t>State-Specific Health Risk Assessment (HRA) Requirements (cont.)</a:t>
            </a:r>
          </a:p>
        </p:txBody>
      </p:sp>
      <p:sp>
        <p:nvSpPr>
          <p:cNvPr id="3" name="Content Placeholder 2">
            <a:extLst>
              <a:ext uri="{FF2B5EF4-FFF2-40B4-BE49-F238E27FC236}">
                <a16:creationId xmlns:a16="http://schemas.microsoft.com/office/drawing/2014/main" id="{F80B364F-DA77-7C13-8A46-0E849FB28FBD}"/>
              </a:ext>
            </a:extLst>
          </p:cNvPr>
          <p:cNvSpPr>
            <a:spLocks noGrp="1"/>
          </p:cNvSpPr>
          <p:nvPr>
            <p:ph idx="1"/>
          </p:nvPr>
        </p:nvSpPr>
        <p:spPr>
          <a:xfrm>
            <a:off x="495106" y="2368810"/>
            <a:ext cx="8153789" cy="3352776"/>
          </a:xfrm>
        </p:spPr>
        <p:txBody>
          <a:bodyPr/>
          <a:lstStyle/>
          <a:p>
            <a:r>
              <a:rPr lang="en-US" sz="1800" dirty="0"/>
              <a:t>D-SNPs have flexibility in the design of their HRA tools but must ensure the HRA identifies the following elements: </a:t>
            </a:r>
          </a:p>
          <a:p>
            <a:pPr lvl="1"/>
            <a:r>
              <a:rPr lang="en-US" sz="1500" dirty="0"/>
              <a:t>Medi-Cal services a member currently uses. </a:t>
            </a:r>
          </a:p>
          <a:p>
            <a:pPr lvl="1"/>
            <a:r>
              <a:rPr lang="en-US" sz="1500" dirty="0"/>
              <a:t>Any Long-Term Services and Supports (LTSS) needs a member may have or potentially need. </a:t>
            </a:r>
          </a:p>
          <a:p>
            <a:pPr lvl="1"/>
            <a:r>
              <a:rPr lang="en-US" sz="1500" dirty="0"/>
              <a:t>Populations that may need additional screening or services specific to that population, such as those with dementia and Alzheimer’s disease. </a:t>
            </a:r>
          </a:p>
          <a:p>
            <a:pPr lvl="1"/>
            <a:r>
              <a:rPr lang="en-US" sz="1500" dirty="0"/>
              <a:t>At least one question on each of the following three domains: housing stability, food security, and access to transportation (consistent with federal requirements).</a:t>
            </a:r>
          </a:p>
          <a:p>
            <a:pPr lvl="1"/>
            <a:r>
              <a:rPr lang="en-US" sz="1500" dirty="0"/>
              <a:t>Identification of any caregivers. </a:t>
            </a:r>
          </a:p>
          <a:p>
            <a:pPr lvl="2"/>
            <a:r>
              <a:rPr lang="en-US" dirty="0"/>
              <a:t>If a member identifies a caregiver, then D-SNPs will conduct an assessment of caregiver support needs. </a:t>
            </a:r>
            <a:endParaRPr lang="en-US" sz="1800" dirty="0"/>
          </a:p>
          <a:p>
            <a:pPr marL="0" indent="0">
              <a:buNone/>
            </a:pPr>
            <a:endParaRPr lang="en-US" sz="1800" dirty="0"/>
          </a:p>
        </p:txBody>
      </p:sp>
    </p:spTree>
    <p:extLst>
      <p:ext uri="{BB962C8B-B14F-4D97-AF65-F5344CB8AC3E}">
        <p14:creationId xmlns:p14="http://schemas.microsoft.com/office/powerpoint/2010/main" val="34802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CF6F-3BC4-0C4F-D20A-88B1A8D7EF43}"/>
              </a:ext>
            </a:extLst>
          </p:cNvPr>
          <p:cNvSpPr>
            <a:spLocks noGrp="1"/>
          </p:cNvSpPr>
          <p:nvPr>
            <p:ph type="title"/>
          </p:nvPr>
        </p:nvSpPr>
        <p:spPr>
          <a:xfrm>
            <a:off x="628650" y="1114670"/>
            <a:ext cx="7886700" cy="1120970"/>
          </a:xfrm>
        </p:spPr>
        <p:txBody>
          <a:bodyPr>
            <a:normAutofit fontScale="90000"/>
          </a:bodyPr>
          <a:lstStyle/>
          <a:p>
            <a:r>
              <a:rPr lang="en-US" dirty="0"/>
              <a:t>State-Specific Individualized Care Plan (ICP) and Interdisciplinary Care Team (ICT) Requirements</a:t>
            </a:r>
          </a:p>
        </p:txBody>
      </p:sp>
      <p:sp>
        <p:nvSpPr>
          <p:cNvPr id="3" name="Content Placeholder 2">
            <a:extLst>
              <a:ext uri="{FF2B5EF4-FFF2-40B4-BE49-F238E27FC236}">
                <a16:creationId xmlns:a16="http://schemas.microsoft.com/office/drawing/2014/main" id="{2BD2DC8A-19B6-9DCC-E9DC-6E2D0D02B365}"/>
              </a:ext>
            </a:extLst>
          </p:cNvPr>
          <p:cNvSpPr>
            <a:spLocks noGrp="1"/>
          </p:cNvSpPr>
          <p:nvPr>
            <p:ph idx="1"/>
          </p:nvPr>
        </p:nvSpPr>
        <p:spPr>
          <a:xfrm>
            <a:off x="628650" y="2323912"/>
            <a:ext cx="7886700" cy="3419419"/>
          </a:xfrm>
        </p:spPr>
        <p:txBody>
          <a:bodyPr/>
          <a:lstStyle/>
          <a:p>
            <a:r>
              <a:rPr lang="en-US" sz="1425" dirty="0"/>
              <a:t>All state-specific ICP and ICT requirements are in addition to federal ICP and ICT requirements for D-SNPs.</a:t>
            </a:r>
          </a:p>
          <a:p>
            <a:r>
              <a:rPr lang="en-US" sz="1425" dirty="0"/>
              <a:t>ICPs are informed by a member’s HRA and past utilization of both Medicare and Medi-Cal services. </a:t>
            </a:r>
          </a:p>
          <a:p>
            <a:r>
              <a:rPr lang="en-US" sz="1425" dirty="0"/>
              <a:t>Members, primary care providers, and specialists are encouraged to participate in the development of the ICP and ICT activities. </a:t>
            </a:r>
          </a:p>
          <a:p>
            <a:pPr lvl="1"/>
            <a:r>
              <a:rPr lang="en-US" sz="1425" dirty="0"/>
              <a:t>If cognitive impairment is present, caregivers should also be involved. </a:t>
            </a:r>
          </a:p>
          <a:p>
            <a:r>
              <a:rPr lang="en-US" sz="1425" dirty="0"/>
              <a:t>The ICP should be person-centered and, when cognitive impairment is present, family-centered. </a:t>
            </a:r>
          </a:p>
          <a:p>
            <a:r>
              <a:rPr lang="en-US" sz="1425" dirty="0"/>
              <a:t>Both the ICP and ICT should include services and providers from the Medi-Cal managed care and carved-out delivery systems, as appropriate for a member and consistent with their preferences.</a:t>
            </a:r>
          </a:p>
          <a:p>
            <a:r>
              <a:rPr lang="en-US" sz="1425" dirty="0"/>
              <a:t>Additional information about ICPs and ICTs is included in the Care Coordination chapter of the CY2026 D-SNP Policy Guide. </a:t>
            </a:r>
          </a:p>
          <a:p>
            <a:endParaRPr lang="en-US" sz="1425" dirty="0"/>
          </a:p>
        </p:txBody>
      </p:sp>
    </p:spTree>
    <p:extLst>
      <p:ext uri="{BB962C8B-B14F-4D97-AF65-F5344CB8AC3E}">
        <p14:creationId xmlns:p14="http://schemas.microsoft.com/office/powerpoint/2010/main" val="1282591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F210-5A41-A990-7D77-DD7A260A712B}"/>
              </a:ext>
            </a:extLst>
          </p:cNvPr>
          <p:cNvSpPr>
            <a:spLocks noGrp="1"/>
          </p:cNvSpPr>
          <p:nvPr>
            <p:ph type="title"/>
          </p:nvPr>
        </p:nvSpPr>
        <p:spPr>
          <a:xfrm>
            <a:off x="628650" y="954469"/>
            <a:ext cx="7886700" cy="994172"/>
          </a:xfrm>
        </p:spPr>
        <p:txBody>
          <a:bodyPr/>
          <a:lstStyle/>
          <a:p>
            <a:r>
              <a:rPr lang="en-US" dirty="0"/>
              <a:t>Face-to-Face Encounters Requirements</a:t>
            </a:r>
          </a:p>
        </p:txBody>
      </p:sp>
      <p:sp>
        <p:nvSpPr>
          <p:cNvPr id="3" name="Content Placeholder 2">
            <a:extLst>
              <a:ext uri="{FF2B5EF4-FFF2-40B4-BE49-F238E27FC236}">
                <a16:creationId xmlns:a16="http://schemas.microsoft.com/office/drawing/2014/main" id="{6FFBA8D2-99C8-40DE-819F-FE379279B2C1}"/>
              </a:ext>
            </a:extLst>
          </p:cNvPr>
          <p:cNvSpPr>
            <a:spLocks noGrp="1"/>
          </p:cNvSpPr>
          <p:nvPr>
            <p:ph idx="1"/>
          </p:nvPr>
        </p:nvSpPr>
        <p:spPr>
          <a:xfrm>
            <a:off x="628650" y="1850669"/>
            <a:ext cx="7886700" cy="3905153"/>
          </a:xfrm>
        </p:spPr>
        <p:txBody>
          <a:bodyPr/>
          <a:lstStyle/>
          <a:p>
            <a:r>
              <a:rPr lang="en-US" sz="1500" dirty="0"/>
              <a:t>Per federal requirements, all D-SNPs must provide face-to-face encounters with members for the delivery of health care or care management or care coordination services. </a:t>
            </a:r>
          </a:p>
          <a:p>
            <a:r>
              <a:rPr lang="en-US" sz="1500" dirty="0"/>
              <a:t>Face-to-face encounters must:</a:t>
            </a:r>
          </a:p>
          <a:p>
            <a:pPr lvl="1"/>
            <a:r>
              <a:rPr lang="en-US" sz="1500" dirty="0"/>
              <a:t>Be on at least an annual basis</a:t>
            </a:r>
          </a:p>
          <a:p>
            <a:pPr lvl="1"/>
            <a:r>
              <a:rPr lang="en-US" sz="1500" dirty="0"/>
              <a:t>Begin within the first 12 months of enrollment </a:t>
            </a:r>
          </a:p>
          <a:p>
            <a:pPr lvl="1"/>
            <a:r>
              <a:rPr lang="en-US" sz="1500" dirty="0"/>
              <a:t>Be with the member’s consent</a:t>
            </a:r>
          </a:p>
          <a:p>
            <a:pPr lvl="1"/>
            <a:r>
              <a:rPr lang="en-US" sz="1500" dirty="0"/>
              <a:t>Be between a member and an individual in the member’s ICT, or between a member and an individual from the D-SNP’s case management staff, or between a member and the member’s contracted health care provider</a:t>
            </a:r>
          </a:p>
          <a:p>
            <a:pPr lvl="1"/>
            <a:r>
              <a:rPr lang="en-US" sz="1500" dirty="0"/>
              <a:t>Be either in-person or through a visual, real-time, interactive telehealth encounter </a:t>
            </a:r>
          </a:p>
          <a:p>
            <a:pPr lvl="2"/>
            <a:r>
              <a:rPr lang="en-US" dirty="0"/>
              <a:t>Per state-specific requirements, D-SNPs must use alternate methods (including telehealth) when in-person communication is unavailable or does not meet the needs of a member, to provide culturally appropriate and accessible communication in accordance with member choice. </a:t>
            </a:r>
          </a:p>
        </p:txBody>
      </p:sp>
    </p:spTree>
    <p:extLst>
      <p:ext uri="{BB962C8B-B14F-4D97-AF65-F5344CB8AC3E}">
        <p14:creationId xmlns:p14="http://schemas.microsoft.com/office/powerpoint/2010/main" val="417637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3B1B-FD4B-1E2D-F9DA-C3D941440157}"/>
              </a:ext>
            </a:extLst>
          </p:cNvPr>
          <p:cNvSpPr>
            <a:spLocks noGrp="1"/>
          </p:cNvSpPr>
          <p:nvPr>
            <p:ph type="title"/>
          </p:nvPr>
        </p:nvSpPr>
        <p:spPr/>
        <p:txBody>
          <a:bodyPr/>
          <a:lstStyle/>
          <a:p>
            <a:r>
              <a:rPr lang="en-US" dirty="0"/>
              <a:t>California Integrated </a:t>
            </a:r>
            <a:br>
              <a:rPr lang="en-US" dirty="0"/>
            </a:br>
            <a:r>
              <a:rPr lang="en-US" dirty="0"/>
              <a:t>Care Management</a:t>
            </a:r>
          </a:p>
        </p:txBody>
      </p:sp>
    </p:spTree>
    <p:extLst>
      <p:ext uri="{BB962C8B-B14F-4D97-AF65-F5344CB8AC3E}">
        <p14:creationId xmlns:p14="http://schemas.microsoft.com/office/powerpoint/2010/main" val="43064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9446-A4C7-6FAD-D262-BFC41980C5E1}"/>
              </a:ext>
            </a:extLst>
          </p:cNvPr>
          <p:cNvSpPr>
            <a:spLocks noGrp="1"/>
          </p:cNvSpPr>
          <p:nvPr>
            <p:ph type="title"/>
          </p:nvPr>
        </p:nvSpPr>
        <p:spPr>
          <a:xfrm>
            <a:off x="628650" y="1103585"/>
            <a:ext cx="7886700" cy="994172"/>
          </a:xfrm>
        </p:spPr>
        <p:txBody>
          <a:bodyPr/>
          <a:lstStyle/>
          <a:p>
            <a:r>
              <a:rPr lang="en-US" dirty="0">
                <a:latin typeface="Segoe UI"/>
                <a:cs typeface="Segoe UI"/>
              </a:rPr>
              <a:t>California Integrated Care Management (CICM)</a:t>
            </a:r>
            <a:endParaRPr lang="en-US" dirty="0"/>
          </a:p>
        </p:txBody>
      </p:sp>
      <p:sp>
        <p:nvSpPr>
          <p:cNvPr id="3" name="Content Placeholder 2">
            <a:extLst>
              <a:ext uri="{FF2B5EF4-FFF2-40B4-BE49-F238E27FC236}">
                <a16:creationId xmlns:a16="http://schemas.microsoft.com/office/drawing/2014/main" id="{C4E46C5E-D139-1067-B185-479AE6289334}"/>
              </a:ext>
            </a:extLst>
          </p:cNvPr>
          <p:cNvSpPr>
            <a:spLocks noGrp="1"/>
          </p:cNvSpPr>
          <p:nvPr>
            <p:ph idx="1"/>
          </p:nvPr>
        </p:nvSpPr>
        <p:spPr>
          <a:xfrm>
            <a:off x="628650" y="2097757"/>
            <a:ext cx="7886700" cy="3659864"/>
          </a:xfrm>
        </p:spPr>
        <p:txBody>
          <a:bodyPr/>
          <a:lstStyle/>
          <a:p>
            <a:r>
              <a:rPr lang="en-US" sz="1800" b="1" dirty="0">
                <a:effectLst/>
                <a:latin typeface="Segoe UI" panose="020B0502040204020203" pitchFamily="34" charset="0"/>
                <a:ea typeface="Segoe UI" panose="020B0502040204020203" pitchFamily="34" charset="0"/>
              </a:rPr>
              <a:t>CICM</a:t>
            </a:r>
            <a:r>
              <a:rPr lang="en-US" sz="1800" dirty="0">
                <a:effectLst/>
                <a:latin typeface="Segoe UI" panose="020B0502040204020203" pitchFamily="34" charset="0"/>
                <a:ea typeface="Segoe UI" panose="020B0502040204020203" pitchFamily="34" charset="0"/>
              </a:rPr>
              <a:t> refers to the California-specific requirements for integrated care coordination for </a:t>
            </a:r>
            <a:r>
              <a:rPr lang="en-US" sz="1800" b="1" dirty="0">
                <a:effectLst/>
                <a:latin typeface="Segoe UI" panose="020B0502040204020203" pitchFamily="34" charset="0"/>
                <a:ea typeface="Segoe UI" panose="020B0502040204020203" pitchFamily="34" charset="0"/>
              </a:rPr>
              <a:t>specific vulnerable populations</a:t>
            </a:r>
            <a:r>
              <a:rPr lang="en-US" sz="1800" dirty="0">
                <a:effectLst/>
                <a:latin typeface="Segoe UI" panose="020B0502040204020203" pitchFamily="34" charset="0"/>
                <a:ea typeface="Segoe UI" panose="020B0502040204020203" pitchFamily="34" charset="0"/>
              </a:rPr>
              <a:t> covered by D-SNPs as determined by the state. </a:t>
            </a:r>
          </a:p>
          <a:p>
            <a:r>
              <a:rPr lang="en-US" sz="1800" dirty="0">
                <a:effectLst/>
                <a:latin typeface="Segoe UI" panose="020B0502040204020203" pitchFamily="34" charset="0"/>
                <a:ea typeface="Segoe UI" panose="020B0502040204020203" pitchFamily="34" charset="0"/>
              </a:rPr>
              <a:t>Per federal guidance, D-SNPs must provide robust care coordination to members. CICM layers state-specific requirements on top of federal D-SNP requirements. </a:t>
            </a:r>
          </a:p>
          <a:p>
            <a:r>
              <a:rPr lang="en-US" sz="1800" dirty="0">
                <a:effectLst/>
                <a:latin typeface="Segoe UI" panose="020B0502040204020203" pitchFamily="34" charset="0"/>
                <a:ea typeface="Segoe UI" panose="020B0502040204020203" pitchFamily="34" charset="0"/>
              </a:rPr>
              <a:t>CY 2026 CICM requirements replace the CY 2024 and CY 2025 “ECM-like care management” requirements for D-SNPs.</a:t>
            </a:r>
          </a:p>
          <a:p>
            <a:pPr lvl="1"/>
            <a:r>
              <a:rPr lang="en-US" sz="1650" dirty="0">
                <a:effectLst/>
                <a:latin typeface="Segoe UI" panose="020B0502040204020203" pitchFamily="34" charset="0"/>
                <a:ea typeface="Segoe UI" panose="020B0502040204020203" pitchFamily="34" charset="0"/>
              </a:rPr>
              <a:t>CICM policy applies to members who may have been eligible to receive Medi-Cal ECM from their MCP. However, D-SNP members are not eligible to receive Medi-Cal ECM from their MCP. </a:t>
            </a:r>
          </a:p>
          <a:p>
            <a:pPr lvl="1"/>
            <a:r>
              <a:rPr lang="en-US" sz="1650" dirty="0">
                <a:effectLst/>
                <a:latin typeface="Segoe UI" panose="020B0502040204020203" pitchFamily="34" charset="0"/>
                <a:ea typeface="Segoe UI" panose="020B0502040204020203" pitchFamily="34" charset="0"/>
              </a:rPr>
              <a:t>CICM requirements also address an additional vulnerable population: Adults with Documented Dementia Needs.</a:t>
            </a:r>
          </a:p>
          <a:p>
            <a:pPr marL="342900" lvl="1" indent="0">
              <a:buNone/>
            </a:pPr>
            <a:endParaRPr lang="en-US" sz="1650" dirty="0">
              <a:effectLst/>
              <a:latin typeface="Segoe UI" panose="020B0502040204020203" pitchFamily="34" charset="0"/>
              <a:ea typeface="Segoe UI" panose="020B0502040204020203" pitchFamily="34" charset="0"/>
            </a:endParaRPr>
          </a:p>
          <a:p>
            <a:pPr marL="0" indent="0">
              <a:buNone/>
            </a:pPr>
            <a:endParaRPr lang="en-US" sz="1950" dirty="0"/>
          </a:p>
        </p:txBody>
      </p:sp>
    </p:spTree>
    <p:extLst>
      <p:ext uri="{BB962C8B-B14F-4D97-AF65-F5344CB8AC3E}">
        <p14:creationId xmlns:p14="http://schemas.microsoft.com/office/powerpoint/2010/main" val="2107346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7C13-4843-FBD4-463F-7D044FC8B550}"/>
              </a:ext>
            </a:extLst>
          </p:cNvPr>
          <p:cNvSpPr>
            <a:spLocks noGrp="1"/>
          </p:cNvSpPr>
          <p:nvPr>
            <p:ph type="title"/>
          </p:nvPr>
        </p:nvSpPr>
        <p:spPr>
          <a:xfrm>
            <a:off x="628650" y="1024255"/>
            <a:ext cx="7886700" cy="994172"/>
          </a:xfrm>
        </p:spPr>
        <p:txBody>
          <a:bodyPr>
            <a:normAutofit/>
          </a:bodyPr>
          <a:lstStyle/>
          <a:p>
            <a:r>
              <a:rPr lang="en-US" dirty="0"/>
              <a:t>New CY 2026 D-SNP State-Specific Care Coordination Requirements</a:t>
            </a:r>
          </a:p>
        </p:txBody>
      </p:sp>
      <p:sp>
        <p:nvSpPr>
          <p:cNvPr id="3" name="Content Placeholder 2">
            <a:extLst>
              <a:ext uri="{FF2B5EF4-FFF2-40B4-BE49-F238E27FC236}">
                <a16:creationId xmlns:a16="http://schemas.microsoft.com/office/drawing/2014/main" id="{44F76DA4-35D3-018B-D374-113FA4FF8D02}"/>
              </a:ext>
            </a:extLst>
          </p:cNvPr>
          <p:cNvSpPr>
            <a:spLocks noGrp="1"/>
          </p:cNvSpPr>
          <p:nvPr>
            <p:ph idx="1"/>
          </p:nvPr>
        </p:nvSpPr>
        <p:spPr>
          <a:xfrm>
            <a:off x="628650" y="2000250"/>
            <a:ext cx="7886700" cy="3732292"/>
          </a:xfrm>
        </p:spPr>
        <p:txBody>
          <a:bodyPr>
            <a:normAutofit fontScale="85000" lnSpcReduction="10000"/>
          </a:bodyPr>
          <a:lstStyle/>
          <a:p>
            <a:pPr>
              <a:spcAft>
                <a:spcPts val="0"/>
              </a:spcAft>
            </a:pPr>
            <a:r>
              <a:rPr lang="en-US" sz="1800" b="1" dirty="0"/>
              <a:t>CICM Populations: </a:t>
            </a:r>
            <a:r>
              <a:rPr lang="en-US" sz="1800" dirty="0"/>
              <a:t>D-SNPs must include all of the CICM populations as vulnerable members in their MOCs.</a:t>
            </a:r>
          </a:p>
          <a:p>
            <a:pPr lvl="1">
              <a:spcAft>
                <a:spcPts val="0"/>
              </a:spcAft>
            </a:pPr>
            <a:r>
              <a:rPr lang="en-US" dirty="0"/>
              <a:t>The CICM populations reflect Medi-Cal ECM with the addition of Adults with Documented Dementia Needs. </a:t>
            </a:r>
          </a:p>
          <a:p>
            <a:pPr lvl="2">
              <a:spcAft>
                <a:spcPts val="0"/>
              </a:spcAft>
            </a:pPr>
            <a:r>
              <a:rPr lang="en-US" dirty="0"/>
              <a:t>Note: CY 2025 care coordination requirements around dementia care and dementia care specialists have been incorporated into CICM.</a:t>
            </a:r>
            <a:endParaRPr lang="en-US" b="1" dirty="0"/>
          </a:p>
          <a:p>
            <a:pPr>
              <a:spcAft>
                <a:spcPts val="0"/>
              </a:spcAft>
            </a:pPr>
            <a:r>
              <a:rPr lang="en-US" sz="1800" b="1" dirty="0"/>
              <a:t>CBO Contracting: </a:t>
            </a:r>
            <a:r>
              <a:rPr lang="en-US" sz="1800" dirty="0"/>
              <a:t>DHCS is recommending that D-SNPs contract with community-based organizations (CBOs) to provide care management to specific CICM populations.</a:t>
            </a:r>
          </a:p>
          <a:p>
            <a:pPr lvl="1">
              <a:spcAft>
                <a:spcPts val="0"/>
              </a:spcAft>
            </a:pPr>
            <a:r>
              <a:rPr lang="en-US" dirty="0"/>
              <a:t>D-SNPs who contract with CBOs to provide care management to CICM populations are also encouraged to include the CBOs in a member’s ICT.</a:t>
            </a:r>
          </a:p>
          <a:p>
            <a:pPr>
              <a:spcAft>
                <a:spcPts val="0"/>
              </a:spcAft>
            </a:pPr>
            <a:r>
              <a:rPr lang="en-US" sz="1800" b="1" dirty="0"/>
              <a:t>In-Person Engagement: </a:t>
            </a:r>
            <a:r>
              <a:rPr lang="en-US" sz="1800" dirty="0"/>
              <a:t>In addition, DHCS is encouraging plans to provide care management to these CICM populations primarily through in-person interactions. </a:t>
            </a:r>
          </a:p>
          <a:p>
            <a:pPr lvl="1">
              <a:spcAft>
                <a:spcPts val="0"/>
              </a:spcAft>
            </a:pPr>
            <a:r>
              <a:rPr lang="en-US" dirty="0"/>
              <a:t>For the Adults Experiencing Homelessness CICM population, D-SNPs are required to provide in-person care. </a:t>
            </a:r>
          </a:p>
        </p:txBody>
      </p:sp>
    </p:spTree>
    <p:extLst>
      <p:ext uri="{BB962C8B-B14F-4D97-AF65-F5344CB8AC3E}">
        <p14:creationId xmlns:p14="http://schemas.microsoft.com/office/powerpoint/2010/main" val="42873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0C08-E925-E344-2E1E-940A95DFE7E5}"/>
              </a:ext>
            </a:extLst>
          </p:cNvPr>
          <p:cNvSpPr>
            <a:spLocks noGrp="1"/>
          </p:cNvSpPr>
          <p:nvPr>
            <p:ph type="title"/>
          </p:nvPr>
        </p:nvSpPr>
        <p:spPr/>
        <p:txBody>
          <a:bodyPr/>
          <a:lstStyle/>
          <a:p>
            <a:r>
              <a:rPr lang="en-US" dirty="0"/>
              <a:t>CICM: CBO Contracting</a:t>
            </a:r>
          </a:p>
        </p:txBody>
      </p:sp>
      <p:sp>
        <p:nvSpPr>
          <p:cNvPr id="3" name="Content Placeholder 2">
            <a:extLst>
              <a:ext uri="{FF2B5EF4-FFF2-40B4-BE49-F238E27FC236}">
                <a16:creationId xmlns:a16="http://schemas.microsoft.com/office/drawing/2014/main" id="{718B7E4E-07C7-225B-0FCB-422E3FB299B3}"/>
              </a:ext>
            </a:extLst>
          </p:cNvPr>
          <p:cNvSpPr>
            <a:spLocks noGrp="1"/>
          </p:cNvSpPr>
          <p:nvPr>
            <p:ph idx="1"/>
          </p:nvPr>
        </p:nvSpPr>
        <p:spPr/>
        <p:txBody>
          <a:bodyPr/>
          <a:lstStyle/>
          <a:p>
            <a:pPr marR="194310">
              <a:spcBef>
                <a:spcPts val="544"/>
              </a:spcBef>
              <a:spcAft>
                <a:spcPts val="0"/>
              </a:spcAft>
            </a:pPr>
            <a:r>
              <a:rPr lang="en-US" dirty="0">
                <a:effectLst/>
                <a:latin typeface="+mn-lt"/>
                <a:ea typeface="Segoe UI" panose="020B0502040204020203" pitchFamily="34" charset="0"/>
              </a:rPr>
              <a:t>DHCS</a:t>
            </a:r>
            <a:r>
              <a:rPr lang="en-US" dirty="0">
                <a:latin typeface="+mn-lt"/>
                <a:ea typeface="Segoe UI" panose="020B0502040204020203" pitchFamily="34" charset="0"/>
              </a:rPr>
              <a:t> </a:t>
            </a:r>
            <a:r>
              <a:rPr lang="en-US" b="1" dirty="0">
                <a:effectLst/>
                <a:latin typeface="+mn-lt"/>
                <a:ea typeface="Segoe UI" panose="020B0502040204020203" pitchFamily="34" charset="0"/>
              </a:rPr>
              <a:t>recommends but does not require </a:t>
            </a:r>
            <a:r>
              <a:rPr lang="en-US" dirty="0">
                <a:effectLst/>
                <a:latin typeface="+mn-lt"/>
                <a:ea typeface="Segoe UI" panose="020B0502040204020203" pitchFamily="34" charset="0"/>
              </a:rPr>
              <a:t>that D-SNPs contract with CBOs that serve CICM populations to augment D-SNP plan-based care management. </a:t>
            </a:r>
          </a:p>
          <a:p>
            <a:pPr marR="194310">
              <a:spcBef>
                <a:spcPts val="544"/>
              </a:spcBef>
              <a:spcAft>
                <a:spcPts val="0"/>
              </a:spcAft>
            </a:pPr>
            <a:r>
              <a:rPr lang="en-US" dirty="0">
                <a:effectLst/>
                <a:latin typeface="+mn-lt"/>
                <a:ea typeface="Segoe UI" panose="020B0502040204020203" pitchFamily="34" charset="0"/>
              </a:rPr>
              <a:t>EAE D-SNPs are also encouraged to leverage the CBO contracts the plan has within their Medi-Cal line of business for ECM to support D-SNP members who qualify for CICM.  </a:t>
            </a:r>
          </a:p>
        </p:txBody>
      </p:sp>
    </p:spTree>
    <p:extLst>
      <p:ext uri="{BB962C8B-B14F-4D97-AF65-F5344CB8AC3E}">
        <p14:creationId xmlns:p14="http://schemas.microsoft.com/office/powerpoint/2010/main" val="252797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1047" y="457201"/>
            <a:ext cx="7924800" cy="1015663"/>
          </a:xfrm>
          <a:prstGeom prst="rect">
            <a:avLst/>
          </a:prstGeom>
          <a:noFill/>
        </p:spPr>
        <p:txBody>
          <a:bodyPr wrap="square" rtlCol="0">
            <a:spAutoFit/>
          </a:bodyPr>
          <a:lstStyle/>
          <a:p>
            <a:endParaRPr lang="en-US" sz="3000" dirty="0">
              <a:latin typeface="Cambria" pitchFamily="18" charset="0"/>
            </a:endParaRPr>
          </a:p>
          <a:p>
            <a:endParaRPr lang="en-US" sz="3000" dirty="0">
              <a:latin typeface="Cambria" pitchFamily="18" charset="0"/>
            </a:endParaRPr>
          </a:p>
        </p:txBody>
      </p:sp>
      <p:sp>
        <p:nvSpPr>
          <p:cNvPr id="2" name="Title 1"/>
          <p:cNvSpPr>
            <a:spLocks noGrp="1"/>
          </p:cNvSpPr>
          <p:nvPr>
            <p:ph type="title"/>
          </p:nvPr>
        </p:nvSpPr>
        <p:spPr>
          <a:xfrm>
            <a:off x="780553" y="518157"/>
            <a:ext cx="7772400" cy="716286"/>
          </a:xfrm>
        </p:spPr>
        <p:txBody>
          <a:bodyPr>
            <a:noAutofit/>
          </a:bodyPr>
          <a:lstStyle/>
          <a:p>
            <a:pPr algn="ctr"/>
            <a:r>
              <a:rPr lang="en-US" sz="3600" cap="none" dirty="0">
                <a:latin typeface="Cambria" pitchFamily="18" charset="0"/>
              </a:rPr>
              <a:t>Updates</a:t>
            </a:r>
          </a:p>
        </p:txBody>
      </p:sp>
      <p:sp>
        <p:nvSpPr>
          <p:cNvPr id="13" name="Slide Number Placeholder 12"/>
          <p:cNvSpPr>
            <a:spLocks noGrp="1"/>
          </p:cNvSpPr>
          <p:nvPr>
            <p:ph type="sldNum" sz="quarter" idx="12"/>
          </p:nvPr>
        </p:nvSpPr>
        <p:spPr/>
        <p:txBody>
          <a:bodyPr/>
          <a:lstStyle/>
          <a:p>
            <a:fld id="{A370007B-399A-4F33-BA2D-3B94742954EE}" type="slidenum">
              <a:rPr lang="en-US" smtClean="0"/>
              <a:pPr/>
              <a:t>2</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AF6D96A2-0AD0-5E10-AF5D-D6DB3C63F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0" y="2204"/>
            <a:ext cx="1524004" cy="1524004"/>
          </a:xfrm>
          <a:prstGeom prst="rect">
            <a:avLst/>
          </a:prstGeom>
        </p:spPr>
      </p:pic>
      <p:sp>
        <p:nvSpPr>
          <p:cNvPr id="4" name="Title 1">
            <a:extLst>
              <a:ext uri="{FF2B5EF4-FFF2-40B4-BE49-F238E27FC236}">
                <a16:creationId xmlns:a16="http://schemas.microsoft.com/office/drawing/2014/main" id="{E92400AC-10A5-7E19-CDD9-E7C3D5032039}"/>
              </a:ext>
            </a:extLst>
          </p:cNvPr>
          <p:cNvSpPr txBox="1">
            <a:spLocks/>
          </p:cNvSpPr>
          <p:nvPr/>
        </p:nvSpPr>
        <p:spPr>
          <a:xfrm>
            <a:off x="508410" y="1466915"/>
            <a:ext cx="8025990" cy="4093483"/>
          </a:xfrm>
          <a:prstGeom prst="rect">
            <a:avLst/>
          </a:prstGeom>
        </p:spPr>
        <p:txBody>
          <a:bodyPr vert="horz" lIns="91440" tIns="45720" rIns="91440" bIns="45720" rtlCol="0" anchor="t">
            <a:noAutofit/>
          </a:bodyPr>
          <a:lstStyle>
            <a:lvl1pPr algn="l" defTabSz="914377" rtl="0" eaLnBrk="1" latinLnBrk="0" hangingPunct="1">
              <a:spcBef>
                <a:spcPct val="0"/>
              </a:spcBef>
              <a:buNone/>
              <a:defRPr sz="4000" b="1" kern="1200" cap="all">
                <a:solidFill>
                  <a:schemeClr val="tx1"/>
                </a:solidFill>
                <a:latin typeface="+mj-lt"/>
                <a:ea typeface="+mj-ea"/>
                <a:cs typeface="+mj-cs"/>
              </a:defRPr>
            </a:lvl1pPr>
          </a:lstStyle>
          <a:p>
            <a:pPr marR="0" lvl="0" algn="ctr">
              <a:lnSpc>
                <a:spcPct val="107000"/>
              </a:lnSpc>
            </a:pPr>
            <a:r>
              <a:rPr lang="en-US" sz="3600" cap="none" dirty="0">
                <a:latin typeface="Cambria" pitchFamily="18" charset="0"/>
              </a:rPr>
              <a:t>Federal Budget 101 Webinar</a:t>
            </a:r>
          </a:p>
          <a:p>
            <a:pPr marR="0" lvl="0" algn="ctr">
              <a:lnSpc>
                <a:spcPct val="107000"/>
              </a:lnSpc>
            </a:pPr>
            <a:r>
              <a:rPr lang="en-US" sz="2400" cap="none" dirty="0">
                <a:latin typeface="Cambria" pitchFamily="18" charset="0"/>
              </a:rPr>
              <a:t>Wednesday, March 26, 2025, at 1:00 PM </a:t>
            </a:r>
          </a:p>
          <a:p>
            <a:pPr marR="0" lvl="0" algn="ctr">
              <a:lnSpc>
                <a:spcPct val="107000"/>
              </a:lnSpc>
            </a:pPr>
            <a:r>
              <a:rPr lang="en-US" sz="2400" cap="none" dirty="0">
                <a:latin typeface="Cambria" pitchFamily="18" charset="0"/>
              </a:rPr>
              <a:t>Cathy Senderling-McDonald</a:t>
            </a:r>
          </a:p>
          <a:p>
            <a:pPr marR="0" lvl="0" algn="ctr">
              <a:lnSpc>
                <a:spcPct val="107000"/>
              </a:lnSpc>
            </a:pPr>
            <a:r>
              <a:rPr lang="en-US" sz="1600" cap="none" dirty="0">
                <a:latin typeface="Cambria" pitchFamily="18" charset="0"/>
              </a:rPr>
              <a:t>Registration link coming soon </a:t>
            </a:r>
            <a:br>
              <a:rPr lang="en-US" sz="2400" cap="none" dirty="0">
                <a:latin typeface="Cambria" pitchFamily="18" charset="0"/>
              </a:rPr>
            </a:br>
            <a:endParaRPr lang="en-US" sz="2400" cap="none" dirty="0">
              <a:latin typeface="Cambria" pitchFamily="18" charset="0"/>
            </a:endParaRPr>
          </a:p>
          <a:p>
            <a:pPr marR="0" lvl="1" algn="ctr">
              <a:lnSpc>
                <a:spcPct val="107000"/>
              </a:lnSpc>
              <a:spcAft>
                <a:spcPts val="800"/>
              </a:spcAft>
            </a:pPr>
            <a:r>
              <a:rPr lang="en-US" dirty="0">
                <a:latin typeface="Cambria" panose="02040503050406030204" pitchFamily="18" charset="0"/>
                <a:ea typeface="Cambria" panose="02040503050406030204" pitchFamily="18" charset="0"/>
              </a:rPr>
              <a:t>Join us to learn the how’s and why’s of federal budgeting.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Cathy Senderling-McDonald, who brings 28 years of experience in California and federal policy, along with Washington, DC based experts will demystify the process, providing details, definitions, and discussing how and when you can engage with policymakers in a meaningful way.</a:t>
            </a:r>
            <a:br>
              <a:rPr lang="en-US" dirty="0">
                <a:latin typeface="Cambria" panose="02040503050406030204" pitchFamily="18" charset="0"/>
                <a:ea typeface="Cambria" panose="02040503050406030204" pitchFamily="18" charset="0"/>
              </a:rPr>
            </a:br>
            <a:endParaRPr lang="en-US"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47076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D7EE-2F65-CA81-F6FC-B2F50F3BDC03}"/>
              </a:ext>
            </a:extLst>
          </p:cNvPr>
          <p:cNvSpPr>
            <a:spLocks noGrp="1"/>
          </p:cNvSpPr>
          <p:nvPr>
            <p:ph type="title"/>
          </p:nvPr>
        </p:nvSpPr>
        <p:spPr/>
        <p:txBody>
          <a:bodyPr/>
          <a:lstStyle/>
          <a:p>
            <a:r>
              <a:rPr lang="en-US" dirty="0"/>
              <a:t>CICM: Working with CBO Care Managers</a:t>
            </a:r>
          </a:p>
        </p:txBody>
      </p:sp>
      <p:sp>
        <p:nvSpPr>
          <p:cNvPr id="3" name="Content Placeholder 2">
            <a:extLst>
              <a:ext uri="{FF2B5EF4-FFF2-40B4-BE49-F238E27FC236}">
                <a16:creationId xmlns:a16="http://schemas.microsoft.com/office/drawing/2014/main" id="{893822FC-EDD3-DAD4-0A38-861C5E186B96}"/>
              </a:ext>
            </a:extLst>
          </p:cNvPr>
          <p:cNvSpPr>
            <a:spLocks noGrp="1"/>
          </p:cNvSpPr>
          <p:nvPr>
            <p:ph idx="1"/>
          </p:nvPr>
        </p:nvSpPr>
        <p:spPr/>
        <p:txBody>
          <a:bodyPr/>
          <a:lstStyle/>
          <a:p>
            <a:r>
              <a:rPr lang="en-US" sz="2100" dirty="0">
                <a:effectLst/>
                <a:latin typeface="Segoe UI" panose="020B0502040204020203" pitchFamily="34" charset="0"/>
                <a:ea typeface="Segoe UI" panose="020B0502040204020203" pitchFamily="34" charset="0"/>
              </a:rPr>
              <a:t>In situations where a CBO providing CICM assigns a care manager to a member, the D-SNP care manager must directly communicate with the CBO care manager to ensure the member receives coordinated care. </a:t>
            </a:r>
            <a:r>
              <a:rPr lang="en-US" dirty="0"/>
              <a:t> </a:t>
            </a:r>
          </a:p>
        </p:txBody>
      </p:sp>
    </p:spTree>
    <p:extLst>
      <p:ext uri="{BB962C8B-B14F-4D97-AF65-F5344CB8AC3E}">
        <p14:creationId xmlns:p14="http://schemas.microsoft.com/office/powerpoint/2010/main" val="4041034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8DAE-D415-2BA4-E895-03B371007446}"/>
              </a:ext>
            </a:extLst>
          </p:cNvPr>
          <p:cNvSpPr>
            <a:spLocks noGrp="1"/>
          </p:cNvSpPr>
          <p:nvPr>
            <p:ph type="title"/>
          </p:nvPr>
        </p:nvSpPr>
        <p:spPr>
          <a:xfrm>
            <a:off x="628650" y="1126784"/>
            <a:ext cx="7886700" cy="994172"/>
          </a:xfrm>
        </p:spPr>
        <p:txBody>
          <a:bodyPr/>
          <a:lstStyle/>
          <a:p>
            <a:r>
              <a:rPr lang="en-US" dirty="0"/>
              <a:t>Additional Requirements for Specific CICM Populations</a:t>
            </a:r>
          </a:p>
        </p:txBody>
      </p:sp>
      <p:sp>
        <p:nvSpPr>
          <p:cNvPr id="3" name="Content Placeholder 2">
            <a:extLst>
              <a:ext uri="{FF2B5EF4-FFF2-40B4-BE49-F238E27FC236}">
                <a16:creationId xmlns:a16="http://schemas.microsoft.com/office/drawing/2014/main" id="{B39E655F-4BA1-55B5-FEAF-E6F49282C349}"/>
              </a:ext>
            </a:extLst>
          </p:cNvPr>
          <p:cNvSpPr>
            <a:spLocks noGrp="1"/>
          </p:cNvSpPr>
          <p:nvPr>
            <p:ph idx="1"/>
          </p:nvPr>
        </p:nvSpPr>
        <p:spPr>
          <a:xfrm>
            <a:off x="682971" y="2297498"/>
            <a:ext cx="7886700" cy="3292451"/>
          </a:xfrm>
        </p:spPr>
        <p:txBody>
          <a:bodyPr/>
          <a:lstStyle/>
          <a:p>
            <a:pPr marL="240030" lvl="1" indent="-240030">
              <a:buSzPct val="125000"/>
              <a:buFont typeface="Segoe UI" panose="020B0502040204020203" pitchFamily="34" charset="0"/>
              <a:buChar char="»"/>
            </a:pPr>
            <a:r>
              <a:rPr lang="en-US" sz="1500" b="1" dirty="0"/>
              <a:t>Adults with Documented Dementia Needs</a:t>
            </a:r>
          </a:p>
          <a:p>
            <a:pPr marL="582930" lvl="2" indent="-240030">
              <a:buSzPct val="125000"/>
              <a:buFont typeface="Segoe UI" panose="020B0502040204020203" pitchFamily="34" charset="0"/>
              <a:buChar char="»"/>
            </a:pPr>
            <a:r>
              <a:rPr lang="en-US" dirty="0">
                <a:effectLst/>
                <a:latin typeface="Segoe UI" panose="020B0502040204020203" pitchFamily="34" charset="0"/>
                <a:ea typeface="Segoe UI" panose="020B0502040204020203" pitchFamily="34" charset="0"/>
              </a:rPr>
              <a:t>D-SNPs must have trained dementia care specialists on ICTs for members living with dementia.</a:t>
            </a:r>
            <a:endParaRPr lang="en-US" spc="-23" dirty="0">
              <a:effectLst/>
              <a:latin typeface="Segoe UI" panose="020B0502040204020203" pitchFamily="34" charset="0"/>
              <a:ea typeface="Segoe UI" panose="020B0502040204020203" pitchFamily="34" charset="0"/>
            </a:endParaRPr>
          </a:p>
          <a:p>
            <a:pPr marL="925830" lvl="3" indent="-240030">
              <a:buSzPct val="125000"/>
              <a:buFont typeface="Segoe UI" panose="020B0502040204020203" pitchFamily="34" charset="0"/>
              <a:buChar char="»"/>
            </a:pPr>
            <a:r>
              <a:rPr lang="en-US" sz="1500" dirty="0">
                <a:effectLst/>
                <a:latin typeface="Segoe UI" panose="020B0502040204020203" pitchFamily="34" charset="0"/>
                <a:ea typeface="Segoe UI" panose="020B0502040204020203" pitchFamily="34" charset="0"/>
              </a:rPr>
              <a:t>D-SNPs should leverage available training content from Alzheimer’s organizations when developing training content for dementia care specialists.</a:t>
            </a:r>
          </a:p>
          <a:p>
            <a:pPr marL="582930" lvl="2" indent="-240030">
              <a:buSzPct val="125000"/>
              <a:buFont typeface="Segoe UI" panose="020B0502040204020203" pitchFamily="34" charset="0"/>
              <a:buChar char="»"/>
            </a:pPr>
            <a:r>
              <a:rPr lang="en-US" dirty="0">
                <a:effectLst/>
                <a:latin typeface="Segoe UI" panose="020B0502040204020203" pitchFamily="34" charset="0"/>
                <a:ea typeface="Segoe UI" panose="020B0502040204020203" pitchFamily="34" charset="0"/>
              </a:rPr>
              <a:t>Dementia</a:t>
            </a:r>
            <a:r>
              <a:rPr lang="en-US" spc="-11"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care</a:t>
            </a:r>
            <a:r>
              <a:rPr lang="en-US" spc="-11"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specialists</a:t>
            </a:r>
            <a:r>
              <a:rPr lang="en-US" spc="-11"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must</a:t>
            </a:r>
            <a:r>
              <a:rPr lang="en-US" spc="-11"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be</a:t>
            </a:r>
            <a:r>
              <a:rPr lang="en-US" spc="-15"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included</a:t>
            </a:r>
            <a:r>
              <a:rPr lang="en-US" spc="-11"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in</a:t>
            </a:r>
            <a:r>
              <a:rPr lang="en-US" spc="-11"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the</a:t>
            </a:r>
            <a:r>
              <a:rPr lang="en-US" spc="-11"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development</a:t>
            </a:r>
            <a:r>
              <a:rPr lang="en-US" spc="-11"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of</a:t>
            </a:r>
            <a:r>
              <a:rPr lang="en-US" spc="-15" dirty="0">
                <a:effectLst/>
                <a:latin typeface="Segoe UI" panose="020B0502040204020203" pitchFamily="34" charset="0"/>
                <a:ea typeface="Segoe UI" panose="020B0502040204020203" pitchFamily="34" charset="0"/>
              </a:rPr>
              <a:t> </a:t>
            </a:r>
            <a:r>
              <a:rPr lang="en-US" dirty="0">
                <a:effectLst/>
                <a:latin typeface="Segoe UI" panose="020B0502040204020203" pitchFamily="34" charset="0"/>
                <a:ea typeface="Segoe UI" panose="020B0502040204020203" pitchFamily="34" charset="0"/>
              </a:rPr>
              <a:t>the</a:t>
            </a:r>
            <a:r>
              <a:rPr lang="en-US" spc="-11" dirty="0">
                <a:effectLst/>
                <a:latin typeface="Segoe UI" panose="020B0502040204020203" pitchFamily="34" charset="0"/>
                <a:ea typeface="Segoe UI" panose="020B0502040204020203" pitchFamily="34" charset="0"/>
              </a:rPr>
              <a:t> </a:t>
            </a:r>
            <a:r>
              <a:rPr lang="en-US" spc="-11" dirty="0">
                <a:ea typeface="Segoe UI" panose="020B0502040204020203" pitchFamily="34" charset="0"/>
              </a:rPr>
              <a:t>m</a:t>
            </a:r>
            <a:r>
              <a:rPr lang="en-US" dirty="0">
                <a:effectLst/>
                <a:latin typeface="Segoe UI" panose="020B0502040204020203" pitchFamily="34" charset="0"/>
                <a:ea typeface="Segoe UI" panose="020B0502040204020203" pitchFamily="34" charset="0"/>
              </a:rPr>
              <a:t>ember’s</a:t>
            </a:r>
            <a:r>
              <a:rPr lang="en-US" spc="-11" dirty="0">
                <a:effectLst/>
                <a:latin typeface="Segoe UI" panose="020B0502040204020203" pitchFamily="34" charset="0"/>
                <a:ea typeface="Segoe UI" panose="020B0502040204020203" pitchFamily="34" charset="0"/>
              </a:rPr>
              <a:t> ICP </a:t>
            </a:r>
            <a:r>
              <a:rPr lang="en-US" dirty="0">
                <a:effectLst/>
                <a:latin typeface="Segoe UI" panose="020B0502040204020203" pitchFamily="34" charset="0"/>
                <a:ea typeface="Segoe UI" panose="020B0502040204020203" pitchFamily="34" charset="0"/>
              </a:rPr>
              <a:t>to the extent possible and as consistent with the member’s preference.</a:t>
            </a:r>
          </a:p>
          <a:p>
            <a:pPr marL="582930" lvl="2" indent="-240030">
              <a:buSzPct val="125000"/>
              <a:buFont typeface="Segoe UI" panose="020B0502040204020203" pitchFamily="34" charset="0"/>
              <a:buChar char="»"/>
            </a:pPr>
            <a:r>
              <a:rPr lang="en-US" dirty="0">
                <a:ea typeface="Segoe UI" panose="020B0502040204020203" pitchFamily="34" charset="0"/>
              </a:rPr>
              <a:t>DHCS encourages plans to leverage Dementia Care Aware training and resources to support D-SNP providers when detecting cognitive impairment for D-SNP members.</a:t>
            </a:r>
          </a:p>
          <a:p>
            <a:pPr marL="582930" lvl="2" indent="-240030">
              <a:buSzPct val="125000"/>
              <a:buFont typeface="Segoe UI" panose="020B0502040204020203" pitchFamily="34" charset="0"/>
              <a:buChar char="»"/>
            </a:pPr>
            <a:r>
              <a:rPr lang="en-US" dirty="0">
                <a:effectLst/>
                <a:latin typeface="Segoe UI" panose="020B0502040204020203" pitchFamily="34" charset="0"/>
                <a:ea typeface="Segoe UI" panose="020B0502040204020203" pitchFamily="34" charset="0"/>
              </a:rPr>
              <a:t>Note: These requirements were also included in the CY 2025 Care Coordination chapter.</a:t>
            </a:r>
          </a:p>
        </p:txBody>
      </p:sp>
    </p:spTree>
    <p:extLst>
      <p:ext uri="{BB962C8B-B14F-4D97-AF65-F5344CB8AC3E}">
        <p14:creationId xmlns:p14="http://schemas.microsoft.com/office/powerpoint/2010/main" val="2508330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171F-E0A3-6549-8D1B-82C0F6FAB7A4}"/>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4030975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F3B36-0CAA-A326-8D46-28654F8261C3}"/>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A27233A5-8FCA-F4ED-3EA7-B99FF1C907BD}"/>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4110C54-B702-CC72-999A-AE05406BE6D6}"/>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1DABDA8F-5F52-C0E4-4857-B5C9E7641AC0}"/>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FDF553BC-57AC-C39E-91F7-523CEEAA5789}"/>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8EC46136-7856-C622-59AE-9B387239F04C}"/>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F80146DF-5E2A-2550-A47B-0BBA7C17A53F}"/>
              </a:ext>
            </a:extLst>
          </p:cNvPr>
          <p:cNvSpPr>
            <a:spLocks noGrp="1"/>
          </p:cNvSpPr>
          <p:nvPr>
            <p:ph type="sldNum" sz="quarter" idx="12"/>
          </p:nvPr>
        </p:nvSpPr>
        <p:spPr/>
        <p:txBody>
          <a:bodyPr/>
          <a:lstStyle/>
          <a:p>
            <a:fld id="{A370007B-399A-4F33-BA2D-3B94742954EE}" type="slidenum">
              <a:rPr lang="en-US" smtClean="0"/>
              <a:pPr/>
              <a:t>32</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21497237-76C8-EE7D-8BC1-0DEC25789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0" y="2204"/>
            <a:ext cx="1524004" cy="1524004"/>
          </a:xfrm>
          <a:prstGeom prst="rect">
            <a:avLst/>
          </a:prstGeom>
        </p:spPr>
      </p:pic>
      <p:sp>
        <p:nvSpPr>
          <p:cNvPr id="2" name="Title 1">
            <a:extLst>
              <a:ext uri="{FF2B5EF4-FFF2-40B4-BE49-F238E27FC236}">
                <a16:creationId xmlns:a16="http://schemas.microsoft.com/office/drawing/2014/main" id="{F39230E8-49FE-8AF4-D013-FBD962E9B6C7}"/>
              </a:ext>
            </a:extLst>
          </p:cNvPr>
          <p:cNvSpPr>
            <a:spLocks noGrp="1"/>
          </p:cNvSpPr>
          <p:nvPr>
            <p:ph type="title"/>
          </p:nvPr>
        </p:nvSpPr>
        <p:spPr>
          <a:xfrm>
            <a:off x="628650" y="1251854"/>
            <a:ext cx="7886700" cy="957946"/>
          </a:xfrm>
        </p:spPr>
        <p:txBody>
          <a:bodyPr/>
          <a:lstStyle/>
          <a:p>
            <a:pPr algn="ctr"/>
            <a:r>
              <a:rPr lang="en-US" dirty="0"/>
              <a:t>Discussion panel</a:t>
            </a:r>
            <a:br>
              <a:rPr lang="en-US" dirty="0"/>
            </a:br>
            <a:br>
              <a:rPr lang="en-US" dirty="0"/>
            </a:br>
            <a:endParaRPr lang="en-US" dirty="0"/>
          </a:p>
        </p:txBody>
      </p:sp>
      <p:sp>
        <p:nvSpPr>
          <p:cNvPr id="4" name="Content Placeholder 2">
            <a:extLst>
              <a:ext uri="{FF2B5EF4-FFF2-40B4-BE49-F238E27FC236}">
                <a16:creationId xmlns:a16="http://schemas.microsoft.com/office/drawing/2014/main" id="{44471FBA-68E1-7E3B-54F8-D62C7D196218}"/>
              </a:ext>
            </a:extLst>
          </p:cNvPr>
          <p:cNvSpPr txBox="1">
            <a:spLocks/>
          </p:cNvSpPr>
          <p:nvPr/>
        </p:nvSpPr>
        <p:spPr>
          <a:xfrm>
            <a:off x="457200" y="2139654"/>
            <a:ext cx="8229600" cy="2558144"/>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Clr>
                <a:schemeClr val="accent5"/>
              </a:buClr>
              <a:buFont typeface="Segoe UI" panose="020B0502040204020203" pitchFamily="34" charset="0"/>
              <a:buNone/>
              <a:defRPr sz="2000" kern="1200">
                <a:solidFill>
                  <a:schemeClr val="tx1">
                    <a:tint val="75000"/>
                  </a:schemeClr>
                </a:solidFill>
                <a:latin typeface="Segoe UI" panose="020B0502040204020203" pitchFamily="34" charset="0"/>
                <a:ea typeface="+mn-ea"/>
                <a:cs typeface="Segoe UI" panose="020B0502040204020203" pitchFamily="34" charset="0"/>
              </a:defRPr>
            </a:lvl1pPr>
            <a:lvl2pPr marL="457189" indent="0" algn="l" defTabSz="914400" rtl="0" eaLnBrk="1" latinLnBrk="0" hangingPunct="1">
              <a:lnSpc>
                <a:spcPct val="100000"/>
              </a:lnSpc>
              <a:spcBef>
                <a:spcPts val="0"/>
              </a:spcBef>
              <a:spcAft>
                <a:spcPts val="600"/>
              </a:spcAft>
              <a:buClr>
                <a:schemeClr val="accent5"/>
              </a:buClr>
              <a:buFont typeface="Arial" panose="020B0604020202020204" pitchFamily="34" charset="0"/>
              <a:buNone/>
              <a:defRPr sz="1800" kern="1200">
                <a:solidFill>
                  <a:schemeClr val="tx1">
                    <a:tint val="75000"/>
                  </a:schemeClr>
                </a:solidFill>
                <a:latin typeface="Segoe UI" panose="020B0502040204020203" pitchFamily="34" charset="0"/>
                <a:ea typeface="+mn-ea"/>
                <a:cs typeface="Segoe UI" panose="020B0502040204020203" pitchFamily="34" charset="0"/>
              </a:defRPr>
            </a:lvl2pPr>
            <a:lvl3pPr marL="914377" indent="0" algn="l" defTabSz="914400" rtl="0" eaLnBrk="1" latinLnBrk="0" hangingPunct="1">
              <a:lnSpc>
                <a:spcPct val="100000"/>
              </a:lnSpc>
              <a:spcBef>
                <a:spcPts val="0"/>
              </a:spcBef>
              <a:spcAft>
                <a:spcPts val="600"/>
              </a:spcAft>
              <a:buClr>
                <a:schemeClr val="accent5"/>
              </a:buClr>
              <a:buFont typeface="Arial" panose="020B0604020202020204" pitchFamily="34" charset="0"/>
              <a:buNone/>
              <a:defRPr sz="1600" kern="1200">
                <a:solidFill>
                  <a:schemeClr val="tx1">
                    <a:tint val="75000"/>
                  </a:schemeClr>
                </a:solidFill>
                <a:latin typeface="Segoe UI" panose="020B0502040204020203" pitchFamily="34" charset="0"/>
                <a:ea typeface="+mn-ea"/>
                <a:cs typeface="Segoe UI" panose="020B0502040204020203" pitchFamily="34" charset="0"/>
              </a:defRPr>
            </a:lvl3pPr>
            <a:lvl4pPr marL="1371566" indent="0" algn="l" defTabSz="914400" rtl="0" eaLnBrk="1" latinLnBrk="0" hangingPunct="1">
              <a:lnSpc>
                <a:spcPct val="100000"/>
              </a:lnSpc>
              <a:spcBef>
                <a:spcPts val="0"/>
              </a:spcBef>
              <a:spcAft>
                <a:spcPts val="600"/>
              </a:spcAft>
              <a:buClr>
                <a:schemeClr val="accent5"/>
              </a:buClr>
              <a:buFont typeface="Arial" panose="020B0604020202020204" pitchFamily="34" charset="0"/>
              <a:buNone/>
              <a:defRPr sz="1400" kern="1200">
                <a:solidFill>
                  <a:schemeClr val="tx1">
                    <a:tint val="75000"/>
                  </a:schemeClr>
                </a:solidFill>
                <a:latin typeface="Segoe UI" panose="020B0502040204020203" pitchFamily="34" charset="0"/>
                <a:ea typeface="+mn-ea"/>
                <a:cs typeface="Segoe UI" panose="020B0502040204020203" pitchFamily="34" charset="0"/>
              </a:defRPr>
            </a:lvl4pPr>
            <a:lvl5pPr marL="1828754" indent="0" algn="l" defTabSz="914400" rtl="0" eaLnBrk="1" latinLnBrk="0" hangingPunct="1">
              <a:lnSpc>
                <a:spcPct val="100000"/>
              </a:lnSpc>
              <a:spcBef>
                <a:spcPts val="0"/>
              </a:spcBef>
              <a:spcAft>
                <a:spcPts val="600"/>
              </a:spcAft>
              <a:buClr>
                <a:schemeClr val="accent5"/>
              </a:buClr>
              <a:buFont typeface="Arial" panose="020B0604020202020204" pitchFamily="34" charset="0"/>
              <a:buNone/>
              <a:defRPr sz="1400" kern="1200">
                <a:solidFill>
                  <a:schemeClr val="tx1">
                    <a:tint val="75000"/>
                  </a:schemeClr>
                </a:solidFill>
                <a:latin typeface="Segoe UI" panose="020B0502040204020203" pitchFamily="34" charset="0"/>
                <a:ea typeface="+mn-ea"/>
                <a:cs typeface="Segoe UI" panose="020B0502040204020203" pitchFamily="34" charset="0"/>
              </a:defRPr>
            </a:lvl5pPr>
            <a:lvl6pPr marL="2285943"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457200" marR="0" lvl="1">
              <a:lnSpc>
                <a:spcPct val="107000"/>
              </a:lnSpc>
              <a:spcAft>
                <a:spcPts val="800"/>
              </a:spcAft>
            </a:pPr>
            <a:r>
              <a:rPr lang="en-US" sz="2800" dirty="0">
                <a:solidFill>
                  <a:srgbClr val="000000"/>
                </a:solidFill>
                <a:effectLst/>
                <a:latin typeface="+mn-lt"/>
                <a:ea typeface="Cambria" panose="02040503050406030204" pitchFamily="18" charset="0"/>
              </a:rPr>
              <a:t>Jennifer Schlesinger, VP, Healthcare Services and Professional Training, Alzheimer’s Los Angeles</a:t>
            </a:r>
            <a:br>
              <a:rPr lang="en-US" sz="2800" dirty="0">
                <a:solidFill>
                  <a:srgbClr val="000000"/>
                </a:solidFill>
                <a:effectLst/>
                <a:latin typeface="+mn-lt"/>
                <a:ea typeface="Cambria" panose="02040503050406030204" pitchFamily="18" charset="0"/>
              </a:rPr>
            </a:br>
            <a:br>
              <a:rPr lang="en-US" sz="2800" dirty="0">
                <a:latin typeface="+mn-lt"/>
                <a:ea typeface="Cambria" panose="02040503050406030204" pitchFamily="18" charset="0"/>
              </a:rPr>
            </a:br>
            <a:r>
              <a:rPr lang="en-US" sz="2800" dirty="0">
                <a:solidFill>
                  <a:srgbClr val="000000"/>
                </a:solidFill>
                <a:effectLst/>
                <a:latin typeface="+mn-lt"/>
                <a:ea typeface="Cambria" panose="02040503050406030204" pitchFamily="18" charset="0"/>
              </a:rPr>
              <a:t>Debbie Toth, President and CEO, </a:t>
            </a:r>
            <a:br>
              <a:rPr lang="en-US" sz="2800" dirty="0">
                <a:solidFill>
                  <a:srgbClr val="000000"/>
                </a:solidFill>
                <a:effectLst/>
                <a:latin typeface="+mn-lt"/>
                <a:ea typeface="Cambria" panose="02040503050406030204" pitchFamily="18" charset="0"/>
              </a:rPr>
            </a:br>
            <a:r>
              <a:rPr lang="en-US" sz="2800" dirty="0">
                <a:solidFill>
                  <a:srgbClr val="000000"/>
                </a:solidFill>
                <a:effectLst/>
                <a:latin typeface="+mn-lt"/>
                <a:ea typeface="Cambria" panose="02040503050406030204" pitchFamily="18" charset="0"/>
              </a:rPr>
              <a:t>Choice in Aging </a:t>
            </a:r>
            <a:r>
              <a:rPr lang="en-US" sz="2800" dirty="0">
                <a:solidFill>
                  <a:srgbClr val="3B3B3B"/>
                </a:solidFill>
                <a:latin typeface="+mn-lt"/>
                <a:ea typeface="Cambria" panose="02040503050406030204" pitchFamily="18" charset="0"/>
              </a:rPr>
              <a:t> </a:t>
            </a:r>
          </a:p>
        </p:txBody>
      </p:sp>
    </p:spTree>
    <p:extLst>
      <p:ext uri="{BB962C8B-B14F-4D97-AF65-F5344CB8AC3E}">
        <p14:creationId xmlns:p14="http://schemas.microsoft.com/office/powerpoint/2010/main" val="1550504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7E1E-E662-C360-F18A-5AFED7DCA7C2}"/>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7A05117A-185D-4249-CAC4-0CA13344CE92}"/>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070D721-77BA-C0D9-F7F0-AC8927D3DA3C}"/>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C7FA2BC3-4C26-8A8A-D55A-205F7E931BA8}"/>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DFA2E997-8D57-2FBE-C38C-5F7954C2A290}"/>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7BACBB57-34C2-D4B7-099A-A6D5F87F34E1}"/>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E6A336-1565-3648-2AC1-EC018B3720CB}"/>
              </a:ext>
            </a:extLst>
          </p:cNvPr>
          <p:cNvSpPr txBox="1"/>
          <p:nvPr/>
        </p:nvSpPr>
        <p:spPr>
          <a:xfrm>
            <a:off x="609600" y="457194"/>
            <a:ext cx="7924800" cy="1015663"/>
          </a:xfrm>
          <a:prstGeom prst="rect">
            <a:avLst/>
          </a:prstGeom>
          <a:noFill/>
        </p:spPr>
        <p:txBody>
          <a:bodyPr wrap="square" rtlCol="0">
            <a:spAutoFit/>
          </a:bodyPr>
          <a:lstStyle/>
          <a:p>
            <a:endParaRPr lang="en-US" sz="3000" dirty="0">
              <a:latin typeface="Cambria" pitchFamily="18" charset="0"/>
            </a:endParaRPr>
          </a:p>
          <a:p>
            <a:endParaRPr lang="en-US" sz="3000" dirty="0">
              <a:latin typeface="Cambria" pitchFamily="18" charset="0"/>
            </a:endParaRPr>
          </a:p>
        </p:txBody>
      </p:sp>
      <p:sp>
        <p:nvSpPr>
          <p:cNvPr id="2" name="Title 1">
            <a:extLst>
              <a:ext uri="{FF2B5EF4-FFF2-40B4-BE49-F238E27FC236}">
                <a16:creationId xmlns:a16="http://schemas.microsoft.com/office/drawing/2014/main" id="{C824B5D5-5660-67F5-970F-986D6E4E46B9}"/>
              </a:ext>
            </a:extLst>
          </p:cNvPr>
          <p:cNvSpPr>
            <a:spLocks noGrp="1"/>
          </p:cNvSpPr>
          <p:nvPr>
            <p:ph type="title"/>
          </p:nvPr>
        </p:nvSpPr>
        <p:spPr/>
        <p:txBody>
          <a:bodyPr>
            <a:noAutofit/>
          </a:bodyPr>
          <a:lstStyle/>
          <a:p>
            <a:r>
              <a:rPr lang="en-US" sz="3600" b="1" dirty="0">
                <a:latin typeface="Cambria" pitchFamily="18" charset="0"/>
              </a:rPr>
              <a:t>Upcoming Meetings</a:t>
            </a:r>
          </a:p>
        </p:txBody>
      </p:sp>
      <p:sp>
        <p:nvSpPr>
          <p:cNvPr id="3" name="Content Placeholder 2">
            <a:extLst>
              <a:ext uri="{FF2B5EF4-FFF2-40B4-BE49-F238E27FC236}">
                <a16:creationId xmlns:a16="http://schemas.microsoft.com/office/drawing/2014/main" id="{573C0568-5F57-5EE7-1AC2-EAE9BBC1F162}"/>
              </a:ext>
            </a:extLst>
          </p:cNvPr>
          <p:cNvSpPr>
            <a:spLocks noGrp="1"/>
          </p:cNvSpPr>
          <p:nvPr>
            <p:ph idx="1"/>
          </p:nvPr>
        </p:nvSpPr>
        <p:spPr>
          <a:xfrm>
            <a:off x="457200" y="1600203"/>
            <a:ext cx="8229600" cy="3733800"/>
          </a:xfrm>
        </p:spPr>
        <p:txBody>
          <a:bodyPr>
            <a:normAutofit/>
          </a:bodyPr>
          <a:lstStyle/>
          <a:p>
            <a:pPr marL="0" marR="0" lvl="0" indent="0">
              <a:spcBef>
                <a:spcPts val="0"/>
              </a:spcBef>
              <a:spcAft>
                <a:spcPts val="600"/>
              </a:spcAft>
              <a:buNone/>
            </a:pPr>
            <a:r>
              <a:rPr lang="en-US" sz="2900" b="1" dirty="0">
                <a:effectLst/>
                <a:latin typeface="Cambria" panose="02040503050406030204" pitchFamily="18" charset="0"/>
                <a:ea typeface="Cambria" panose="02040503050406030204" pitchFamily="18" charset="0"/>
                <a:cs typeface="Cambria" panose="02040503050406030204" pitchFamily="18" charset="0"/>
              </a:rPr>
              <a:t>Upcoming Collaborative Meetings </a:t>
            </a:r>
            <a:endParaRPr lang="en-US" sz="2900" dirty="0">
              <a:effectLst/>
              <a:latin typeface="Cambria" panose="02040503050406030204" pitchFamily="18" charset="0"/>
              <a:ea typeface="Cambria" panose="02040503050406030204" pitchFamily="18" charset="0"/>
              <a:cs typeface="Cambria" panose="02040503050406030204" pitchFamily="18" charset="0"/>
            </a:endParaRPr>
          </a:p>
          <a:p>
            <a:pPr marL="0" indent="0" algn="l">
              <a:buNone/>
            </a:pPr>
            <a:r>
              <a:rPr lang="en-US" sz="2300" b="1" i="0" u="none" strike="noStrike" dirty="0">
                <a:solidFill>
                  <a:srgbClr val="04507C"/>
                </a:solidFill>
                <a:effectLst/>
                <a:latin typeface="Cambria" panose="02040503050406030204" pitchFamily="18" charset="0"/>
                <a:ea typeface="Cambria" panose="02040503050406030204" pitchFamily="18" charset="0"/>
                <a:hlinkClick r:id="rId4"/>
              </a:rPr>
              <a:t>Register here for all 2025 meetings</a:t>
            </a:r>
            <a:endParaRPr lang="en-US" sz="2300" b="0" i="0" dirty="0">
              <a:solidFill>
                <a:srgbClr val="3B3B3B"/>
              </a:solidFill>
              <a:effectLst/>
              <a:latin typeface="Cambria" panose="02040503050406030204" pitchFamily="18" charset="0"/>
              <a:ea typeface="Cambria" panose="02040503050406030204" pitchFamily="18" charset="0"/>
            </a:endParaRPr>
          </a:p>
          <a:p>
            <a:pPr marL="0" indent="0">
              <a:buNone/>
            </a:pPr>
            <a:br>
              <a:rPr lang="en-US" sz="2300" i="0" dirty="0">
                <a:solidFill>
                  <a:srgbClr val="3B3B3B"/>
                </a:solidFill>
                <a:effectLst/>
                <a:latin typeface="Cambria" panose="02040503050406030204" pitchFamily="18" charset="0"/>
                <a:ea typeface="Cambria" panose="02040503050406030204" pitchFamily="18" charset="0"/>
              </a:rPr>
            </a:br>
            <a:r>
              <a:rPr lang="en-US" sz="2300" i="0" dirty="0">
                <a:solidFill>
                  <a:srgbClr val="3B3B3B"/>
                </a:solidFill>
                <a:effectLst/>
                <a:latin typeface="Cambria" panose="02040503050406030204" pitchFamily="18" charset="0"/>
                <a:ea typeface="Cambria" panose="02040503050406030204" pitchFamily="18" charset="0"/>
              </a:rPr>
              <a:t>Meeting #17: Wednesday, April 2, 12:00 – 1:00 PM</a:t>
            </a:r>
            <a:br>
              <a:rPr lang="en-US" sz="2300" i="0" dirty="0">
                <a:solidFill>
                  <a:srgbClr val="3B3B3B"/>
                </a:solidFill>
                <a:effectLst/>
                <a:latin typeface="Cambria" panose="02040503050406030204" pitchFamily="18" charset="0"/>
                <a:ea typeface="Cambria" panose="02040503050406030204" pitchFamily="18" charset="0"/>
              </a:rPr>
            </a:br>
            <a:r>
              <a:rPr lang="en-US" sz="2400" dirty="0">
                <a:effectLst/>
                <a:latin typeface="Cambria" panose="02040503050406030204" pitchFamily="18" charset="0"/>
                <a:ea typeface="Cambria" panose="02040503050406030204" pitchFamily="18" charset="0"/>
              </a:rPr>
              <a:t>Topic of Focus: </a:t>
            </a:r>
            <a:r>
              <a:rPr lang="en-US" sz="2400" i="1" dirty="0">
                <a:effectLst/>
                <a:latin typeface="Cambria" panose="02040503050406030204" pitchFamily="18" charset="0"/>
                <a:ea typeface="Cambria" panose="02040503050406030204" pitchFamily="18" charset="0"/>
              </a:rPr>
              <a:t>Federally Qualified Health Center’s and their role in providing ECM</a:t>
            </a:r>
            <a:br>
              <a:rPr lang="en-US" sz="2300" i="0" dirty="0">
                <a:solidFill>
                  <a:srgbClr val="3B3B3B"/>
                </a:solidFill>
                <a:effectLst/>
                <a:latin typeface="Cambria" panose="02040503050406030204" pitchFamily="18" charset="0"/>
                <a:ea typeface="Cambria" panose="02040503050406030204" pitchFamily="18" charset="0"/>
              </a:rPr>
            </a:br>
            <a:endParaRPr lang="en-US" sz="2300" i="0" dirty="0">
              <a:solidFill>
                <a:srgbClr val="3B3B3B"/>
              </a:solidFill>
              <a:effectLst/>
              <a:latin typeface="Cambria" panose="02040503050406030204" pitchFamily="18" charset="0"/>
              <a:ea typeface="Cambria" panose="02040503050406030204" pitchFamily="18" charset="0"/>
            </a:endParaRPr>
          </a:p>
          <a:p>
            <a:pPr algn="l">
              <a:buFont typeface="Arial" panose="020B0604020202020204" pitchFamily="34" charset="0"/>
              <a:buChar char="•"/>
            </a:pPr>
            <a:r>
              <a:rPr lang="en-US" sz="2300" i="0" dirty="0">
                <a:solidFill>
                  <a:srgbClr val="3B3B3B"/>
                </a:solidFill>
                <a:effectLst/>
                <a:latin typeface="Cambria" panose="02040503050406030204" pitchFamily="18" charset="0"/>
                <a:ea typeface="Cambria" panose="02040503050406030204" pitchFamily="18" charset="0"/>
              </a:rPr>
              <a:t>Meeting #18: Wednesday, May 14, 12:00 – 1:00 PM</a:t>
            </a:r>
          </a:p>
          <a:p>
            <a:pPr algn="l">
              <a:buFont typeface="Arial" panose="020B0604020202020204" pitchFamily="34" charset="0"/>
              <a:buChar char="•"/>
            </a:pPr>
            <a:r>
              <a:rPr lang="en-US" sz="2300" i="0" dirty="0">
                <a:solidFill>
                  <a:srgbClr val="3B3B3B"/>
                </a:solidFill>
                <a:effectLst/>
                <a:latin typeface="Cambria" panose="02040503050406030204" pitchFamily="18" charset="0"/>
                <a:ea typeface="Cambria" panose="02040503050406030204" pitchFamily="18" charset="0"/>
              </a:rPr>
              <a:t>Meeting #19: Wednesday, June 11, 12:00 – 1:00 PM</a:t>
            </a:r>
          </a:p>
        </p:txBody>
      </p:sp>
      <p:sp>
        <p:nvSpPr>
          <p:cNvPr id="13" name="Slide Number Placeholder 12">
            <a:extLst>
              <a:ext uri="{FF2B5EF4-FFF2-40B4-BE49-F238E27FC236}">
                <a16:creationId xmlns:a16="http://schemas.microsoft.com/office/drawing/2014/main" id="{D91D0025-6FB8-D37F-45AE-CFB7E2447066}"/>
              </a:ext>
            </a:extLst>
          </p:cNvPr>
          <p:cNvSpPr>
            <a:spLocks noGrp="1"/>
          </p:cNvSpPr>
          <p:nvPr>
            <p:ph type="sldNum" sz="quarter" idx="12"/>
          </p:nvPr>
        </p:nvSpPr>
        <p:spPr/>
        <p:txBody>
          <a:bodyPr/>
          <a:lstStyle/>
          <a:p>
            <a:fld id="{A370007B-399A-4F33-BA2D-3B94742954EE}" type="slidenum">
              <a:rPr lang="en-US" smtClean="0"/>
              <a:pPr/>
              <a:t>33</a:t>
            </a:fld>
            <a:endParaRPr lang="en-US" dirty="0"/>
          </a:p>
        </p:txBody>
      </p:sp>
      <p:pic>
        <p:nvPicPr>
          <p:cNvPr id="4" name="Picture 3" descr="A logo with people in the middle&#10;&#10;Description automatically generated">
            <a:extLst>
              <a:ext uri="{FF2B5EF4-FFF2-40B4-BE49-F238E27FC236}">
                <a16:creationId xmlns:a16="http://schemas.microsoft.com/office/drawing/2014/main" id="{EF876D32-252D-06C8-F517-B4D77A522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10" y="2204"/>
            <a:ext cx="1524004" cy="1524004"/>
          </a:xfrm>
          <a:prstGeom prst="rect">
            <a:avLst/>
          </a:prstGeom>
        </p:spPr>
      </p:pic>
    </p:spTree>
    <p:extLst>
      <p:ext uri="{BB962C8B-B14F-4D97-AF65-F5344CB8AC3E}">
        <p14:creationId xmlns:p14="http://schemas.microsoft.com/office/powerpoint/2010/main" val="292855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34394-0BFC-8C64-C222-738CA2C314A1}"/>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A89CB2D2-BB21-AC3B-3BB9-F6653C00B6F2}"/>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CDB71FA-77AF-4409-B322-03F7714BD0D8}"/>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E34A63C6-64FD-FCE0-48E5-0FCEFC58DA95}"/>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3087BFD7-647A-A18D-570A-96716C296603}"/>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251B612B-55C9-7CB0-729D-C0FDDCE94A0C}"/>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8DADD5-2EBA-7D8A-1B1F-0CB80E29E0DA}"/>
              </a:ext>
            </a:extLst>
          </p:cNvPr>
          <p:cNvSpPr txBox="1"/>
          <p:nvPr/>
        </p:nvSpPr>
        <p:spPr>
          <a:xfrm>
            <a:off x="609600" y="457194"/>
            <a:ext cx="7924800" cy="1015663"/>
          </a:xfrm>
          <a:prstGeom prst="rect">
            <a:avLst/>
          </a:prstGeom>
          <a:noFill/>
        </p:spPr>
        <p:txBody>
          <a:bodyPr wrap="square" rtlCol="0">
            <a:spAutoFit/>
          </a:bodyPr>
          <a:lstStyle/>
          <a:p>
            <a:endParaRPr lang="en-US" sz="3000" dirty="0">
              <a:latin typeface="Cambria" pitchFamily="18" charset="0"/>
            </a:endParaRPr>
          </a:p>
          <a:p>
            <a:endParaRPr lang="en-US" sz="3000" dirty="0">
              <a:latin typeface="Cambria" pitchFamily="18" charset="0"/>
            </a:endParaRPr>
          </a:p>
        </p:txBody>
      </p:sp>
      <p:sp>
        <p:nvSpPr>
          <p:cNvPr id="2" name="Title 1">
            <a:extLst>
              <a:ext uri="{FF2B5EF4-FFF2-40B4-BE49-F238E27FC236}">
                <a16:creationId xmlns:a16="http://schemas.microsoft.com/office/drawing/2014/main" id="{2D2455A7-5291-25A7-E5FE-E28B12BA8D23}"/>
              </a:ext>
            </a:extLst>
          </p:cNvPr>
          <p:cNvSpPr>
            <a:spLocks noGrp="1"/>
          </p:cNvSpPr>
          <p:nvPr>
            <p:ph type="title"/>
          </p:nvPr>
        </p:nvSpPr>
        <p:spPr/>
        <p:txBody>
          <a:bodyPr>
            <a:noAutofit/>
          </a:bodyPr>
          <a:lstStyle/>
          <a:p>
            <a:r>
              <a:rPr lang="en-US" sz="3600" b="1" dirty="0">
                <a:latin typeface="Cambria" pitchFamily="18" charset="0"/>
              </a:rPr>
              <a:t>Resources</a:t>
            </a:r>
          </a:p>
        </p:txBody>
      </p:sp>
      <p:sp>
        <p:nvSpPr>
          <p:cNvPr id="3" name="Content Placeholder 2">
            <a:extLst>
              <a:ext uri="{FF2B5EF4-FFF2-40B4-BE49-F238E27FC236}">
                <a16:creationId xmlns:a16="http://schemas.microsoft.com/office/drawing/2014/main" id="{A5285C9C-6386-8EE9-4EF4-45768E37EDE7}"/>
              </a:ext>
            </a:extLst>
          </p:cNvPr>
          <p:cNvSpPr>
            <a:spLocks noGrp="1"/>
          </p:cNvSpPr>
          <p:nvPr>
            <p:ph idx="1"/>
          </p:nvPr>
        </p:nvSpPr>
        <p:spPr>
          <a:xfrm>
            <a:off x="5638800" y="1339234"/>
            <a:ext cx="3276600" cy="3385166"/>
          </a:xfrm>
        </p:spPr>
        <p:txBody>
          <a:bodyPr>
            <a:normAutofit fontScale="92500" lnSpcReduction="20000"/>
          </a:bodyPr>
          <a:lstStyle/>
          <a:p>
            <a:pPr marL="0" marR="0" lvl="0" indent="0">
              <a:spcBef>
                <a:spcPts val="0"/>
              </a:spcBef>
              <a:spcAft>
                <a:spcPts val="600"/>
              </a:spcAft>
              <a:buNone/>
            </a:pPr>
            <a:r>
              <a:rPr lang="en-US" sz="2600" b="1" dirty="0">
                <a:latin typeface="Cambria" panose="02040503050406030204" pitchFamily="18" charset="0"/>
                <a:ea typeface="Cambria" panose="02040503050406030204" pitchFamily="18" charset="0"/>
                <a:cs typeface="Cambria" panose="02040503050406030204" pitchFamily="18" charset="0"/>
                <a:hlinkClick r:id="rId4"/>
              </a:rPr>
              <a:t>Link to document</a:t>
            </a:r>
            <a:endParaRPr lang="en-US" sz="2600" b="1" dirty="0">
              <a:latin typeface="Cambria" panose="02040503050406030204" pitchFamily="18" charset="0"/>
              <a:ea typeface="Cambria" panose="02040503050406030204" pitchFamily="18" charset="0"/>
              <a:cs typeface="Cambria" panose="02040503050406030204" pitchFamily="18" charset="0"/>
            </a:endParaRPr>
          </a:p>
          <a:p>
            <a:pPr marL="0" marR="0" lvl="0" indent="0">
              <a:spcBef>
                <a:spcPts val="0"/>
              </a:spcBef>
              <a:spcAft>
                <a:spcPts val="600"/>
              </a:spcAft>
              <a:buNone/>
            </a:pPr>
            <a:endParaRPr lang="en-US" sz="2600" b="1" dirty="0">
              <a:latin typeface="Cambria" panose="02040503050406030204" pitchFamily="18" charset="0"/>
              <a:ea typeface="Cambria" panose="02040503050406030204" pitchFamily="18" charset="0"/>
              <a:cs typeface="Cambria" panose="02040503050406030204" pitchFamily="18" charset="0"/>
            </a:endParaRPr>
          </a:p>
          <a:p>
            <a:pPr marL="0" marR="0" lvl="0" indent="0">
              <a:spcBef>
                <a:spcPts val="0"/>
              </a:spcBef>
              <a:spcAft>
                <a:spcPts val="600"/>
              </a:spcAft>
              <a:buNone/>
            </a:pPr>
            <a:r>
              <a:rPr lang="en-US" sz="2400" b="1" dirty="0">
                <a:effectLst/>
                <a:latin typeface="Cambria" panose="02040503050406030204" pitchFamily="18" charset="0"/>
                <a:ea typeface="Cambria" panose="02040503050406030204" pitchFamily="18" charset="0"/>
                <a:cs typeface="Cambria" panose="02040503050406030204" pitchFamily="18" charset="0"/>
              </a:rPr>
              <a:t>Provides excellent overview of CalAIM, Enhanced Care Management, Community Supports, CBO considerations, Administrative needs, contracting, technical assistance.</a:t>
            </a:r>
            <a:endParaRPr lang="en-US" sz="24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13" name="Slide Number Placeholder 12">
            <a:extLst>
              <a:ext uri="{FF2B5EF4-FFF2-40B4-BE49-F238E27FC236}">
                <a16:creationId xmlns:a16="http://schemas.microsoft.com/office/drawing/2014/main" id="{5AADB3F2-CFD7-0199-156A-C8004F545225}"/>
              </a:ext>
            </a:extLst>
          </p:cNvPr>
          <p:cNvSpPr>
            <a:spLocks noGrp="1"/>
          </p:cNvSpPr>
          <p:nvPr>
            <p:ph type="sldNum" sz="quarter" idx="12"/>
          </p:nvPr>
        </p:nvSpPr>
        <p:spPr/>
        <p:txBody>
          <a:bodyPr/>
          <a:lstStyle/>
          <a:p>
            <a:fld id="{A370007B-399A-4F33-BA2D-3B94742954EE}" type="slidenum">
              <a:rPr lang="en-US" smtClean="0"/>
              <a:pPr/>
              <a:t>34</a:t>
            </a:fld>
            <a:endParaRPr lang="en-US" dirty="0"/>
          </a:p>
        </p:txBody>
      </p:sp>
      <p:pic>
        <p:nvPicPr>
          <p:cNvPr id="4" name="Picture 3" descr="A logo with people in the middle&#10;&#10;Description automatically generated">
            <a:extLst>
              <a:ext uri="{FF2B5EF4-FFF2-40B4-BE49-F238E27FC236}">
                <a16:creationId xmlns:a16="http://schemas.microsoft.com/office/drawing/2014/main" id="{B17F6DD9-3AC3-DF39-C0A2-C932DB666C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10" y="2204"/>
            <a:ext cx="1524004" cy="1524004"/>
          </a:xfrm>
          <a:prstGeom prst="rect">
            <a:avLst/>
          </a:prstGeom>
        </p:spPr>
      </p:pic>
      <p:pic>
        <p:nvPicPr>
          <p:cNvPr id="11" name="Picture 10">
            <a:extLst>
              <a:ext uri="{FF2B5EF4-FFF2-40B4-BE49-F238E27FC236}">
                <a16:creationId xmlns:a16="http://schemas.microsoft.com/office/drawing/2014/main" id="{A988455C-A90F-FEE4-4FB2-7FE802C22FF5}"/>
              </a:ext>
            </a:extLst>
          </p:cNvPr>
          <p:cNvPicPr>
            <a:picLocks noChangeAspect="1"/>
          </p:cNvPicPr>
          <p:nvPr/>
        </p:nvPicPr>
        <p:blipFill>
          <a:blip r:embed="rId6"/>
          <a:stretch>
            <a:fillRect/>
          </a:stretch>
        </p:blipFill>
        <p:spPr>
          <a:xfrm>
            <a:off x="1741714" y="1226369"/>
            <a:ext cx="3681016" cy="4719867"/>
          </a:xfrm>
          <a:prstGeom prst="rect">
            <a:avLst/>
          </a:prstGeom>
        </p:spPr>
      </p:pic>
    </p:spTree>
    <p:extLst>
      <p:ext uri="{BB962C8B-B14F-4D97-AF65-F5344CB8AC3E}">
        <p14:creationId xmlns:p14="http://schemas.microsoft.com/office/powerpoint/2010/main" val="550293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4E3F-34FE-728F-0341-FB3BA04B82C0}"/>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38EB1359-3F73-0D00-4F07-CFF53C7409B5}"/>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FCCE37E-8157-45C4-3FCF-545D6CAA0847}"/>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60BA4816-E3A2-3EAB-110E-CC8B0B55F03A}"/>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540D263A-7B7C-C09B-E125-8DE9C0068E37}"/>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3E9D387-E11E-419D-3C21-8B8A99031E0E}"/>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978CAF-A5A3-AD51-4144-12B9F5029DBE}"/>
              </a:ext>
            </a:extLst>
          </p:cNvPr>
          <p:cNvSpPr txBox="1"/>
          <p:nvPr/>
        </p:nvSpPr>
        <p:spPr>
          <a:xfrm>
            <a:off x="609600" y="457194"/>
            <a:ext cx="7924800" cy="1015663"/>
          </a:xfrm>
          <a:prstGeom prst="rect">
            <a:avLst/>
          </a:prstGeom>
          <a:noFill/>
        </p:spPr>
        <p:txBody>
          <a:bodyPr wrap="square" rtlCol="0">
            <a:spAutoFit/>
          </a:bodyPr>
          <a:lstStyle/>
          <a:p>
            <a:endParaRPr lang="en-US" sz="3000" dirty="0">
              <a:latin typeface="Cambria" pitchFamily="18" charset="0"/>
            </a:endParaRPr>
          </a:p>
          <a:p>
            <a:endParaRPr lang="en-US" sz="3000" dirty="0">
              <a:latin typeface="Cambria" pitchFamily="18" charset="0"/>
            </a:endParaRPr>
          </a:p>
        </p:txBody>
      </p:sp>
      <p:sp>
        <p:nvSpPr>
          <p:cNvPr id="2" name="Title 1">
            <a:extLst>
              <a:ext uri="{FF2B5EF4-FFF2-40B4-BE49-F238E27FC236}">
                <a16:creationId xmlns:a16="http://schemas.microsoft.com/office/drawing/2014/main" id="{A8AF44BF-0D28-E166-3BB8-8CEABB36EC72}"/>
              </a:ext>
            </a:extLst>
          </p:cNvPr>
          <p:cNvSpPr>
            <a:spLocks noGrp="1"/>
          </p:cNvSpPr>
          <p:nvPr>
            <p:ph type="title"/>
          </p:nvPr>
        </p:nvSpPr>
        <p:spPr/>
        <p:txBody>
          <a:bodyPr>
            <a:noAutofit/>
          </a:bodyPr>
          <a:lstStyle/>
          <a:p>
            <a:r>
              <a:rPr lang="en-US" sz="3600" b="1" dirty="0">
                <a:latin typeface="Cambria" pitchFamily="18" charset="0"/>
              </a:rPr>
              <a:t>Resources</a:t>
            </a:r>
          </a:p>
        </p:txBody>
      </p:sp>
      <p:sp>
        <p:nvSpPr>
          <p:cNvPr id="3" name="Content Placeholder 2">
            <a:extLst>
              <a:ext uri="{FF2B5EF4-FFF2-40B4-BE49-F238E27FC236}">
                <a16:creationId xmlns:a16="http://schemas.microsoft.com/office/drawing/2014/main" id="{F96A028D-853C-E001-47EB-C8105795C3C6}"/>
              </a:ext>
            </a:extLst>
          </p:cNvPr>
          <p:cNvSpPr>
            <a:spLocks noGrp="1"/>
          </p:cNvSpPr>
          <p:nvPr>
            <p:ph idx="1"/>
          </p:nvPr>
        </p:nvSpPr>
        <p:spPr>
          <a:xfrm>
            <a:off x="3886200" y="1471762"/>
            <a:ext cx="4800600" cy="3862241"/>
          </a:xfrm>
        </p:spPr>
        <p:txBody>
          <a:bodyPr>
            <a:normAutofit/>
          </a:bodyPr>
          <a:lstStyle/>
          <a:p>
            <a:pPr marL="0" marR="0" lvl="0" indent="0">
              <a:spcBef>
                <a:spcPts val="0"/>
              </a:spcBef>
              <a:spcAft>
                <a:spcPts val="600"/>
              </a:spcAft>
              <a:buNone/>
            </a:pPr>
            <a:r>
              <a:rPr lang="en-US" sz="2300" i="0" dirty="0">
                <a:solidFill>
                  <a:srgbClr val="3B3B3B"/>
                </a:solidFill>
                <a:effectLst/>
                <a:latin typeface="Cambria" panose="02040503050406030204" pitchFamily="18" charset="0"/>
                <a:ea typeface="Cambria" panose="02040503050406030204" pitchFamily="18" charset="0"/>
              </a:rPr>
              <a:t>Managerial Training Series</a:t>
            </a:r>
          </a:p>
          <a:p>
            <a:pPr marR="0" lvl="0">
              <a:spcBef>
                <a:spcPts val="0"/>
              </a:spcBef>
              <a:spcAft>
                <a:spcPts val="600"/>
              </a:spcAft>
              <a:buFontTx/>
              <a:buChar char="-"/>
            </a:pPr>
            <a:r>
              <a:rPr lang="en-US" sz="2300" i="0" dirty="0">
                <a:solidFill>
                  <a:srgbClr val="3B3B3B"/>
                </a:solidFill>
                <a:effectLst/>
                <a:latin typeface="Cambria" panose="02040503050406030204" pitchFamily="18" charset="0"/>
                <a:ea typeface="Cambria" panose="02040503050406030204" pitchFamily="18" charset="0"/>
              </a:rPr>
              <a:t>Hosted by Training Development Unit</a:t>
            </a:r>
          </a:p>
          <a:p>
            <a:pPr marR="0" lvl="0">
              <a:spcBef>
                <a:spcPts val="0"/>
              </a:spcBef>
              <a:spcAft>
                <a:spcPts val="600"/>
              </a:spcAft>
              <a:buFontTx/>
              <a:buChar char="-"/>
            </a:pPr>
            <a:r>
              <a:rPr lang="en-US" sz="2300" i="0" dirty="0">
                <a:solidFill>
                  <a:srgbClr val="3B3B3B"/>
                </a:solidFill>
                <a:effectLst/>
                <a:latin typeface="Cambria" panose="02040503050406030204" pitchFamily="18" charset="0"/>
                <a:ea typeface="Cambria" panose="02040503050406030204" pitchFamily="18" charset="0"/>
              </a:rPr>
              <a:t>In-person training program for CalAIM ECM </a:t>
            </a:r>
            <a:r>
              <a:rPr lang="en-US" sz="2300" dirty="0">
                <a:solidFill>
                  <a:srgbClr val="3B3B3B"/>
                </a:solidFill>
                <a:latin typeface="Cambria" panose="02040503050406030204" pitchFamily="18" charset="0"/>
                <a:ea typeface="Cambria" panose="02040503050406030204" pitchFamily="18" charset="0"/>
              </a:rPr>
              <a:t>or CS managers </a:t>
            </a:r>
          </a:p>
          <a:p>
            <a:pPr marR="0" lvl="0">
              <a:spcBef>
                <a:spcPts val="0"/>
              </a:spcBef>
              <a:spcAft>
                <a:spcPts val="600"/>
              </a:spcAft>
              <a:buFontTx/>
              <a:buChar char="-"/>
            </a:pPr>
            <a:r>
              <a:rPr lang="en-US" sz="2300" i="0" dirty="0">
                <a:solidFill>
                  <a:srgbClr val="3B3B3B"/>
                </a:solidFill>
                <a:effectLst/>
                <a:latin typeface="Cambria" panose="02040503050406030204" pitchFamily="18" charset="0"/>
                <a:ea typeface="Cambria" panose="02040503050406030204" pitchFamily="18" charset="0"/>
              </a:rPr>
              <a:t>In Alameda and Central Valley</a:t>
            </a:r>
          </a:p>
          <a:p>
            <a:pPr marR="0" lvl="0">
              <a:spcBef>
                <a:spcPts val="0"/>
              </a:spcBef>
              <a:spcAft>
                <a:spcPts val="600"/>
              </a:spcAft>
              <a:buFontTx/>
              <a:buChar char="-"/>
            </a:pPr>
            <a:r>
              <a:rPr lang="en-US" sz="2300" dirty="0">
                <a:solidFill>
                  <a:srgbClr val="3B3B3B"/>
                </a:solidFill>
                <a:latin typeface="Cambria" panose="02040503050406030204" pitchFamily="18" charset="0"/>
                <a:ea typeface="Cambria" panose="02040503050406030204" pitchFamily="18" charset="0"/>
              </a:rPr>
              <a:t>More information:</a:t>
            </a:r>
            <a:br>
              <a:rPr lang="en-US" sz="2300" dirty="0">
                <a:solidFill>
                  <a:srgbClr val="3B3B3B"/>
                </a:solidFill>
                <a:latin typeface="Cambria" panose="02040503050406030204" pitchFamily="18" charset="0"/>
                <a:ea typeface="Cambria" panose="02040503050406030204" pitchFamily="18" charset="0"/>
              </a:rPr>
            </a:br>
            <a:r>
              <a:rPr lang="en-US" sz="2300" dirty="0">
                <a:solidFill>
                  <a:srgbClr val="3B3B3B"/>
                </a:solidFill>
                <a:latin typeface="Cambria" panose="02040503050406030204" pitchFamily="18" charset="0"/>
                <a:ea typeface="Cambria" panose="02040503050406030204" pitchFamily="18" charset="0"/>
                <a:hlinkClick r:id="rId4"/>
              </a:rPr>
              <a:t>Alameda County</a:t>
            </a:r>
            <a:br>
              <a:rPr lang="en-US" sz="2300" dirty="0">
                <a:solidFill>
                  <a:srgbClr val="3B3B3B"/>
                </a:solidFill>
                <a:latin typeface="Cambria" panose="02040503050406030204" pitchFamily="18" charset="0"/>
                <a:ea typeface="Cambria" panose="02040503050406030204" pitchFamily="18" charset="0"/>
              </a:rPr>
            </a:br>
            <a:r>
              <a:rPr lang="en-US" sz="2300" dirty="0">
                <a:solidFill>
                  <a:srgbClr val="3B3B3B"/>
                </a:solidFill>
                <a:latin typeface="Cambria" panose="02040503050406030204" pitchFamily="18" charset="0"/>
                <a:ea typeface="Cambria" panose="02040503050406030204" pitchFamily="18" charset="0"/>
                <a:hlinkClick r:id="rId5"/>
              </a:rPr>
              <a:t>Central Valley</a:t>
            </a:r>
            <a:endParaRPr lang="en-US" sz="2300" i="0" dirty="0">
              <a:solidFill>
                <a:srgbClr val="3B3B3B"/>
              </a:solidFill>
              <a:effectLst/>
              <a:latin typeface="Cambria" panose="02040503050406030204" pitchFamily="18" charset="0"/>
              <a:ea typeface="Cambria" panose="02040503050406030204" pitchFamily="18" charset="0"/>
            </a:endParaRPr>
          </a:p>
        </p:txBody>
      </p:sp>
      <p:sp>
        <p:nvSpPr>
          <p:cNvPr id="13" name="Slide Number Placeholder 12">
            <a:extLst>
              <a:ext uri="{FF2B5EF4-FFF2-40B4-BE49-F238E27FC236}">
                <a16:creationId xmlns:a16="http://schemas.microsoft.com/office/drawing/2014/main" id="{83EB271D-B045-4D4D-2023-89B49B842840}"/>
              </a:ext>
            </a:extLst>
          </p:cNvPr>
          <p:cNvSpPr>
            <a:spLocks noGrp="1"/>
          </p:cNvSpPr>
          <p:nvPr>
            <p:ph type="sldNum" sz="quarter" idx="12"/>
          </p:nvPr>
        </p:nvSpPr>
        <p:spPr/>
        <p:txBody>
          <a:bodyPr/>
          <a:lstStyle/>
          <a:p>
            <a:fld id="{A370007B-399A-4F33-BA2D-3B94742954EE}" type="slidenum">
              <a:rPr lang="en-US" smtClean="0"/>
              <a:pPr/>
              <a:t>35</a:t>
            </a:fld>
            <a:endParaRPr lang="en-US" dirty="0"/>
          </a:p>
        </p:txBody>
      </p:sp>
      <p:pic>
        <p:nvPicPr>
          <p:cNvPr id="4" name="Picture 3" descr="A logo with people in the middle&#10;&#10;Description automatically generated">
            <a:extLst>
              <a:ext uri="{FF2B5EF4-FFF2-40B4-BE49-F238E27FC236}">
                <a16:creationId xmlns:a16="http://schemas.microsoft.com/office/drawing/2014/main" id="{8FB8461A-665A-0101-5ED0-3A6793AAAB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10" y="2204"/>
            <a:ext cx="1524004" cy="1524004"/>
          </a:xfrm>
          <a:prstGeom prst="rect">
            <a:avLst/>
          </a:prstGeom>
        </p:spPr>
      </p:pic>
      <p:pic>
        <p:nvPicPr>
          <p:cNvPr id="11" name="Picture 10">
            <a:extLst>
              <a:ext uri="{FF2B5EF4-FFF2-40B4-BE49-F238E27FC236}">
                <a16:creationId xmlns:a16="http://schemas.microsoft.com/office/drawing/2014/main" id="{C4E45B4D-D706-8F5F-E246-5A23F11F6B3A}"/>
              </a:ext>
            </a:extLst>
          </p:cNvPr>
          <p:cNvPicPr>
            <a:picLocks noChangeAspect="1"/>
          </p:cNvPicPr>
          <p:nvPr/>
        </p:nvPicPr>
        <p:blipFill>
          <a:blip r:embed="rId7"/>
          <a:stretch>
            <a:fillRect/>
          </a:stretch>
        </p:blipFill>
        <p:spPr>
          <a:xfrm>
            <a:off x="1191916" y="1471762"/>
            <a:ext cx="2523688" cy="3916691"/>
          </a:xfrm>
          <a:prstGeom prst="rect">
            <a:avLst/>
          </a:prstGeom>
        </p:spPr>
      </p:pic>
    </p:spTree>
    <p:extLst>
      <p:ext uri="{BB962C8B-B14F-4D97-AF65-F5344CB8AC3E}">
        <p14:creationId xmlns:p14="http://schemas.microsoft.com/office/powerpoint/2010/main" val="147299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524CC-1E68-EE28-709F-B56CBF717494}"/>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CE03C68A-76BE-13DD-8248-43DC5499E5BB}"/>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4686BDF-7083-DE2F-2C53-4BA062145049}"/>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D8270089-BFF6-FA2E-DC62-8AE284ADBBAB}"/>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25ED7401-CB8F-FB8E-EE3A-AEC75E66F682}"/>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A8370D10-101A-6A2D-9DB7-3A0BD7FEBF2B}"/>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D43D431C-F7A8-E311-4A18-93EFE557A7AE}"/>
              </a:ext>
            </a:extLst>
          </p:cNvPr>
          <p:cNvSpPr>
            <a:spLocks noGrp="1"/>
          </p:cNvSpPr>
          <p:nvPr>
            <p:ph type="sldNum" sz="quarter" idx="12"/>
          </p:nvPr>
        </p:nvSpPr>
        <p:spPr/>
        <p:txBody>
          <a:bodyPr/>
          <a:lstStyle/>
          <a:p>
            <a:fld id="{A370007B-399A-4F33-BA2D-3B94742954EE}" type="slidenum">
              <a:rPr lang="en-US" smtClean="0"/>
              <a:pPr/>
              <a:t>3</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D149CB64-C03C-03CC-B0D7-A433FBEA5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0" y="2204"/>
            <a:ext cx="1524004" cy="1524004"/>
          </a:xfrm>
          <a:prstGeom prst="rect">
            <a:avLst/>
          </a:prstGeom>
        </p:spPr>
      </p:pic>
      <p:pic>
        <p:nvPicPr>
          <p:cNvPr id="14" name="Picture 13" descr="A blue and white rectangular object with text&#10;&#10;AI-generated content may be incorrect.">
            <a:extLst>
              <a:ext uri="{FF2B5EF4-FFF2-40B4-BE49-F238E27FC236}">
                <a16:creationId xmlns:a16="http://schemas.microsoft.com/office/drawing/2014/main" id="{67E41D4B-BA1A-CB38-0E78-26EF85C91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268" y="1375477"/>
            <a:ext cx="7429463" cy="3891034"/>
          </a:xfrm>
          <a:prstGeom prst="rect">
            <a:avLst/>
          </a:prstGeom>
        </p:spPr>
      </p:pic>
    </p:spTree>
    <p:extLst>
      <p:ext uri="{BB962C8B-B14F-4D97-AF65-F5344CB8AC3E}">
        <p14:creationId xmlns:p14="http://schemas.microsoft.com/office/powerpoint/2010/main" val="16179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D67E-9EBE-F165-82A7-1AC7486A3429}"/>
              </a:ext>
            </a:extLst>
          </p:cNvPr>
          <p:cNvSpPr>
            <a:spLocks noGrp="1"/>
          </p:cNvSpPr>
          <p:nvPr>
            <p:ph type="ctrTitle"/>
          </p:nvPr>
        </p:nvSpPr>
        <p:spPr>
          <a:xfrm>
            <a:off x="1143000" y="1638300"/>
            <a:ext cx="6858000" cy="1790700"/>
          </a:xfrm>
        </p:spPr>
        <p:txBody>
          <a:bodyPr/>
          <a:lstStyle/>
          <a:p>
            <a:r>
              <a:rPr lang="en-US" sz="3300" b="1" i="0" dirty="0">
                <a:effectLst/>
                <a:latin typeface="+mj-lt"/>
              </a:rPr>
              <a:t>2026 D-SNP Policy Guide:</a:t>
            </a:r>
            <a:br>
              <a:rPr lang="en-US" sz="3300" b="1" i="0" dirty="0">
                <a:effectLst/>
                <a:latin typeface="+mj-lt"/>
              </a:rPr>
            </a:br>
            <a:r>
              <a:rPr lang="en-US" sz="3300" b="1" i="0" dirty="0">
                <a:effectLst/>
                <a:latin typeface="+mj-lt"/>
              </a:rPr>
              <a:t>Care Coordination </a:t>
            </a:r>
            <a:endParaRPr lang="en-US" sz="3300" dirty="0">
              <a:latin typeface="+mj-lt"/>
            </a:endParaRPr>
          </a:p>
        </p:txBody>
      </p:sp>
      <p:sp>
        <p:nvSpPr>
          <p:cNvPr id="4" name="Subtitle 2">
            <a:extLst>
              <a:ext uri="{FF2B5EF4-FFF2-40B4-BE49-F238E27FC236}">
                <a16:creationId xmlns:a16="http://schemas.microsoft.com/office/drawing/2014/main" id="{938EFF50-B710-694A-15AB-42D6BDF755A2}"/>
              </a:ext>
            </a:extLst>
          </p:cNvPr>
          <p:cNvSpPr txBox="1">
            <a:spLocks/>
          </p:cNvSpPr>
          <p:nvPr/>
        </p:nvSpPr>
        <p:spPr>
          <a:xfrm>
            <a:off x="6893923" y="5533344"/>
            <a:ext cx="2250077" cy="313074"/>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baseline="0">
                <a:solidFill>
                  <a:schemeClr val="bg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500" dirty="0">
                <a:solidFill>
                  <a:schemeClr val="tx1"/>
                </a:solidFill>
                <a:latin typeface="Segoe UI"/>
                <a:cs typeface="Segoe UI"/>
              </a:rPr>
              <a:t>March 12, 2025</a:t>
            </a:r>
            <a:endParaRPr kumimoji="0" lang="en-US" sz="1500" b="0" i="0" u="none" strike="noStrike" kern="1200" cap="none" spc="0" normalizeH="0" baseline="0" noProof="0" dirty="0">
              <a:ln>
                <a:noFill/>
              </a:ln>
              <a:solidFill>
                <a:schemeClr val="tx1"/>
              </a:solidFill>
              <a:effectLst/>
              <a:uLnTx/>
              <a:uFillTx/>
              <a:latin typeface="Segoe UI"/>
              <a:cs typeface="Segoe UI"/>
            </a:endParaRPr>
          </a:p>
        </p:txBody>
      </p:sp>
    </p:spTree>
    <p:extLst>
      <p:ext uri="{BB962C8B-B14F-4D97-AF65-F5344CB8AC3E}">
        <p14:creationId xmlns:p14="http://schemas.microsoft.com/office/powerpoint/2010/main" val="377698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8569-4615-2301-5F5C-51350454B4C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B59CDAD-44F7-FF94-94FB-6D39DC066046}"/>
              </a:ext>
            </a:extLst>
          </p:cNvPr>
          <p:cNvSpPr>
            <a:spLocks noGrp="1"/>
          </p:cNvSpPr>
          <p:nvPr>
            <p:ph idx="1"/>
          </p:nvPr>
        </p:nvSpPr>
        <p:spPr/>
        <p:txBody>
          <a:bodyPr/>
          <a:lstStyle/>
          <a:p>
            <a:r>
              <a:rPr lang="en-US" sz="2400" dirty="0"/>
              <a:t>Overview: Dual Eligible Members</a:t>
            </a:r>
          </a:p>
          <a:p>
            <a:r>
              <a:rPr lang="en-US" sz="2400" dirty="0"/>
              <a:t>D-SNPs in California</a:t>
            </a:r>
          </a:p>
          <a:p>
            <a:r>
              <a:rPr lang="en-US" sz="2400" dirty="0"/>
              <a:t>D-SNP Care Management Overview</a:t>
            </a:r>
          </a:p>
          <a:p>
            <a:r>
              <a:rPr lang="en-US" sz="2400" dirty="0"/>
              <a:t>CY 2026 Care Management Policy for D-SNPs</a:t>
            </a:r>
          </a:p>
          <a:p>
            <a:pPr lvl="1"/>
            <a:r>
              <a:rPr lang="en-US" sz="2100" dirty="0"/>
              <a:t>Overview: State-Specific Care Coordination Requirements </a:t>
            </a:r>
          </a:p>
          <a:p>
            <a:pPr lvl="1"/>
            <a:r>
              <a:rPr lang="en-US" sz="2100" dirty="0"/>
              <a:t>California Integrated Care Management</a:t>
            </a:r>
          </a:p>
        </p:txBody>
      </p:sp>
    </p:spTree>
    <p:extLst>
      <p:ext uri="{BB962C8B-B14F-4D97-AF65-F5344CB8AC3E}">
        <p14:creationId xmlns:p14="http://schemas.microsoft.com/office/powerpoint/2010/main" val="342859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3394-2244-AB64-703A-AA67085EC77B}"/>
              </a:ext>
            </a:extLst>
          </p:cNvPr>
          <p:cNvSpPr>
            <a:spLocks noGrp="1"/>
          </p:cNvSpPr>
          <p:nvPr>
            <p:ph type="ctrTitle"/>
          </p:nvPr>
        </p:nvSpPr>
        <p:spPr>
          <a:xfrm>
            <a:off x="1143000" y="1638300"/>
            <a:ext cx="6858000" cy="1790700"/>
          </a:xfrm>
        </p:spPr>
        <p:txBody>
          <a:bodyPr/>
          <a:lstStyle/>
          <a:p>
            <a:r>
              <a:rPr lang="en-US" dirty="0"/>
              <a:t>Overview: Dual Eligible Members</a:t>
            </a:r>
          </a:p>
        </p:txBody>
      </p:sp>
    </p:spTree>
    <p:extLst>
      <p:ext uri="{BB962C8B-B14F-4D97-AF65-F5344CB8AC3E}">
        <p14:creationId xmlns:p14="http://schemas.microsoft.com/office/powerpoint/2010/main" val="48297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673C-A955-38EF-5EA9-1D21A1AAA84E}"/>
              </a:ext>
            </a:extLst>
          </p:cNvPr>
          <p:cNvSpPr>
            <a:spLocks noGrp="1"/>
          </p:cNvSpPr>
          <p:nvPr>
            <p:ph type="title"/>
          </p:nvPr>
        </p:nvSpPr>
        <p:spPr/>
        <p:txBody>
          <a:bodyPr/>
          <a:lstStyle/>
          <a:p>
            <a:r>
              <a:rPr lang="en-US" dirty="0"/>
              <a:t>Medicare and Medi-Cal</a:t>
            </a:r>
          </a:p>
        </p:txBody>
      </p:sp>
      <p:sp>
        <p:nvSpPr>
          <p:cNvPr id="3" name="Content Placeholder 2">
            <a:extLst>
              <a:ext uri="{FF2B5EF4-FFF2-40B4-BE49-F238E27FC236}">
                <a16:creationId xmlns:a16="http://schemas.microsoft.com/office/drawing/2014/main" id="{FD973B81-FBBA-AE76-ABC8-4536E0D9F78C}"/>
              </a:ext>
            </a:extLst>
          </p:cNvPr>
          <p:cNvSpPr>
            <a:spLocks noGrp="1"/>
          </p:cNvSpPr>
          <p:nvPr>
            <p:ph idx="1"/>
          </p:nvPr>
        </p:nvSpPr>
        <p:spPr>
          <a:xfrm>
            <a:off x="636815" y="2443162"/>
            <a:ext cx="5302347" cy="3263504"/>
          </a:xfrm>
        </p:spPr>
        <p:txBody>
          <a:bodyPr>
            <a:normAutofit fontScale="77500" lnSpcReduction="20000"/>
          </a:bodyPr>
          <a:lstStyle/>
          <a:p>
            <a:r>
              <a:rPr lang="en-US" dirty="0"/>
              <a:t>Some people have both Medicare and Medi-Cal, known as dual eligibles (Medi-Medis).</a:t>
            </a:r>
          </a:p>
          <a:p>
            <a:r>
              <a:rPr lang="en-US" dirty="0"/>
              <a:t>Medicare covers doctor visits, hospital stays, labs, prescription drugs, and other benefits.</a:t>
            </a:r>
          </a:p>
          <a:p>
            <a:r>
              <a:rPr lang="en-US" dirty="0"/>
              <a:t>Medi-Cal covers Medicare Part B premiums, copays, adult day health care, skilled nursing facility care, dental, and In-Home Supportive Services (IHSS).</a:t>
            </a:r>
          </a:p>
        </p:txBody>
      </p:sp>
      <p:pic>
        <p:nvPicPr>
          <p:cNvPr id="4" name="Picture 4" descr="Sample image of the front of a Medicare card">
            <a:extLst>
              <a:ext uri="{FF2B5EF4-FFF2-40B4-BE49-F238E27FC236}">
                <a16:creationId xmlns:a16="http://schemas.microsoft.com/office/drawing/2014/main" id="{7388112D-2618-C8EF-19F8-9971721E7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084" y="2322426"/>
            <a:ext cx="2096921" cy="1357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98829CA-A1EF-9E7B-854D-9019FC418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084" y="4195765"/>
            <a:ext cx="2193266" cy="139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0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BE1A-FE00-4308-519E-3E45E9584D1E}"/>
              </a:ext>
            </a:extLst>
          </p:cNvPr>
          <p:cNvSpPr>
            <a:spLocks noGrp="1"/>
          </p:cNvSpPr>
          <p:nvPr>
            <p:ph type="title"/>
          </p:nvPr>
        </p:nvSpPr>
        <p:spPr>
          <a:xfrm>
            <a:off x="628650" y="1117862"/>
            <a:ext cx="7886700" cy="994172"/>
          </a:xfrm>
        </p:spPr>
        <p:txBody>
          <a:bodyPr/>
          <a:lstStyle/>
          <a:p>
            <a:r>
              <a:rPr lang="en-US" dirty="0"/>
              <a:t>Dual Eligible Members with Dementia in California</a:t>
            </a:r>
          </a:p>
        </p:txBody>
      </p:sp>
      <p:sp>
        <p:nvSpPr>
          <p:cNvPr id="3" name="Content Placeholder 2">
            <a:extLst>
              <a:ext uri="{FF2B5EF4-FFF2-40B4-BE49-F238E27FC236}">
                <a16:creationId xmlns:a16="http://schemas.microsoft.com/office/drawing/2014/main" id="{52FE1E5D-AB9F-455F-297E-F64209A59C42}"/>
              </a:ext>
            </a:extLst>
          </p:cNvPr>
          <p:cNvSpPr>
            <a:spLocks noGrp="1"/>
          </p:cNvSpPr>
          <p:nvPr>
            <p:ph idx="1"/>
          </p:nvPr>
        </p:nvSpPr>
        <p:spPr>
          <a:xfrm>
            <a:off x="628650" y="2244799"/>
            <a:ext cx="7886700" cy="3580514"/>
          </a:xfrm>
        </p:spPr>
        <p:txBody>
          <a:bodyPr/>
          <a:lstStyle/>
          <a:p>
            <a:r>
              <a:rPr lang="en-US" sz="1650" dirty="0"/>
              <a:t>As of March 2021, 18% of California’s dual eligible members in Medicare Fee-For-Service age 65 and older have Alzheimer’s or related dementias (DHCS data). </a:t>
            </a:r>
          </a:p>
          <a:p>
            <a:r>
              <a:rPr lang="en-US" sz="1650" dirty="0"/>
              <a:t>Alzheimer’s and related dementias are also more common among dual eligible members than Medicare-only beneficiaries. </a:t>
            </a:r>
          </a:p>
          <a:p>
            <a:pPr lvl="1"/>
            <a:r>
              <a:rPr lang="en-US" sz="1650" dirty="0"/>
              <a:t>In 2018, prevalence among California’s dual eligible members age 65 and older (20.7%) was more than twice as high as prevalence among California’s Medicare-only beneficiaries age 65 and older (8.7%) (CMS data).</a:t>
            </a:r>
          </a:p>
          <a:p>
            <a:r>
              <a:rPr lang="en-US" sz="1650" dirty="0"/>
              <a:t>Additional information can be found in:</a:t>
            </a:r>
          </a:p>
          <a:p>
            <a:pPr lvl="1"/>
            <a:r>
              <a:rPr lang="en-US" sz="1650" dirty="0">
                <a:hlinkClick r:id="rId2"/>
              </a:rPr>
              <a:t>Prevalence of Alzheimer's Disease and Related Dementias Among California Medi-Cal Beneficiaries Age 30 and Older, published August 2022</a:t>
            </a:r>
            <a:endParaRPr lang="en-US" sz="1650" dirty="0"/>
          </a:p>
          <a:p>
            <a:pPr lvl="1"/>
            <a:r>
              <a:rPr lang="en-US" sz="1650" dirty="0">
                <a:hlinkClick r:id="rId3"/>
              </a:rPr>
              <a:t>Chronic Conditions Experienced by Californians with Original Medicare in 2021, published December 2023</a:t>
            </a:r>
            <a:endParaRPr lang="en-US" sz="1650" dirty="0"/>
          </a:p>
          <a:p>
            <a:endParaRPr lang="en-US" sz="1650" dirty="0"/>
          </a:p>
        </p:txBody>
      </p:sp>
    </p:spTree>
    <p:extLst>
      <p:ext uri="{BB962C8B-B14F-4D97-AF65-F5344CB8AC3E}">
        <p14:creationId xmlns:p14="http://schemas.microsoft.com/office/powerpoint/2010/main" val="2205496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DHCS">
      <a:dk1>
        <a:sysClr val="windowText" lastClr="000000"/>
      </a:dk1>
      <a:lt1>
        <a:sysClr val="window" lastClr="FFFFFF"/>
      </a:lt1>
      <a:dk2>
        <a:srgbClr val="17315A"/>
      </a:dk2>
      <a:lt2>
        <a:srgbClr val="FFFFFF"/>
      </a:lt2>
      <a:accent1>
        <a:srgbClr val="17315A"/>
      </a:accent1>
      <a:accent2>
        <a:srgbClr val="2D6E8D"/>
      </a:accent2>
      <a:accent3>
        <a:srgbClr val="ECEEEF"/>
      </a:accent3>
      <a:accent4>
        <a:srgbClr val="F9A71C"/>
      </a:accent4>
      <a:accent5>
        <a:srgbClr val="E47225"/>
      </a:accent5>
      <a:accent6>
        <a:srgbClr val="000000"/>
      </a:accent6>
      <a:hlink>
        <a:srgbClr val="4472C4"/>
      </a:hlink>
      <a:folHlink>
        <a:srgbClr val="954F72"/>
      </a:folHlink>
    </a:clrScheme>
    <a:fontScheme name="DHCS - Segoe UI">
      <a:majorFont>
        <a:latin typeface="Segoe UI 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rmAutofit/>
      </a:bodyPr>
      <a:lstStyle>
        <a:defPPr marL="285750" indent="-285750" algn="l">
          <a:buClr>
            <a:schemeClr val="accent5"/>
          </a:buClr>
          <a:buFont typeface="Segoe UI" panose="020B0502040204020203" pitchFamily="34" charset="0"/>
          <a:buChar char="»"/>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9118e9-5960-4b99-9053-10bd902ae2ee">
      <Terms xmlns="http://schemas.microsoft.com/office/infopath/2007/PartnerControls"/>
    </lcf76f155ced4ddcb4097134ff3c332f>
    <TaxCatchAll xmlns="11f24a16-492c-4318-b04f-4668ede06b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47E92F153E174F8DC4170EBF3B1379" ma:contentTypeVersion="13" ma:contentTypeDescription="Create a new document." ma:contentTypeScope="" ma:versionID="beb837dc495e7fd58bb28d88a4ba96d2">
  <xsd:schema xmlns:xsd="http://www.w3.org/2001/XMLSchema" xmlns:xs="http://www.w3.org/2001/XMLSchema" xmlns:p="http://schemas.microsoft.com/office/2006/metadata/properties" xmlns:ns2="629118e9-5960-4b99-9053-10bd902ae2ee" xmlns:ns3="11f24a16-492c-4318-b04f-4668ede06bfd" targetNamespace="http://schemas.microsoft.com/office/2006/metadata/properties" ma:root="true" ma:fieldsID="84dabb8ac6e89e432681e19067e5c56b" ns2:_="" ns3:_="">
    <xsd:import namespace="629118e9-5960-4b99-9053-10bd902ae2ee"/>
    <xsd:import namespace="11f24a16-492c-4318-b04f-4668ede06b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118e9-5960-4b99-9053-10bd902ae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e6d1cc-fc4c-46df-a99b-1a7cfae4739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f24a16-492c-4318-b04f-4668ede06bf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4fe7a2a-3c7c-45cd-9e94-6fd6fdac41e9}" ma:internalName="TaxCatchAll" ma:showField="CatchAllData" ma:web="11f24a16-492c-4318-b04f-4668ede06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0281A1-5260-4578-BC18-1B0E77F95843}">
  <ds:schemaRefs>
    <ds:schemaRef ds:uri="http://schemas.microsoft.com/sharepoint/v3/contenttype/forms"/>
  </ds:schemaRefs>
</ds:datastoreItem>
</file>

<file path=customXml/itemProps2.xml><?xml version="1.0" encoding="utf-8"?>
<ds:datastoreItem xmlns:ds="http://schemas.openxmlformats.org/officeDocument/2006/customXml" ds:itemID="{66F2010C-1312-44DB-B0FA-3B5473BF6224}">
  <ds:schemaRefs>
    <ds:schemaRef ds:uri="http://schemas.microsoft.com/office/2006/metadata/properties"/>
    <ds:schemaRef ds:uri="http://schemas.microsoft.com/office/infopath/2007/PartnerControls"/>
    <ds:schemaRef ds:uri="629118e9-5960-4b99-9053-10bd902ae2ee"/>
    <ds:schemaRef ds:uri="11f24a16-492c-4318-b04f-4668ede06bfd"/>
  </ds:schemaRefs>
</ds:datastoreItem>
</file>

<file path=customXml/itemProps3.xml><?xml version="1.0" encoding="utf-8"?>
<ds:datastoreItem xmlns:ds="http://schemas.openxmlformats.org/officeDocument/2006/customXml" ds:itemID="{B9832F93-A149-4367-85D0-812FFF107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9118e9-5960-4b99-9053-10bd902ae2ee"/>
    <ds:schemaRef ds:uri="11f24a16-492c-4318-b04f-4668ede06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19439</TotalTime>
  <Words>2504</Words>
  <Application>Microsoft Office PowerPoint</Application>
  <PresentationFormat>On-screen Show (4:3)</PresentationFormat>
  <Paragraphs>218</Paragraphs>
  <Slides>36</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Cambria</vt:lpstr>
      <vt:lpstr>Segoe UI</vt:lpstr>
      <vt:lpstr>Office Theme</vt:lpstr>
      <vt:lpstr>2_Office Theme</vt:lpstr>
      <vt:lpstr>PowerPoint Presentation</vt:lpstr>
      <vt:lpstr>Agenda</vt:lpstr>
      <vt:lpstr>Updates</vt:lpstr>
      <vt:lpstr>PowerPoint Presentation</vt:lpstr>
      <vt:lpstr>2026 D-SNP Policy Guide: Care Coordination </vt:lpstr>
      <vt:lpstr>Agenda</vt:lpstr>
      <vt:lpstr>Overview: Dual Eligible Members</vt:lpstr>
      <vt:lpstr>Medicare and Medi-Cal</vt:lpstr>
      <vt:lpstr>Dual Eligible Members with Dementia in California</vt:lpstr>
      <vt:lpstr>Dual Eligible Individuals in California</vt:lpstr>
      <vt:lpstr>Medicare Delivery System Enrollment for Dual Eligibles in California (July 2024) </vt:lpstr>
      <vt:lpstr>D-SNPs in California</vt:lpstr>
      <vt:lpstr>D-SNPs in California</vt:lpstr>
      <vt:lpstr>D-SNP Care Management Overview</vt:lpstr>
      <vt:lpstr>Care Management</vt:lpstr>
      <vt:lpstr>Care Management (cont.)</vt:lpstr>
      <vt:lpstr>CY 2026 D-SNP Policy Guide:  Care Coordination Chapter</vt:lpstr>
      <vt:lpstr>Overview: CY 2026 Care Coordination Chapter</vt:lpstr>
      <vt:lpstr>Overview: State-Specific Care Coordination Requirements  </vt:lpstr>
      <vt:lpstr>State-Specific Risk Stratification Requirements</vt:lpstr>
      <vt:lpstr>State-Specific Risk Stratification Requirements (cont.)</vt:lpstr>
      <vt:lpstr>State-Specific Health Risk Assessment (HRA) Requirements</vt:lpstr>
      <vt:lpstr>State-Specific Health Risk Assessment (HRA) Requirements (cont.)</vt:lpstr>
      <vt:lpstr>State-Specific Individualized Care Plan (ICP) and Interdisciplinary Care Team (ICT) Requirements</vt:lpstr>
      <vt:lpstr>Face-to-Face Encounters Requirements</vt:lpstr>
      <vt:lpstr>California Integrated  Care Management</vt:lpstr>
      <vt:lpstr>California Integrated Care Management (CICM)</vt:lpstr>
      <vt:lpstr>New CY 2026 D-SNP State-Specific Care Coordination Requirements</vt:lpstr>
      <vt:lpstr>CICM: CBO Contracting</vt:lpstr>
      <vt:lpstr>CICM: Working with CBO Care Managers</vt:lpstr>
      <vt:lpstr>Additional Requirements for Specific CICM Populations</vt:lpstr>
      <vt:lpstr>Questions? </vt:lpstr>
      <vt:lpstr>Discussion panel  </vt:lpstr>
      <vt:lpstr>Upcoming Meetings</vt:lpstr>
      <vt:lpstr>Resources</vt:lpstr>
      <vt:lpstr>Resources</vt:lpstr>
    </vt:vector>
  </TitlesOfParts>
  <Company>Outside 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 Team</dc:creator>
  <cp:lastModifiedBy>Jasmine Lacsamana</cp:lastModifiedBy>
  <cp:revision>242</cp:revision>
  <cp:lastPrinted>2023-08-11T03:12:41Z</cp:lastPrinted>
  <dcterms:created xsi:type="dcterms:W3CDTF">2016-05-06T19:19:41Z</dcterms:created>
  <dcterms:modified xsi:type="dcterms:W3CDTF">2025-03-12T18:42:50Z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0x0101008C47E92F153E174F8DC4170EBF3B1379</vt:lpwstr>
  </property>
  <property fmtid="{D5CDD505-2E9C-101B-9397-08002B2CF9AE}" pid="3" name="MediaServiceImageTags">
    <vt:lpwstr/>
  </property>
</Properties>
</file>