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3" r:id="rId5"/>
  </p:sldMasterIdLst>
  <p:notesMasterIdLst>
    <p:notesMasterId r:id="rId20"/>
  </p:notesMasterIdLst>
  <p:handoutMasterIdLst>
    <p:handoutMasterId r:id="rId21"/>
  </p:handoutMasterIdLst>
  <p:sldIdLst>
    <p:sldId id="257" r:id="rId6"/>
    <p:sldId id="287" r:id="rId7"/>
    <p:sldId id="326" r:id="rId8"/>
    <p:sldId id="340" r:id="rId9"/>
    <p:sldId id="341" r:id="rId10"/>
    <p:sldId id="342" r:id="rId11"/>
    <p:sldId id="343" r:id="rId12"/>
    <p:sldId id="344" r:id="rId13"/>
    <p:sldId id="345" r:id="rId14"/>
    <p:sldId id="339" r:id="rId15"/>
    <p:sldId id="347" r:id="rId16"/>
    <p:sldId id="338" r:id="rId17"/>
    <p:sldId id="348" r:id="rId18"/>
    <p:sldId id="34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6D62C-415B-900D-D801-989500B7877C}" name="Jasmine Lacsamana" initials="JL" userId="S::jlacsamana@archstone.org::e96e28dd-33c7-484b-877d-a8a197caf952" providerId="AD"/>
  <p188:author id="{C4BFF392-E385-1125-D92E-CE55DAE4B03E}" name="Christopher A. Langston" initials="CAL" userId="S::calangston@archstone.org::7e8241fc-cf6d-403f-8543-f70ec99203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FE"/>
    <a:srgbClr val="079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CAF48-F76F-4167-A7E5-B9104F16B47D}" v="94" dt="2025-02-12T19:08:23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9091" autoAdjust="0"/>
  </p:normalViewPr>
  <p:slideViewPr>
    <p:cSldViewPr>
      <p:cViewPr varScale="1">
        <p:scale>
          <a:sx n="88" d="100"/>
          <a:sy n="88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Lacsamana" userId="e96e28dd-33c7-484b-877d-a8a197caf952" providerId="ADAL" clId="{351CAF48-F76F-4167-A7E5-B9104F16B47D}"/>
    <pc:docChg chg="undo redo custSel addSld delSld modSld addMainMaster delMainMaster">
      <pc:chgData name="Jasmine Lacsamana" userId="e96e28dd-33c7-484b-877d-a8a197caf952" providerId="ADAL" clId="{351CAF48-F76F-4167-A7E5-B9104F16B47D}" dt="2025-02-12T19:20:15.373" v="1460" actId="255"/>
      <pc:docMkLst>
        <pc:docMk/>
      </pc:docMkLst>
      <pc:sldChg chg="modSp mod">
        <pc:chgData name="Jasmine Lacsamana" userId="e96e28dd-33c7-484b-877d-a8a197caf952" providerId="ADAL" clId="{351CAF48-F76F-4167-A7E5-B9104F16B47D}" dt="2025-02-08T00:37:06.164" v="16" actId="20577"/>
        <pc:sldMkLst>
          <pc:docMk/>
          <pc:sldMk cId="0" sldId="257"/>
        </pc:sldMkLst>
        <pc:spChg chg="mod">
          <ac:chgData name="Jasmine Lacsamana" userId="e96e28dd-33c7-484b-877d-a8a197caf952" providerId="ADAL" clId="{351CAF48-F76F-4167-A7E5-B9104F16B47D}" dt="2025-02-08T00:37:06.164" v="16" actId="20577"/>
          <ac:spMkLst>
            <pc:docMk/>
            <pc:sldMk cId="0" sldId="257"/>
            <ac:spMk id="4" creationId="{431EF1FC-17A2-BBB9-1BD7-5461AD13DABB}"/>
          </ac:spMkLst>
        </pc:spChg>
      </pc:sldChg>
      <pc:sldChg chg="modSp mod">
        <pc:chgData name="Jasmine Lacsamana" userId="e96e28dd-33c7-484b-877d-a8a197caf952" providerId="ADAL" clId="{351CAF48-F76F-4167-A7E5-B9104F16B47D}" dt="2025-02-08T01:34:01.953" v="326" actId="20577"/>
        <pc:sldMkLst>
          <pc:docMk/>
          <pc:sldMk cId="3931751186" sldId="287"/>
        </pc:sldMkLst>
        <pc:spChg chg="mod">
          <ac:chgData name="Jasmine Lacsamana" userId="e96e28dd-33c7-484b-877d-a8a197caf952" providerId="ADAL" clId="{351CAF48-F76F-4167-A7E5-B9104F16B47D}" dt="2025-02-08T01:34:01.953" v="326" actId="20577"/>
          <ac:spMkLst>
            <pc:docMk/>
            <pc:sldMk cId="3931751186" sldId="287"/>
            <ac:spMk id="11" creationId="{6F1BAD8F-000B-BEE7-E417-2394498F2B8C}"/>
          </ac:spMkLst>
        </pc:spChg>
      </pc:sldChg>
      <pc:sldChg chg="del">
        <pc:chgData name="Jasmine Lacsamana" userId="e96e28dd-33c7-484b-877d-a8a197caf952" providerId="ADAL" clId="{351CAF48-F76F-4167-A7E5-B9104F16B47D}" dt="2025-02-08T01:32:42.968" v="283" actId="47"/>
        <pc:sldMkLst>
          <pc:docMk/>
          <pc:sldMk cId="2050627544" sldId="321"/>
        </pc:sldMkLst>
      </pc:sldChg>
      <pc:sldChg chg="modSp mod">
        <pc:chgData name="Jasmine Lacsamana" userId="e96e28dd-33c7-484b-877d-a8a197caf952" providerId="ADAL" clId="{351CAF48-F76F-4167-A7E5-B9104F16B47D}" dt="2025-02-08T02:06:42.423" v="439" actId="2711"/>
        <pc:sldMkLst>
          <pc:docMk/>
          <pc:sldMk cId="1147076692" sldId="326"/>
        </pc:sldMkLst>
        <pc:spChg chg="mod">
          <ac:chgData name="Jasmine Lacsamana" userId="e96e28dd-33c7-484b-877d-a8a197caf952" providerId="ADAL" clId="{351CAF48-F76F-4167-A7E5-B9104F16B47D}" dt="2025-02-08T02:06:42.423" v="439" actId="2711"/>
          <ac:spMkLst>
            <pc:docMk/>
            <pc:sldMk cId="1147076692" sldId="326"/>
            <ac:spMk id="4" creationId="{E92400AC-10A5-7E19-CDD9-E7C3D5032039}"/>
          </ac:spMkLst>
        </pc:spChg>
      </pc:sldChg>
      <pc:sldChg chg="addSp modSp mod">
        <pc:chgData name="Jasmine Lacsamana" userId="e96e28dd-33c7-484b-877d-a8a197caf952" providerId="ADAL" clId="{351CAF48-F76F-4167-A7E5-B9104F16B47D}" dt="2025-02-12T18:56:01.126" v="859" actId="1076"/>
        <pc:sldMkLst>
          <pc:docMk/>
          <pc:sldMk cId="2301101385" sldId="338"/>
        </pc:sldMkLst>
        <pc:spChg chg="mod">
          <ac:chgData name="Jasmine Lacsamana" userId="e96e28dd-33c7-484b-877d-a8a197caf952" providerId="ADAL" clId="{351CAF48-F76F-4167-A7E5-B9104F16B47D}" dt="2025-02-12T18:55:47.356" v="854" actId="14100"/>
          <ac:spMkLst>
            <pc:docMk/>
            <pc:sldMk cId="2301101385" sldId="338"/>
            <ac:spMk id="2" creationId="{C0D41345-E248-B2E0-13BE-17EC6F2D2E1C}"/>
          </ac:spMkLst>
        </pc:spChg>
        <pc:spChg chg="mod">
          <ac:chgData name="Jasmine Lacsamana" userId="e96e28dd-33c7-484b-877d-a8a197caf952" providerId="ADAL" clId="{351CAF48-F76F-4167-A7E5-B9104F16B47D}" dt="2025-02-12T18:56:01.126" v="859" actId="1076"/>
          <ac:spMkLst>
            <pc:docMk/>
            <pc:sldMk cId="2301101385" sldId="338"/>
            <ac:spMk id="3" creationId="{D127448E-9FDA-5AEE-BEAA-E5BCB0A843D6}"/>
          </ac:spMkLst>
        </pc:spChg>
        <pc:picChg chg="add mod">
          <ac:chgData name="Jasmine Lacsamana" userId="e96e28dd-33c7-484b-877d-a8a197caf952" providerId="ADAL" clId="{351CAF48-F76F-4167-A7E5-B9104F16B47D}" dt="2025-02-12T18:55:58.370" v="858" actId="1076"/>
          <ac:picMkLst>
            <pc:docMk/>
            <pc:sldMk cId="2301101385" sldId="338"/>
            <ac:picMk id="2050" creationId="{4A9AB1D3-B246-FED7-4404-2388CAA94E10}"/>
          </ac:picMkLst>
        </pc:picChg>
      </pc:sldChg>
      <pc:sldChg chg="addSp modSp add mod">
        <pc:chgData name="Jasmine Lacsamana" userId="e96e28dd-33c7-484b-877d-a8a197caf952" providerId="ADAL" clId="{351CAF48-F76F-4167-A7E5-B9104F16B47D}" dt="2025-02-12T18:43:35.699" v="664" actId="1076"/>
        <pc:sldMkLst>
          <pc:docMk/>
          <pc:sldMk cId="2768285942" sldId="339"/>
        </pc:sldMkLst>
        <pc:spChg chg="mod">
          <ac:chgData name="Jasmine Lacsamana" userId="e96e28dd-33c7-484b-877d-a8a197caf952" providerId="ADAL" clId="{351CAF48-F76F-4167-A7E5-B9104F16B47D}" dt="2025-02-08T02:05:47.467" v="438" actId="20577"/>
          <ac:spMkLst>
            <pc:docMk/>
            <pc:sldMk cId="2768285942" sldId="339"/>
            <ac:spMk id="2" creationId="{5202D25B-F07F-009A-2BD6-D9882CCAC300}"/>
          </ac:spMkLst>
        </pc:spChg>
        <pc:spChg chg="mod">
          <ac:chgData name="Jasmine Lacsamana" userId="e96e28dd-33c7-484b-877d-a8a197caf952" providerId="ADAL" clId="{351CAF48-F76F-4167-A7E5-B9104F16B47D}" dt="2025-02-12T18:43:12.484" v="661" actId="1076"/>
          <ac:spMkLst>
            <pc:docMk/>
            <pc:sldMk cId="2768285942" sldId="339"/>
            <ac:spMk id="4" creationId="{DC53BC91-40A9-A199-3F08-AB836EC9FB1A}"/>
          </ac:spMkLst>
        </pc:spChg>
        <pc:spChg chg="add mod">
          <ac:chgData name="Jasmine Lacsamana" userId="e96e28dd-33c7-484b-877d-a8a197caf952" providerId="ADAL" clId="{351CAF48-F76F-4167-A7E5-B9104F16B47D}" dt="2025-02-12T18:43:24.678" v="663" actId="20577"/>
          <ac:spMkLst>
            <pc:docMk/>
            <pc:sldMk cId="2768285942" sldId="339"/>
            <ac:spMk id="11" creationId="{6A599E34-9FC9-F3DC-4257-AC4F7EB6DCDB}"/>
          </ac:spMkLst>
        </pc:spChg>
        <pc:spChg chg="add mod">
          <ac:chgData name="Jasmine Lacsamana" userId="e96e28dd-33c7-484b-877d-a8a197caf952" providerId="ADAL" clId="{351CAF48-F76F-4167-A7E5-B9104F16B47D}" dt="2025-02-12T18:43:35.699" v="664" actId="1076"/>
          <ac:spMkLst>
            <pc:docMk/>
            <pc:sldMk cId="2768285942" sldId="339"/>
            <ac:spMk id="14" creationId="{F4127575-CABD-0536-A309-3AA4B7A5C5F8}"/>
          </ac:spMkLst>
        </pc:spChg>
        <pc:picChg chg="add mod">
          <ac:chgData name="Jasmine Lacsamana" userId="e96e28dd-33c7-484b-877d-a8a197caf952" providerId="ADAL" clId="{351CAF48-F76F-4167-A7E5-B9104F16B47D}" dt="2025-02-08T02:02:54.300" v="403" actId="1076"/>
          <ac:picMkLst>
            <pc:docMk/>
            <pc:sldMk cId="2768285942" sldId="339"/>
            <ac:picMk id="10" creationId="{D9114A42-CEDE-D3ED-413E-44803E2D85BB}"/>
          </ac:picMkLst>
        </pc:picChg>
        <pc:picChg chg="add mod">
          <ac:chgData name="Jasmine Lacsamana" userId="e96e28dd-33c7-484b-877d-a8a197caf952" providerId="ADAL" clId="{351CAF48-F76F-4167-A7E5-B9104F16B47D}" dt="2025-02-12T18:39:53.590" v="575" actId="1076"/>
          <ac:picMkLst>
            <pc:docMk/>
            <pc:sldMk cId="2768285942" sldId="339"/>
            <ac:picMk id="12" creationId="{67090D92-C30C-691B-30C2-79B94DF7BC91}"/>
          </ac:picMkLst>
        </pc:picChg>
        <pc:picChg chg="add mod">
          <ac:chgData name="Jasmine Lacsamana" userId="e96e28dd-33c7-484b-877d-a8a197caf952" providerId="ADAL" clId="{351CAF48-F76F-4167-A7E5-B9104F16B47D}" dt="2025-02-12T18:38:27.136" v="556" actId="1076"/>
          <ac:picMkLst>
            <pc:docMk/>
            <pc:sldMk cId="2768285942" sldId="339"/>
            <ac:picMk id="1028" creationId="{890970F6-FE49-4D45-873F-D9D29CF6A202}"/>
          </ac:picMkLst>
        </pc:picChg>
      </pc:sldChg>
      <pc:sldChg chg="add">
        <pc:chgData name="Jasmine Lacsamana" userId="e96e28dd-33c7-484b-877d-a8a197caf952" providerId="ADAL" clId="{351CAF48-F76F-4167-A7E5-B9104F16B47D}" dt="2025-02-08T02:07:24.455" v="442"/>
        <pc:sldMkLst>
          <pc:docMk/>
          <pc:sldMk cId="173183956" sldId="340"/>
        </pc:sldMkLst>
      </pc:sldChg>
      <pc:sldChg chg="del">
        <pc:chgData name="Jasmine Lacsamana" userId="e96e28dd-33c7-484b-877d-a8a197caf952" providerId="ADAL" clId="{351CAF48-F76F-4167-A7E5-B9104F16B47D}" dt="2025-02-08T01:30:31.838" v="173" actId="47"/>
        <pc:sldMkLst>
          <pc:docMk/>
          <pc:sldMk cId="795188129" sldId="340"/>
        </pc:sldMkLst>
      </pc:sldChg>
      <pc:sldChg chg="add del">
        <pc:chgData name="Jasmine Lacsamana" userId="e96e28dd-33c7-484b-877d-a8a197caf952" providerId="ADAL" clId="{351CAF48-F76F-4167-A7E5-B9104F16B47D}" dt="2025-02-08T01:42:40.153" v="329"/>
        <pc:sldMkLst>
          <pc:docMk/>
          <pc:sldMk cId="2363759618" sldId="340"/>
        </pc:sldMkLst>
      </pc:sldChg>
      <pc:sldChg chg="del">
        <pc:chgData name="Jasmine Lacsamana" userId="e96e28dd-33c7-484b-877d-a8a197caf952" providerId="ADAL" clId="{351CAF48-F76F-4167-A7E5-B9104F16B47D}" dt="2025-02-08T01:30:33.363" v="174" actId="47"/>
        <pc:sldMkLst>
          <pc:docMk/>
          <pc:sldMk cId="2207182867" sldId="341"/>
        </pc:sldMkLst>
      </pc:sldChg>
      <pc:sldChg chg="addSp modSp add mod">
        <pc:chgData name="Jasmine Lacsamana" userId="e96e28dd-33c7-484b-877d-a8a197caf952" providerId="ADAL" clId="{351CAF48-F76F-4167-A7E5-B9104F16B47D}" dt="2025-02-08T02:08:55.592" v="455" actId="208"/>
        <pc:sldMkLst>
          <pc:docMk/>
          <pc:sldMk cId="4274468174" sldId="341"/>
        </pc:sldMkLst>
        <pc:spChg chg="add mod">
          <ac:chgData name="Jasmine Lacsamana" userId="e96e28dd-33c7-484b-877d-a8a197caf952" providerId="ADAL" clId="{351CAF48-F76F-4167-A7E5-B9104F16B47D}" dt="2025-02-08T02:08:55.592" v="455" actId="208"/>
          <ac:spMkLst>
            <pc:docMk/>
            <pc:sldMk cId="4274468174" sldId="341"/>
            <ac:spMk id="7" creationId="{1F35A407-0A05-5D0D-7510-AF03B39BAFB7}"/>
          </ac:spMkLst>
        </pc:spChg>
      </pc:sldChg>
      <pc:sldChg chg="del">
        <pc:chgData name="Jasmine Lacsamana" userId="e96e28dd-33c7-484b-877d-a8a197caf952" providerId="ADAL" clId="{351CAF48-F76F-4167-A7E5-B9104F16B47D}" dt="2025-02-08T01:30:34.102" v="175" actId="47"/>
        <pc:sldMkLst>
          <pc:docMk/>
          <pc:sldMk cId="820291125" sldId="342"/>
        </pc:sldMkLst>
      </pc:sldChg>
      <pc:sldChg chg="add">
        <pc:chgData name="Jasmine Lacsamana" userId="e96e28dd-33c7-484b-877d-a8a197caf952" providerId="ADAL" clId="{351CAF48-F76F-4167-A7E5-B9104F16B47D}" dt="2025-02-08T02:08:06.685" v="446"/>
        <pc:sldMkLst>
          <pc:docMk/>
          <pc:sldMk cId="2956791872" sldId="342"/>
        </pc:sldMkLst>
      </pc:sldChg>
      <pc:sldChg chg="addSp delSp modSp add mod">
        <pc:chgData name="Jasmine Lacsamana" userId="e96e28dd-33c7-484b-877d-a8a197caf952" providerId="ADAL" clId="{351CAF48-F76F-4167-A7E5-B9104F16B47D}" dt="2025-02-08T02:24:21.455" v="519" actId="1076"/>
        <pc:sldMkLst>
          <pc:docMk/>
          <pc:sldMk cId="701345286" sldId="343"/>
        </pc:sldMkLst>
        <pc:spChg chg="add mod">
          <ac:chgData name="Jasmine Lacsamana" userId="e96e28dd-33c7-484b-877d-a8a197caf952" providerId="ADAL" clId="{351CAF48-F76F-4167-A7E5-B9104F16B47D}" dt="2025-02-08T02:22:58.431" v="500" actId="1035"/>
          <ac:spMkLst>
            <pc:docMk/>
            <pc:sldMk cId="701345286" sldId="343"/>
            <ac:spMk id="13" creationId="{EEFFF2B3-07B9-6209-0BA8-759E0B8E1E53}"/>
          </ac:spMkLst>
        </pc:spChg>
        <pc:spChg chg="add mod">
          <ac:chgData name="Jasmine Lacsamana" userId="e96e28dd-33c7-484b-877d-a8a197caf952" providerId="ADAL" clId="{351CAF48-F76F-4167-A7E5-B9104F16B47D}" dt="2025-02-08T02:24:21.455" v="519" actId="1076"/>
          <ac:spMkLst>
            <pc:docMk/>
            <pc:sldMk cId="701345286" sldId="343"/>
            <ac:spMk id="14" creationId="{39425646-68EF-5180-18D8-8616C68DB285}"/>
          </ac:spMkLst>
        </pc:spChg>
        <pc:spChg chg="add mod">
          <ac:chgData name="Jasmine Lacsamana" userId="e96e28dd-33c7-484b-877d-a8a197caf952" providerId="ADAL" clId="{351CAF48-F76F-4167-A7E5-B9104F16B47D}" dt="2025-02-08T02:24:15.779" v="518" actId="1076"/>
          <ac:spMkLst>
            <pc:docMk/>
            <pc:sldMk cId="701345286" sldId="343"/>
            <ac:spMk id="15" creationId="{C1DCAD98-9A03-10E0-BD16-A229C599FD99}"/>
          </ac:spMkLst>
        </pc:spChg>
        <pc:spChg chg="add mod">
          <ac:chgData name="Jasmine Lacsamana" userId="e96e28dd-33c7-484b-877d-a8a197caf952" providerId="ADAL" clId="{351CAF48-F76F-4167-A7E5-B9104F16B47D}" dt="2025-02-08T02:24:09.359" v="515" actId="1076"/>
          <ac:spMkLst>
            <pc:docMk/>
            <pc:sldMk cId="701345286" sldId="343"/>
            <ac:spMk id="16" creationId="{118DCA3C-BCD9-8B40-618D-FAB30228EF30}"/>
          </ac:spMkLst>
        </pc:spChg>
        <pc:grpChg chg="add del mod">
          <ac:chgData name="Jasmine Lacsamana" userId="e96e28dd-33c7-484b-877d-a8a197caf952" providerId="ADAL" clId="{351CAF48-F76F-4167-A7E5-B9104F16B47D}" dt="2025-02-08T02:24:12.472" v="517" actId="1076"/>
          <ac:grpSpMkLst>
            <pc:docMk/>
            <pc:sldMk cId="701345286" sldId="343"/>
            <ac:grpSpMk id="5" creationId="{00000000-0000-0000-0000-000000000000}"/>
          </ac:grpSpMkLst>
        </pc:grpChg>
      </pc:sldChg>
      <pc:sldChg chg="del">
        <pc:chgData name="Jasmine Lacsamana" userId="e96e28dd-33c7-484b-877d-a8a197caf952" providerId="ADAL" clId="{351CAF48-F76F-4167-A7E5-B9104F16B47D}" dt="2025-02-08T01:30:34.628" v="176" actId="47"/>
        <pc:sldMkLst>
          <pc:docMk/>
          <pc:sldMk cId="1850736714" sldId="343"/>
        </pc:sldMkLst>
      </pc:sldChg>
      <pc:sldChg chg="del">
        <pc:chgData name="Jasmine Lacsamana" userId="e96e28dd-33c7-484b-877d-a8a197caf952" providerId="ADAL" clId="{351CAF48-F76F-4167-A7E5-B9104F16B47D}" dt="2025-02-08T01:30:34.940" v="177" actId="47"/>
        <pc:sldMkLst>
          <pc:docMk/>
          <pc:sldMk cId="1506883046" sldId="344"/>
        </pc:sldMkLst>
      </pc:sldChg>
      <pc:sldChg chg="addSp delSp modSp add mod">
        <pc:chgData name="Jasmine Lacsamana" userId="e96e28dd-33c7-484b-877d-a8a197caf952" providerId="ADAL" clId="{351CAF48-F76F-4167-A7E5-B9104F16B47D}" dt="2025-02-08T02:25:35.571" v="530" actId="1076"/>
        <pc:sldMkLst>
          <pc:docMk/>
          <pc:sldMk cId="2396764518" sldId="344"/>
        </pc:sldMkLst>
        <pc:spChg chg="add mod">
          <ac:chgData name="Jasmine Lacsamana" userId="e96e28dd-33c7-484b-877d-a8a197caf952" providerId="ADAL" clId="{351CAF48-F76F-4167-A7E5-B9104F16B47D}" dt="2025-02-08T02:12:33.908" v="467" actId="1076"/>
          <ac:spMkLst>
            <pc:docMk/>
            <pc:sldMk cId="2396764518" sldId="344"/>
            <ac:spMk id="12" creationId="{2259D158-7F22-F6FE-6D43-F6C42F1A7F62}"/>
          </ac:spMkLst>
        </pc:spChg>
        <pc:spChg chg="add mod">
          <ac:chgData name="Jasmine Lacsamana" userId="e96e28dd-33c7-484b-877d-a8a197caf952" providerId="ADAL" clId="{351CAF48-F76F-4167-A7E5-B9104F16B47D}" dt="2025-02-08T02:12:47.897" v="471" actId="1076"/>
          <ac:spMkLst>
            <pc:docMk/>
            <pc:sldMk cId="2396764518" sldId="344"/>
            <ac:spMk id="13" creationId="{DBB54922-17F7-1178-FC1A-A9B298669D92}"/>
          </ac:spMkLst>
        </pc:spChg>
        <pc:spChg chg="add mod">
          <ac:chgData name="Jasmine Lacsamana" userId="e96e28dd-33c7-484b-877d-a8a197caf952" providerId="ADAL" clId="{351CAF48-F76F-4167-A7E5-B9104F16B47D}" dt="2025-02-08T02:13:47.836" v="479" actId="1076"/>
          <ac:spMkLst>
            <pc:docMk/>
            <pc:sldMk cId="2396764518" sldId="344"/>
            <ac:spMk id="17" creationId="{EAC4001C-CA2F-0DE9-EF12-F5126C1D41AE}"/>
          </ac:spMkLst>
        </pc:spChg>
        <pc:spChg chg="add mod">
          <ac:chgData name="Jasmine Lacsamana" userId="e96e28dd-33c7-484b-877d-a8a197caf952" providerId="ADAL" clId="{351CAF48-F76F-4167-A7E5-B9104F16B47D}" dt="2025-02-08T02:13:53.536" v="481" actId="1076"/>
          <ac:spMkLst>
            <pc:docMk/>
            <pc:sldMk cId="2396764518" sldId="344"/>
            <ac:spMk id="18" creationId="{48E73E70-BB5C-AAE8-A2C3-D44D59069E96}"/>
          </ac:spMkLst>
        </pc:spChg>
        <pc:spChg chg="add mod">
          <ac:chgData name="Jasmine Lacsamana" userId="e96e28dd-33c7-484b-877d-a8a197caf952" providerId="ADAL" clId="{351CAF48-F76F-4167-A7E5-B9104F16B47D}" dt="2025-02-08T02:24:52.511" v="523" actId="1076"/>
          <ac:spMkLst>
            <pc:docMk/>
            <pc:sldMk cId="2396764518" sldId="344"/>
            <ac:spMk id="19" creationId="{A75E4D80-6713-4924-1BEF-403D77F6FEEC}"/>
          </ac:spMkLst>
        </pc:spChg>
        <pc:spChg chg="add mod">
          <ac:chgData name="Jasmine Lacsamana" userId="e96e28dd-33c7-484b-877d-a8a197caf952" providerId="ADAL" clId="{351CAF48-F76F-4167-A7E5-B9104F16B47D}" dt="2025-02-08T02:25:26.500" v="528" actId="1076"/>
          <ac:spMkLst>
            <pc:docMk/>
            <pc:sldMk cId="2396764518" sldId="344"/>
            <ac:spMk id="23" creationId="{5373CF3C-F432-7FD9-5BBD-8041E0F3FF3D}"/>
          </ac:spMkLst>
        </pc:spChg>
        <pc:spChg chg="add mod">
          <ac:chgData name="Jasmine Lacsamana" userId="e96e28dd-33c7-484b-877d-a8a197caf952" providerId="ADAL" clId="{351CAF48-F76F-4167-A7E5-B9104F16B47D}" dt="2025-02-08T02:25:35.571" v="530" actId="1076"/>
          <ac:spMkLst>
            <pc:docMk/>
            <pc:sldMk cId="2396764518" sldId="344"/>
            <ac:spMk id="24" creationId="{C8F7F8C6-9305-51FF-2A0D-6D3166591D86}"/>
          </ac:spMkLst>
        </pc:spChg>
      </pc:sldChg>
      <pc:sldChg chg="del">
        <pc:chgData name="Jasmine Lacsamana" userId="e96e28dd-33c7-484b-877d-a8a197caf952" providerId="ADAL" clId="{351CAF48-F76F-4167-A7E5-B9104F16B47D}" dt="2025-02-08T01:30:35.216" v="178" actId="47"/>
        <pc:sldMkLst>
          <pc:docMk/>
          <pc:sldMk cId="883222620" sldId="345"/>
        </pc:sldMkLst>
      </pc:sldChg>
      <pc:sldChg chg="addSp modSp add mod">
        <pc:chgData name="Jasmine Lacsamana" userId="e96e28dd-33c7-484b-877d-a8a197caf952" providerId="ADAL" clId="{351CAF48-F76F-4167-A7E5-B9104F16B47D}" dt="2025-02-08T02:26:05.838" v="533" actId="1036"/>
        <pc:sldMkLst>
          <pc:docMk/>
          <pc:sldMk cId="1004947985" sldId="345"/>
        </pc:sldMkLst>
        <pc:spChg chg="add mod">
          <ac:chgData name="Jasmine Lacsamana" userId="e96e28dd-33c7-484b-877d-a8a197caf952" providerId="ADAL" clId="{351CAF48-F76F-4167-A7E5-B9104F16B47D}" dt="2025-02-08T02:26:05.838" v="533" actId="1036"/>
          <ac:spMkLst>
            <pc:docMk/>
            <pc:sldMk cId="1004947985" sldId="345"/>
            <ac:spMk id="10" creationId="{0E43F4CF-3E1C-0BEF-D338-9878F9EDA3C4}"/>
          </ac:spMkLst>
        </pc:spChg>
      </pc:sldChg>
      <pc:sldChg chg="del">
        <pc:chgData name="Jasmine Lacsamana" userId="e96e28dd-33c7-484b-877d-a8a197caf952" providerId="ADAL" clId="{351CAF48-F76F-4167-A7E5-B9104F16B47D}" dt="2025-02-08T01:30:35.469" v="179" actId="47"/>
        <pc:sldMkLst>
          <pc:docMk/>
          <pc:sldMk cId="771810252" sldId="346"/>
        </pc:sldMkLst>
      </pc:sldChg>
      <pc:sldChg chg="addSp delSp modSp add mod">
        <pc:chgData name="Jasmine Lacsamana" userId="e96e28dd-33c7-484b-877d-a8a197caf952" providerId="ADAL" clId="{351CAF48-F76F-4167-A7E5-B9104F16B47D}" dt="2025-02-12T19:09:54.228" v="1452" actId="20577"/>
        <pc:sldMkLst>
          <pc:docMk/>
          <pc:sldMk cId="1472997517" sldId="346"/>
        </pc:sldMkLst>
        <pc:spChg chg="mod">
          <ac:chgData name="Jasmine Lacsamana" userId="e96e28dd-33c7-484b-877d-a8a197caf952" providerId="ADAL" clId="{351CAF48-F76F-4167-A7E5-B9104F16B47D}" dt="2025-02-12T18:44:02.236" v="676" actId="20577"/>
          <ac:spMkLst>
            <pc:docMk/>
            <pc:sldMk cId="1472997517" sldId="346"/>
            <ac:spMk id="2" creationId="{A8AF44BF-0D28-E166-3BB8-8CEABB36EC72}"/>
          </ac:spMkLst>
        </pc:spChg>
        <pc:spChg chg="mod">
          <ac:chgData name="Jasmine Lacsamana" userId="e96e28dd-33c7-484b-877d-a8a197caf952" providerId="ADAL" clId="{351CAF48-F76F-4167-A7E5-B9104F16B47D}" dt="2025-02-12T19:09:54.228" v="1452" actId="20577"/>
          <ac:spMkLst>
            <pc:docMk/>
            <pc:sldMk cId="1472997517" sldId="346"/>
            <ac:spMk id="3" creationId="{F96A028D-853C-E001-47EB-C8105795C3C6}"/>
          </ac:spMkLst>
        </pc:spChg>
        <pc:picChg chg="add mod">
          <ac:chgData name="Jasmine Lacsamana" userId="e96e28dd-33c7-484b-877d-a8a197caf952" providerId="ADAL" clId="{351CAF48-F76F-4167-A7E5-B9104F16B47D}" dt="2025-02-12T19:05:08.115" v="1188" actId="1076"/>
          <ac:picMkLst>
            <pc:docMk/>
            <pc:sldMk cId="1472997517" sldId="346"/>
            <ac:picMk id="11" creationId="{C4E45B4D-D706-8F5F-E246-5A23F11F6B3A}"/>
          </ac:picMkLst>
        </pc:picChg>
        <pc:picChg chg="add del mod">
          <ac:chgData name="Jasmine Lacsamana" userId="e96e28dd-33c7-484b-877d-a8a197caf952" providerId="ADAL" clId="{351CAF48-F76F-4167-A7E5-B9104F16B47D}" dt="2025-02-12T19:05:05.139" v="1187" actId="478"/>
          <ac:picMkLst>
            <pc:docMk/>
            <pc:sldMk cId="1472997517" sldId="346"/>
            <ac:picMk id="14" creationId="{73B02B42-4DA3-DDF0-4DDE-F2DA1FF2E128}"/>
          </ac:picMkLst>
        </pc:picChg>
      </pc:sldChg>
      <pc:sldChg chg="modSp add mod">
        <pc:chgData name="Jasmine Lacsamana" userId="e96e28dd-33c7-484b-877d-a8a197caf952" providerId="ADAL" clId="{351CAF48-F76F-4167-A7E5-B9104F16B47D}" dt="2025-02-12T18:51:46.853" v="834" actId="20577"/>
        <pc:sldMkLst>
          <pc:docMk/>
          <pc:sldMk cId="292855680" sldId="347"/>
        </pc:sldMkLst>
        <pc:spChg chg="mod">
          <ac:chgData name="Jasmine Lacsamana" userId="e96e28dd-33c7-484b-877d-a8a197caf952" providerId="ADAL" clId="{351CAF48-F76F-4167-A7E5-B9104F16B47D}" dt="2025-02-12T18:51:46.853" v="834" actId="20577"/>
          <ac:spMkLst>
            <pc:docMk/>
            <pc:sldMk cId="292855680" sldId="347"/>
            <ac:spMk id="2" creationId="{C824B5D5-5660-67F5-970F-986D6E4E46B9}"/>
          </ac:spMkLst>
        </pc:spChg>
      </pc:sldChg>
      <pc:sldChg chg="del">
        <pc:chgData name="Jasmine Lacsamana" userId="e96e28dd-33c7-484b-877d-a8a197caf952" providerId="ADAL" clId="{351CAF48-F76F-4167-A7E5-B9104F16B47D}" dt="2025-02-08T01:30:35.726" v="180" actId="47"/>
        <pc:sldMkLst>
          <pc:docMk/>
          <pc:sldMk cId="3916761085" sldId="347"/>
        </pc:sldMkLst>
      </pc:sldChg>
      <pc:sldChg chg="del">
        <pc:chgData name="Jasmine Lacsamana" userId="e96e28dd-33c7-484b-877d-a8a197caf952" providerId="ADAL" clId="{351CAF48-F76F-4167-A7E5-B9104F16B47D}" dt="2025-02-08T01:30:35.994" v="181" actId="47"/>
        <pc:sldMkLst>
          <pc:docMk/>
          <pc:sldMk cId="474204428" sldId="348"/>
        </pc:sldMkLst>
      </pc:sldChg>
      <pc:sldChg chg="addSp modSp add mod">
        <pc:chgData name="Jasmine Lacsamana" userId="e96e28dd-33c7-484b-877d-a8a197caf952" providerId="ADAL" clId="{351CAF48-F76F-4167-A7E5-B9104F16B47D}" dt="2025-02-12T19:20:15.373" v="1460" actId="255"/>
        <pc:sldMkLst>
          <pc:docMk/>
          <pc:sldMk cId="550293518" sldId="348"/>
        </pc:sldMkLst>
        <pc:spChg chg="mod">
          <ac:chgData name="Jasmine Lacsamana" userId="e96e28dd-33c7-484b-877d-a8a197caf952" providerId="ADAL" clId="{351CAF48-F76F-4167-A7E5-B9104F16B47D}" dt="2025-02-12T19:20:15.373" v="1460" actId="255"/>
          <ac:spMkLst>
            <pc:docMk/>
            <pc:sldMk cId="550293518" sldId="348"/>
            <ac:spMk id="3" creationId="{A5285C9C-6386-8EE9-4EF4-45768E37EDE7}"/>
          </ac:spMkLst>
        </pc:spChg>
        <pc:picChg chg="add mod">
          <ac:chgData name="Jasmine Lacsamana" userId="e96e28dd-33c7-484b-877d-a8a197caf952" providerId="ADAL" clId="{351CAF48-F76F-4167-A7E5-B9104F16B47D}" dt="2025-02-12T19:02:19.048" v="1179" actId="14100"/>
          <ac:picMkLst>
            <pc:docMk/>
            <pc:sldMk cId="550293518" sldId="348"/>
            <ac:picMk id="11" creationId="{A988455C-A90F-FEE4-4FB2-7FE802C22FF5}"/>
          </ac:picMkLst>
        </pc:picChg>
      </pc:sldChg>
      <pc:sldChg chg="del">
        <pc:chgData name="Jasmine Lacsamana" userId="e96e28dd-33c7-484b-877d-a8a197caf952" providerId="ADAL" clId="{351CAF48-F76F-4167-A7E5-B9104F16B47D}" dt="2025-02-08T01:30:36.253" v="182" actId="47"/>
        <pc:sldMkLst>
          <pc:docMk/>
          <pc:sldMk cId="547490117" sldId="349"/>
        </pc:sldMkLst>
      </pc:sldChg>
      <pc:sldChg chg="del">
        <pc:chgData name="Jasmine Lacsamana" userId="e96e28dd-33c7-484b-877d-a8a197caf952" providerId="ADAL" clId="{351CAF48-F76F-4167-A7E5-B9104F16B47D}" dt="2025-02-08T01:30:36.499" v="183" actId="47"/>
        <pc:sldMkLst>
          <pc:docMk/>
          <pc:sldMk cId="2637752161" sldId="350"/>
        </pc:sldMkLst>
      </pc:sldChg>
      <pc:sldChg chg="del">
        <pc:chgData name="Jasmine Lacsamana" userId="e96e28dd-33c7-484b-877d-a8a197caf952" providerId="ADAL" clId="{351CAF48-F76F-4167-A7E5-B9104F16B47D}" dt="2025-02-08T01:30:36.742" v="184" actId="47"/>
        <pc:sldMkLst>
          <pc:docMk/>
          <pc:sldMk cId="3771675094" sldId="351"/>
        </pc:sldMkLst>
      </pc:sldChg>
      <pc:sldChg chg="del">
        <pc:chgData name="Jasmine Lacsamana" userId="e96e28dd-33c7-484b-877d-a8a197caf952" providerId="ADAL" clId="{351CAF48-F76F-4167-A7E5-B9104F16B47D}" dt="2025-02-08T01:30:37.293" v="185" actId="47"/>
        <pc:sldMkLst>
          <pc:docMk/>
          <pc:sldMk cId="3674601903" sldId="352"/>
        </pc:sldMkLst>
      </pc:sldChg>
      <pc:sldChg chg="del">
        <pc:chgData name="Jasmine Lacsamana" userId="e96e28dd-33c7-484b-877d-a8a197caf952" providerId="ADAL" clId="{351CAF48-F76F-4167-A7E5-B9104F16B47D}" dt="2025-02-08T01:30:37.779" v="186" actId="47"/>
        <pc:sldMkLst>
          <pc:docMk/>
          <pc:sldMk cId="21949508" sldId="353"/>
        </pc:sldMkLst>
      </pc:sldChg>
      <pc:sldChg chg="del">
        <pc:chgData name="Jasmine Lacsamana" userId="e96e28dd-33c7-484b-877d-a8a197caf952" providerId="ADAL" clId="{351CAF48-F76F-4167-A7E5-B9104F16B47D}" dt="2025-02-08T01:30:38.006" v="187" actId="47"/>
        <pc:sldMkLst>
          <pc:docMk/>
          <pc:sldMk cId="1165984481" sldId="354"/>
        </pc:sldMkLst>
      </pc:sldChg>
      <pc:sldChg chg="del">
        <pc:chgData name="Jasmine Lacsamana" userId="e96e28dd-33c7-484b-877d-a8a197caf952" providerId="ADAL" clId="{351CAF48-F76F-4167-A7E5-B9104F16B47D}" dt="2025-02-08T01:30:38.230" v="188" actId="47"/>
        <pc:sldMkLst>
          <pc:docMk/>
          <pc:sldMk cId="3349871810" sldId="355"/>
        </pc:sldMkLst>
      </pc:sldChg>
      <pc:sldChg chg="del">
        <pc:chgData name="Jasmine Lacsamana" userId="e96e28dd-33c7-484b-877d-a8a197caf952" providerId="ADAL" clId="{351CAF48-F76F-4167-A7E5-B9104F16B47D}" dt="2025-02-08T01:30:38.756" v="189" actId="47"/>
        <pc:sldMkLst>
          <pc:docMk/>
          <pc:sldMk cId="1306161490" sldId="356"/>
        </pc:sldMkLst>
      </pc:sldChg>
      <pc:sldChg chg="del">
        <pc:chgData name="Jasmine Lacsamana" userId="e96e28dd-33c7-484b-877d-a8a197caf952" providerId="ADAL" clId="{351CAF48-F76F-4167-A7E5-B9104F16B47D}" dt="2025-02-08T01:30:39.210" v="190" actId="47"/>
        <pc:sldMkLst>
          <pc:docMk/>
          <pc:sldMk cId="2687146078" sldId="357"/>
        </pc:sldMkLst>
      </pc:sldChg>
      <pc:sldChg chg="del">
        <pc:chgData name="Jasmine Lacsamana" userId="e96e28dd-33c7-484b-877d-a8a197caf952" providerId="ADAL" clId="{351CAF48-F76F-4167-A7E5-B9104F16B47D}" dt="2025-02-08T01:30:39.501" v="191" actId="47"/>
        <pc:sldMkLst>
          <pc:docMk/>
          <pc:sldMk cId="1584756109" sldId="358"/>
        </pc:sldMkLst>
      </pc:sldChg>
      <pc:sldChg chg="del">
        <pc:chgData name="Jasmine Lacsamana" userId="e96e28dd-33c7-484b-877d-a8a197caf952" providerId="ADAL" clId="{351CAF48-F76F-4167-A7E5-B9104F16B47D}" dt="2025-02-08T01:30:39.776" v="192" actId="47"/>
        <pc:sldMkLst>
          <pc:docMk/>
          <pc:sldMk cId="3319735692" sldId="359"/>
        </pc:sldMkLst>
      </pc:sldChg>
      <pc:sldChg chg="del">
        <pc:chgData name="Jasmine Lacsamana" userId="e96e28dd-33c7-484b-877d-a8a197caf952" providerId="ADAL" clId="{351CAF48-F76F-4167-A7E5-B9104F16B47D}" dt="2025-02-08T01:30:40.284" v="193" actId="47"/>
        <pc:sldMkLst>
          <pc:docMk/>
          <pc:sldMk cId="388861463" sldId="360"/>
        </pc:sldMkLst>
      </pc:sldChg>
      <pc:sldChg chg="del">
        <pc:chgData name="Jasmine Lacsamana" userId="e96e28dd-33c7-484b-877d-a8a197caf952" providerId="ADAL" clId="{351CAF48-F76F-4167-A7E5-B9104F16B47D}" dt="2025-02-08T01:30:41.440" v="194" actId="47"/>
        <pc:sldMkLst>
          <pc:docMk/>
          <pc:sldMk cId="3799310308" sldId="361"/>
        </pc:sldMkLst>
      </pc:sldChg>
      <pc:sldChg chg="del">
        <pc:chgData name="Jasmine Lacsamana" userId="e96e28dd-33c7-484b-877d-a8a197caf952" providerId="ADAL" clId="{351CAF48-F76F-4167-A7E5-B9104F16B47D}" dt="2025-02-08T01:30:41.738" v="195" actId="47"/>
        <pc:sldMkLst>
          <pc:docMk/>
          <pc:sldMk cId="2802491112" sldId="362"/>
        </pc:sldMkLst>
      </pc:sldChg>
      <pc:sldChg chg="del">
        <pc:chgData name="Jasmine Lacsamana" userId="e96e28dd-33c7-484b-877d-a8a197caf952" providerId="ADAL" clId="{351CAF48-F76F-4167-A7E5-B9104F16B47D}" dt="2025-02-08T01:30:43.200" v="196" actId="47"/>
        <pc:sldMkLst>
          <pc:docMk/>
          <pc:sldMk cId="1400392498" sldId="363"/>
        </pc:sldMkLst>
      </pc:sldChg>
      <pc:sldChg chg="del">
        <pc:chgData name="Jasmine Lacsamana" userId="e96e28dd-33c7-484b-877d-a8a197caf952" providerId="ADAL" clId="{351CAF48-F76F-4167-A7E5-B9104F16B47D}" dt="2025-02-08T01:30:43.692" v="197" actId="47"/>
        <pc:sldMkLst>
          <pc:docMk/>
          <pc:sldMk cId="835046931" sldId="364"/>
        </pc:sldMkLst>
      </pc:sldChg>
      <pc:sldChg chg="del">
        <pc:chgData name="Jasmine Lacsamana" userId="e96e28dd-33c7-484b-877d-a8a197caf952" providerId="ADAL" clId="{351CAF48-F76F-4167-A7E5-B9104F16B47D}" dt="2025-02-08T01:30:44.800" v="198" actId="47"/>
        <pc:sldMkLst>
          <pc:docMk/>
          <pc:sldMk cId="4089688463" sldId="365"/>
        </pc:sldMkLst>
      </pc:sldChg>
      <pc:sldMasterChg chg="add del addSldLayout delSldLayout">
        <pc:chgData name="Jasmine Lacsamana" userId="e96e28dd-33c7-484b-877d-a8a197caf952" providerId="ADAL" clId="{351CAF48-F76F-4167-A7E5-B9104F16B47D}" dt="2025-02-08T02:08:06.683" v="445" actId="27028"/>
        <pc:sldMasterMkLst>
          <pc:docMk/>
          <pc:sldMasterMk cId="0" sldId="2147483663"/>
        </pc:sldMasterMkLst>
        <pc:sldLayoutChg chg="del">
          <pc:chgData name="Jasmine Lacsamana" userId="e96e28dd-33c7-484b-877d-a8a197caf952" providerId="ADAL" clId="{351CAF48-F76F-4167-A7E5-B9104F16B47D}" dt="2025-02-08T01:30:44.800" v="198" actId="47"/>
          <pc:sldLayoutMkLst>
            <pc:docMk/>
            <pc:sldMasterMk cId="0" sldId="2147483663"/>
            <pc:sldLayoutMk cId="0" sldId="2147483661"/>
          </pc:sldLayoutMkLst>
        </pc:sldLayoutChg>
        <pc:sldLayoutChg chg="add del">
          <pc:chgData name="Jasmine Lacsamana" userId="e96e28dd-33c7-484b-877d-a8a197caf952" providerId="ADAL" clId="{351CAF48-F76F-4167-A7E5-B9104F16B47D}" dt="2025-02-08T02:07:24.453" v="441" actId="27028"/>
          <pc:sldLayoutMkLst>
            <pc:docMk/>
            <pc:sldMasterMk cId="0" sldId="2147483663"/>
            <pc:sldLayoutMk cId="0" sldId="2147483662"/>
          </pc:sldLayoutMkLst>
        </pc:sldLayoutChg>
        <pc:sldLayoutChg chg="del">
          <pc:chgData name="Jasmine Lacsamana" userId="e96e28dd-33c7-484b-877d-a8a197caf952" providerId="ADAL" clId="{351CAF48-F76F-4167-A7E5-B9104F16B47D}" dt="2025-02-08T01:30:44.800" v="198" actId="47"/>
          <pc:sldLayoutMkLst>
            <pc:docMk/>
            <pc:sldMasterMk cId="0" sldId="2147483663"/>
            <pc:sldLayoutMk cId="0" sldId="2147483664"/>
          </pc:sldLayoutMkLst>
        </pc:sldLayoutChg>
        <pc:sldLayoutChg chg="add">
          <pc:chgData name="Jasmine Lacsamana" userId="e96e28dd-33c7-484b-877d-a8a197caf952" providerId="ADAL" clId="{351CAF48-F76F-4167-A7E5-B9104F16B47D}" dt="2025-02-08T02:08:06.683" v="445" actId="27028"/>
          <pc:sldLayoutMkLst>
            <pc:docMk/>
            <pc:sldMasterMk cId="0" sldId="2147483663"/>
            <pc:sldLayoutMk cId="0" sldId="21474836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EAAFB1-2541-4827-A50E-EB0E5EEC5616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1A1B3C-2E36-4915-B810-96A09503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76415B-A8F6-4228-B7A9-CD69D39AB77B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622650-C043-45F1-BEA0-29F79E63E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8286C-1B1D-0842-58E0-BC2A406E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56168F-B881-FFC0-BDA4-EBDAF5305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89D1B-955A-4D2F-1E10-B858AE705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111B6-8DAD-8123-FE6D-315018D6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083D7-E845-9DB2-BF36-D69F1694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5C47C-EC41-290B-C1AF-5FD89219A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DB2AE-262D-90B9-351D-109D52855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Brooke and/or Jasmine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10558-5976-01E0-5068-06C071043A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9A33C-9FD3-B9EE-FB60-533D34E3B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C78FD-6609-14BD-B0B0-C3AC91D79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98412-11BF-833B-4FBF-4D18CB2FC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Brooke and/or Jasmine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EFECE-4E5A-1CE1-AD72-3C6DD990E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2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A26B2-3482-40FF-88AA-5F607248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F36ED-2062-1988-CF99-075D7BFB9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9BE6F-18AE-0699-07FD-20CE1B349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Brooke and/or Jasmine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38419-3412-D7DC-A001-6385FB84A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8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E843-9951-ACE1-DADD-085C5034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268F6-FEF6-370D-E8DD-B6172CCF8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4C61C-EFDB-EAE6-19A5-74C2F2FB2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Brooke and/or Jasmine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0D232-3AC4-20C3-FD24-F3AD35F2A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4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67FE-EB4B-4F18-8987-98DC3619C0D0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599-2F32-41D9-BC7F-D4D8BC048ABA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C66-4628-4AF7-97B4-55BA26245C31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355C"/>
                </a:solidFill>
                <a:latin typeface="Cambria"/>
                <a:cs typeface="Cambria"/>
              </a:defRPr>
            </a:lvl1pPr>
          </a:lstStyle>
          <a:p>
            <a:pPr marL="110489">
              <a:lnSpc>
                <a:spcPct val="100000"/>
              </a:lnSpc>
              <a:spcBef>
                <a:spcPts val="2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Cal</a:t>
            </a:r>
            <a:r>
              <a:rPr dirty="0"/>
              <a:t>ifornia</a:t>
            </a:r>
            <a:r>
              <a:rPr spc="-3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dirty="0"/>
              <a:t>ealth</a:t>
            </a:r>
            <a:r>
              <a:rPr spc="-4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dirty="0"/>
              <a:t>olicy</a:t>
            </a:r>
            <a:r>
              <a:rPr spc="-85" dirty="0"/>
              <a:t> </a:t>
            </a:r>
            <a:r>
              <a:rPr b="1" spc="-10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pc="-10" dirty="0"/>
              <a:t>trategies,</a:t>
            </a:r>
            <a:r>
              <a:rPr spc="-20" dirty="0"/>
              <a:t> </a:t>
            </a:r>
            <a:r>
              <a:rPr spc="-25" dirty="0"/>
              <a:t>LLC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58585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31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977126" y="4825"/>
            <a:ext cx="2167255" cy="1748789"/>
          </a:xfrm>
          <a:custGeom>
            <a:avLst/>
            <a:gdLst/>
            <a:ahLst/>
            <a:cxnLst/>
            <a:rect l="l" t="t" r="r" b="b"/>
            <a:pathLst>
              <a:path w="2167254" h="1748789">
                <a:moveTo>
                  <a:pt x="2166874" y="0"/>
                </a:moveTo>
                <a:lnTo>
                  <a:pt x="0" y="0"/>
                </a:lnTo>
                <a:lnTo>
                  <a:pt x="109093" y="95503"/>
                </a:lnTo>
                <a:lnTo>
                  <a:pt x="2166874" y="1748722"/>
                </a:lnTo>
                <a:lnTo>
                  <a:pt x="2166874" y="0"/>
                </a:lnTo>
                <a:close/>
              </a:path>
            </a:pathLst>
          </a:custGeom>
          <a:solidFill>
            <a:srgbClr val="C4D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1350" y="6777037"/>
            <a:ext cx="7089775" cy="47625"/>
          </a:xfrm>
          <a:custGeom>
            <a:avLst/>
            <a:gdLst/>
            <a:ahLst/>
            <a:cxnLst/>
            <a:rect l="l" t="t" r="r" b="b"/>
            <a:pathLst>
              <a:path w="7089775" h="47625">
                <a:moveTo>
                  <a:pt x="3544824" y="0"/>
                </a:moveTo>
                <a:lnTo>
                  <a:pt x="0" y="23811"/>
                </a:lnTo>
                <a:lnTo>
                  <a:pt x="3544824" y="47625"/>
                </a:lnTo>
                <a:lnTo>
                  <a:pt x="7089775" y="23811"/>
                </a:lnTo>
                <a:lnTo>
                  <a:pt x="3544824" y="0"/>
                </a:lnTo>
                <a:close/>
              </a:path>
            </a:pathLst>
          </a:custGeom>
          <a:solidFill>
            <a:srgbClr val="163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53426" y="4825"/>
            <a:ext cx="1290955" cy="1062990"/>
          </a:xfrm>
          <a:custGeom>
            <a:avLst/>
            <a:gdLst/>
            <a:ahLst/>
            <a:cxnLst/>
            <a:rect l="l" t="t" r="r" b="b"/>
            <a:pathLst>
              <a:path w="1290954" h="1062990">
                <a:moveTo>
                  <a:pt x="1290574" y="0"/>
                </a:moveTo>
                <a:lnTo>
                  <a:pt x="0" y="0"/>
                </a:lnTo>
                <a:lnTo>
                  <a:pt x="65150" y="58166"/>
                </a:lnTo>
                <a:lnTo>
                  <a:pt x="1290574" y="1062843"/>
                </a:lnTo>
                <a:lnTo>
                  <a:pt x="1290574" y="0"/>
                </a:lnTo>
                <a:close/>
              </a:path>
            </a:pathLst>
          </a:custGeom>
          <a:solidFill>
            <a:srgbClr val="89B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355C"/>
                </a:solidFill>
                <a:latin typeface="Cambria"/>
                <a:cs typeface="Cambria"/>
              </a:defRPr>
            </a:lvl1pPr>
          </a:lstStyle>
          <a:p>
            <a:pPr marL="110489">
              <a:lnSpc>
                <a:spcPct val="100000"/>
              </a:lnSpc>
              <a:spcBef>
                <a:spcPts val="2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Cal</a:t>
            </a:r>
            <a:r>
              <a:rPr dirty="0"/>
              <a:t>ifornia</a:t>
            </a:r>
            <a:r>
              <a:rPr spc="-3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dirty="0"/>
              <a:t>ealth</a:t>
            </a:r>
            <a:r>
              <a:rPr spc="-4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dirty="0"/>
              <a:t>olicy</a:t>
            </a:r>
            <a:r>
              <a:rPr spc="-85" dirty="0"/>
              <a:t> </a:t>
            </a:r>
            <a:r>
              <a:rPr b="1" spc="-10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pc="-10" dirty="0"/>
              <a:t>trategies,</a:t>
            </a:r>
            <a:r>
              <a:rPr spc="-20" dirty="0"/>
              <a:t> </a:t>
            </a:r>
            <a:r>
              <a:rPr spc="-25"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58585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31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DF9-142F-4679-B284-108628129431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E501-FB77-4F10-8561-EF709C94C8DB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7F6C-4829-482A-92A4-FE3AE2C59E47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B334-B317-4A6C-BEC8-66C3CCA8B3F5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E1E-6D4B-4374-A57C-1239B410E42C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46D-5474-42BC-B403-F12071DE5DB3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EF3-F051-4E75-B728-8479F4BD4538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0853-EE1B-4FF1-A2F7-1A84E3BB83DC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0FED-432E-428B-93BF-73C9520746EA}" type="datetime1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007B-399A-4F33-BA2D-3B9474295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977126" y="4825"/>
            <a:ext cx="2167255" cy="1748789"/>
          </a:xfrm>
          <a:custGeom>
            <a:avLst/>
            <a:gdLst/>
            <a:ahLst/>
            <a:cxnLst/>
            <a:rect l="l" t="t" r="r" b="b"/>
            <a:pathLst>
              <a:path w="2167254" h="1748789">
                <a:moveTo>
                  <a:pt x="2166874" y="0"/>
                </a:moveTo>
                <a:lnTo>
                  <a:pt x="0" y="0"/>
                </a:lnTo>
                <a:lnTo>
                  <a:pt x="109093" y="95503"/>
                </a:lnTo>
                <a:lnTo>
                  <a:pt x="2166874" y="1748722"/>
                </a:lnTo>
                <a:lnTo>
                  <a:pt x="2166874" y="0"/>
                </a:lnTo>
                <a:close/>
              </a:path>
            </a:pathLst>
          </a:custGeom>
          <a:solidFill>
            <a:srgbClr val="C4D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64" y="38163"/>
            <a:ext cx="8992870" cy="599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192" y="1621282"/>
            <a:ext cx="7773670" cy="153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93670" y="6300609"/>
            <a:ext cx="4757420" cy="522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6355C"/>
                </a:solidFill>
                <a:latin typeface="Cambria"/>
                <a:cs typeface="Cambria"/>
              </a:defRPr>
            </a:lvl1pPr>
          </a:lstStyle>
          <a:p>
            <a:pPr marL="110489">
              <a:lnSpc>
                <a:spcPct val="100000"/>
              </a:lnSpc>
              <a:spcBef>
                <a:spcPts val="2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Cal</a:t>
            </a:r>
            <a:r>
              <a:rPr dirty="0"/>
              <a:t>ifornia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dirty="0"/>
              <a:t>ealth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dirty="0"/>
              <a:t>olicy</a:t>
            </a:r>
            <a:r>
              <a:rPr b="1" spc="-10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pc="-10" dirty="0"/>
              <a:t>trategies,</a:t>
            </a:r>
            <a:r>
              <a:rPr spc="-25"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7814" y="6495097"/>
            <a:ext cx="245109" cy="266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58585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31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us02web.zoom.us/meeting/register/tZwrdu-rqzwiHtXUtarug2IpRl90M_qCg7g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hyperlink" Target="https://manatt.zoom.us/webinar/register/WN_M4BRoACsQpSfB7zjZ2E1lQ#/registr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hyperlink" Target="https://cachildrenstrust.org/wp-content/uploads/2024/08/CCT-PWA-CalAIM-Guid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url.avanan.click/v2/r01/___https:/careconnect.ucsf.edu/TDU/index.html?region=Central%20Valley___.YXAzOmFyY2hzdG9uZWZvdW5kYXRpb246YTpvOmY1ZTAzNTJhYWFjNDM5ZmU4NDc0MTljYjcxNDA2ZWI3Ojc6ZTE1OToyZjdjMTM5NDI5Y2RkOTc2YjIyZDQ3YmIxYzVjNjYwYTgzN2E1MDVlYTVlODA4Y2I0NDAyZDdiYjIwOTQyMWRhOmg6VDpO" TargetMode="External"/><Relationship Id="rId4" Type="http://schemas.openxmlformats.org/officeDocument/2006/relationships/hyperlink" Target="https://url.avanan.click/v2/r01/___https:/careconnect.ucsf.edu/TDU/?region=Alameda%20County___.YXAzOmFyY2hzdG9uZWZvdW5kYXRpb246YTpvOmY1ZTAzNTJhYWFjNDM5ZmU4NDc0MTljYjcxNDA2ZWI3Ojc6MGRjMTo3ZTliOWRhMjI0ZjJkOTMzNDQ4Njk0MWUzMTYzMzg3ZTU5N2QxMDc2NDFhNmQwOTZlNjNjMDFkNDgzM2U1NmQxOmg6VDp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lacsamana@archstone.or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cs.ca.gov/Documents/MCQMD/ECM-Implementation-Timeline-Updated-POFs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846" r="18125" b="28105"/>
          <a:stretch>
            <a:fillRect/>
          </a:stretch>
        </p:blipFill>
        <p:spPr bwMode="auto">
          <a:xfrm>
            <a:off x="6629401" y="4716322"/>
            <a:ext cx="2514603" cy="21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1037447-D862-8628-4D78-06463F7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" y="152400"/>
            <a:ext cx="1828804" cy="182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EF1FC-17A2-BBB9-1BD7-5461AD13DABB}"/>
              </a:ext>
            </a:extLst>
          </p:cNvPr>
          <p:cNvSpPr txBox="1"/>
          <p:nvPr/>
        </p:nvSpPr>
        <p:spPr>
          <a:xfrm>
            <a:off x="228600" y="1948547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CalAIM Statewide Dementia Care </a:t>
            </a:r>
          </a:p>
          <a:p>
            <a:pPr algn="ctr"/>
            <a:r>
              <a:rPr lang="en-US" sz="4000" b="1" dirty="0">
                <a:latin typeface="Cambria" pitchFamily="18" charset="0"/>
              </a:rPr>
              <a:t>Learning Collaborative</a:t>
            </a:r>
          </a:p>
          <a:p>
            <a:pPr algn="ctr"/>
            <a:r>
              <a:rPr lang="en-US" sz="4000" dirty="0">
                <a:latin typeface="Cambria" pitchFamily="18" charset="0"/>
              </a:rPr>
              <a:t>February 12,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E285-B013-7F07-1EA5-04AF7F035E43}"/>
              </a:ext>
            </a:extLst>
          </p:cNvPr>
          <p:cNvSpPr txBox="1"/>
          <p:nvPr/>
        </p:nvSpPr>
        <p:spPr>
          <a:xfrm>
            <a:off x="914403" y="5943600"/>
            <a:ext cx="573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California Health Policy Strategies, LLC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535AC-AE76-035B-505F-20E1CCDCE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4D489399-E9E2-EBEA-FA83-464E2D040A70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3FB630-3523-6CEF-8029-D0DC62F4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9C73C-81F0-0B2E-85FB-878147C94CEC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F499DEE-9314-0B25-8439-17BAA9F1C3C4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75968F5-B5BF-6631-F519-0663CB00491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E0F1D-4D6D-7283-A176-97DC1501F85D}"/>
              </a:ext>
            </a:extLst>
          </p:cNvPr>
          <p:cNvSpPr txBox="1"/>
          <p:nvPr/>
        </p:nvSpPr>
        <p:spPr>
          <a:xfrm>
            <a:off x="591047" y="4572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2D25B-F07F-009A-2BD6-D9882CCAC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3" y="478451"/>
            <a:ext cx="8458194" cy="71628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</a:rPr>
              <a:t>Skilled Nursing Facility Transitions discussion</a:t>
            </a:r>
            <a:br>
              <a:rPr lang="en-US" sz="3600" dirty="0">
                <a:latin typeface="Cambria" panose="02040503050406030204" pitchFamily="18" charset="0"/>
              </a:rPr>
            </a:br>
            <a:endParaRPr lang="en-US" sz="3600" cap="none" dirty="0">
              <a:latin typeface="Cambria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994E9D-D16A-C6BA-9455-EDE440B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4FD1A9CC-A119-0B7B-02C6-C86D7CDD6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C53BC91-40A9-A199-3F08-AB836EC9FB1A}"/>
              </a:ext>
            </a:extLst>
          </p:cNvPr>
          <p:cNvSpPr txBox="1">
            <a:spLocks/>
          </p:cNvSpPr>
          <p:nvPr/>
        </p:nvSpPr>
        <p:spPr>
          <a:xfrm>
            <a:off x="304806" y="4182588"/>
            <a:ext cx="2785307" cy="103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Dustin Harper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Chief Strategy Officer </a:t>
            </a:r>
            <a:b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Institute on Aging</a:t>
            </a:r>
            <a:endParaRPr lang="en-US" sz="16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SF301031 Edit Cropped">
            <a:extLst>
              <a:ext uri="{FF2B5EF4-FFF2-40B4-BE49-F238E27FC236}">
                <a16:creationId xmlns:a16="http://schemas.microsoft.com/office/drawing/2014/main" id="{D9114A42-CEDE-D3ED-413E-44803E2D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3" y="1944558"/>
            <a:ext cx="2160270" cy="216027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599E34-9FC9-F3DC-4257-AC4F7EB6DCDB}"/>
              </a:ext>
            </a:extLst>
          </p:cNvPr>
          <p:cNvSpPr txBox="1">
            <a:spLocks/>
          </p:cNvSpPr>
          <p:nvPr/>
        </p:nvSpPr>
        <p:spPr>
          <a:xfrm>
            <a:off x="2819400" y="4182593"/>
            <a:ext cx="3167744" cy="1050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DeAnn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 Walters</a:t>
            </a:r>
            <a:b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Director of Clinical Affairs &amp; </a:t>
            </a:r>
            <a:b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Quality Improvement; </a:t>
            </a:r>
            <a:b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California Association of Health Facilities</a:t>
            </a:r>
            <a:endParaRPr lang="en-US" sz="1600" dirty="0">
              <a:latin typeface="Calibri" panose="020F0502020204030204" pitchFamily="34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Profile photo of DeAnn Walters">
            <a:extLst>
              <a:ext uri="{FF2B5EF4-FFF2-40B4-BE49-F238E27FC236}">
                <a16:creationId xmlns:a16="http://schemas.microsoft.com/office/drawing/2014/main" id="{890970F6-FE49-4D45-873F-D9D29CF6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44558"/>
            <a:ext cx="2160270" cy="216027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67090D92-C30C-691B-30C2-79B94DF7B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7887" r="11521" b="14471"/>
          <a:stretch/>
        </p:blipFill>
        <p:spPr bwMode="auto">
          <a:xfrm>
            <a:off x="6479874" y="1963125"/>
            <a:ext cx="1827363" cy="21484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4127575-CABD-0536-A309-3AA4B7A5C5F8}"/>
              </a:ext>
            </a:extLst>
          </p:cNvPr>
          <p:cNvSpPr txBox="1">
            <a:spLocks/>
          </p:cNvSpPr>
          <p:nvPr/>
        </p:nvSpPr>
        <p:spPr>
          <a:xfrm>
            <a:off x="5604707" y="4170052"/>
            <a:ext cx="3059427" cy="1269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Aurelia Zamarripa</a:t>
            </a:r>
            <a:b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Manager, </a:t>
            </a:r>
            <a:b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Practice Coach – ECM</a:t>
            </a:r>
            <a:b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Inland Empire Health Plan</a:t>
            </a:r>
          </a:p>
          <a:p>
            <a:pPr marR="0" lvl="1" algn="ctr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8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97E1E-E662-C360-F18A-5AFED7DC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A05117A-185D-4249-CAC4-0CA13344CE92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D721-77BA-C0D9-F7F0-AC8927D3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A2BC3-4C26-8A8A-D55A-205F7E931BA8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FA2E997-8D57-2FBE-C38C-5F7954C2A290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ACBB57-34C2-D4B7-099A-A6D5F87F34E1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A336-1565-3648-2AC1-EC018B3720CB}"/>
              </a:ext>
            </a:extLst>
          </p:cNvPr>
          <p:cNvSpPr txBox="1"/>
          <p:nvPr/>
        </p:nvSpPr>
        <p:spPr>
          <a:xfrm>
            <a:off x="609600" y="457194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4B5D5-5660-67F5-970F-986D6E4E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0568-5F57-5EE7-1AC2-EAE9BBC1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33800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Upcoming Collaborative Meetings </a:t>
            </a:r>
            <a:endParaRPr lang="en-US" sz="29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sz="2300" b="1" i="0" u="none" strike="noStrike" dirty="0">
                <a:solidFill>
                  <a:srgbClr val="04507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Register here for all 2025 meetings</a:t>
            </a:r>
            <a:endParaRPr lang="en-US" sz="2300" b="0" i="0" dirty="0">
              <a:solidFill>
                <a:srgbClr val="3B3B3B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Meeting #16</a:t>
            </a:r>
            <a:r>
              <a:rPr lang="en-US" sz="2300" b="1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Wednesday, March 12, 12:00 – 1:00 PM</a:t>
            </a:r>
            <a:b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Topic of Focus: 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D-SNP Policy Guide Overview</a:t>
            </a:r>
            <a:b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  Adults with Documented Dementia Needs</a:t>
            </a:r>
            <a:b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300" i="0" dirty="0">
              <a:solidFill>
                <a:srgbClr val="3B3B3B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Meeting #17: Wednesday, April 2, 12:00 – 1:00 PM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Meeting #18: Wednesday, May 14, 12:00 – 1:00 PM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Meeting #19: Wednesday, June 11, 12:00 – 1:00 PM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1D0025-6FB8-D37F-45AE-CFB7E244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EF876D32-252D-06C8-F517-B4D77A522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6DDCF-7462-19CE-91A2-D26637BE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0520653-78CE-E34F-05DF-3DFBDE838D94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C4D7BE-3823-4021-B15F-AEDC1198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09CEB-951A-80FA-651C-715BDA20A840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4DCCBF6-59C4-0555-6586-3AC7D35EF672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74FC760-5417-5457-D19E-ACB3BB51397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28C7-EC6F-9FEF-1C29-0EF52B7EB333}"/>
              </a:ext>
            </a:extLst>
          </p:cNvPr>
          <p:cNvSpPr txBox="1"/>
          <p:nvPr/>
        </p:nvSpPr>
        <p:spPr>
          <a:xfrm>
            <a:off x="609600" y="457194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1345-E248-B2E0-13BE-17EC6F2D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7448E-9FDA-5AEE-BEAA-E5BCB0A8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73402"/>
            <a:ext cx="8229600" cy="373380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DHCS: All Comer Webinar on Closed-Loop Referral Implementation Guidance</a:t>
            </a:r>
            <a:endParaRPr lang="en-US" sz="29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232333"/>
                </a:solidFill>
                <a:effectLst/>
                <a:latin typeface="Helvetica Neue"/>
              </a:rPr>
              <a:t>Thursday, February 13, 2025, from 10:00-11:00am PST</a:t>
            </a:r>
            <a:endParaRPr lang="en-US" sz="4000" dirty="0">
              <a:solidFill>
                <a:srgbClr val="3B3B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232333"/>
                </a:solidFill>
                <a:effectLst/>
                <a:latin typeface="Helvetica Neue"/>
              </a:rPr>
              <a:t>The CLR Implementation Guidance outlines requirements for MCPs in implementing Closed-Loop Referrals under managed care; including tracking, supporting and monitoring CLRs. </a:t>
            </a:r>
            <a:br>
              <a:rPr lang="en-US" sz="1400" b="0" i="0" dirty="0">
                <a:solidFill>
                  <a:srgbClr val="232333"/>
                </a:solidFill>
                <a:effectLst/>
                <a:latin typeface="Helvetica Neue"/>
              </a:rPr>
            </a:br>
            <a:endParaRPr lang="en-US" sz="1400" b="0" i="0" dirty="0">
              <a:solidFill>
                <a:srgbClr val="232333"/>
              </a:solidFill>
              <a:effectLst/>
              <a:latin typeface="Helvetica Neue"/>
            </a:endParaRPr>
          </a:p>
          <a:p>
            <a:r>
              <a:rPr lang="en-US" sz="1400" b="0" i="0" dirty="0">
                <a:solidFill>
                  <a:srgbClr val="232333"/>
                </a:solidFill>
                <a:effectLst/>
                <a:latin typeface="Helvetica Neue"/>
              </a:rPr>
              <a:t>new requirements will ensure more MCP members are connected to the care they need by identifying and addressing gaps in referral paths. </a:t>
            </a:r>
            <a:endParaRPr lang="en-US" sz="2300" b="1" i="0" u="none" strike="noStrike" dirty="0">
              <a:solidFill>
                <a:srgbClr val="04507C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hlinkClick r:id="rId4"/>
            </a:endParaRPr>
          </a:p>
          <a:p>
            <a:pPr marL="0" indent="0" algn="ctr">
              <a:buNone/>
            </a:pPr>
            <a:r>
              <a:rPr lang="en-US" sz="2300" b="1" i="0" u="none" strike="noStrike" dirty="0">
                <a:solidFill>
                  <a:srgbClr val="04507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Register here </a:t>
            </a:r>
            <a:endParaRPr lang="en-US" sz="2300" b="1" i="0" u="none" strike="noStrike" dirty="0">
              <a:solidFill>
                <a:srgbClr val="04507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C5E486-6601-F650-84BC-40A77D34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176FB251-A025-D822-AB9A-6966BE83F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A9AB1D3-B246-FED7-4404-2388CAA9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230" y="1328348"/>
            <a:ext cx="3904175" cy="12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0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34394-0BFC-8C64-C222-738CA2C3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89CB2D2-BB21-AC3B-3BB9-F6653C00B6F2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DB71FA-77AF-4409-B322-03F7714B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4A63C6-64FD-FCE0-48E5-0FCEFC58DA95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3087BFD7-647A-A18D-570A-96716C296603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51B612B-55C9-7CB0-729D-C0FDDCE94A0C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DADD5-2EBA-7D8A-1B1F-0CB80E29E0DA}"/>
              </a:ext>
            </a:extLst>
          </p:cNvPr>
          <p:cNvSpPr txBox="1"/>
          <p:nvPr/>
        </p:nvSpPr>
        <p:spPr>
          <a:xfrm>
            <a:off x="609600" y="457194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455A7-5291-25A7-E5FE-E28B12BA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5C9C-6386-8EE9-4EF4-45768E37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339234"/>
            <a:ext cx="3276600" cy="3385166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Link to document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Provides excellent overview of CalAIM, Enhanced Care Management, Community Supports, CBO considerations, Administrative needs, contracting, technical assistance.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ADB3F2-CFD7-0199-156A-C8004F54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B17F6DD9-3AC3-DF39-C0A2-C932DB666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88455C-A90F-FEE4-4FB2-7FE802C22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714" y="1226369"/>
            <a:ext cx="3681016" cy="47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4E3F-34FE-728F-0341-FB3BA04B8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8EB1359-3F73-0D00-4F07-CFF53C7409B5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CCE37E-8157-45C4-3FCF-545D6CAA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A4816-E3A2-3EAB-110E-CC8B0B55F03A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540D263A-7B7C-C09B-E125-8DE9C0068E37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3E9D387-E11E-419D-3C21-8B8A99031E0E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78CAF-A5A3-AD51-4144-12B9F5029DBE}"/>
              </a:ext>
            </a:extLst>
          </p:cNvPr>
          <p:cNvSpPr txBox="1"/>
          <p:nvPr/>
        </p:nvSpPr>
        <p:spPr>
          <a:xfrm>
            <a:off x="609600" y="457194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F44BF-0D28-E166-3BB8-8CEABB36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028D-853C-E001-47EB-C8105795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471762"/>
            <a:ext cx="4800600" cy="3862241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Managerial Training Series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Hosted by Training Development Unit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In-person training program for CalAIM ECM </a:t>
            </a:r>
            <a:r>
              <a:rPr lang="en-US" sz="23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CS managers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300" i="0" dirty="0">
                <a:solidFill>
                  <a:srgbClr val="3B3B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Alameda and Central Valley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3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More information:</a:t>
            </a:r>
            <a:br>
              <a:rPr lang="en-US" sz="23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3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Alameda County</a:t>
            </a:r>
            <a:br>
              <a:rPr lang="en-US" sz="23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3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Central Valley</a:t>
            </a:r>
            <a:endParaRPr lang="en-US" sz="2300" i="0" dirty="0">
              <a:solidFill>
                <a:srgbClr val="3B3B3B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3EB271D-B045-4D4D-2023-89B49B84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FB8461A-665A-0101-5ED0-3A6793AAA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E45B4D-D706-8F5F-E246-5A23F11F6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916" y="1471762"/>
            <a:ext cx="2523688" cy="39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9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837" y="46467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47" y="495355"/>
            <a:ext cx="7239000" cy="5165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Agenda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1BAD8F-000B-BEE7-E417-2394498F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1244266"/>
            <a:ext cx="8229600" cy="3906715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Welcome and Introductions</a:t>
            </a:r>
          </a:p>
          <a:p>
            <a:r>
              <a:rPr lang="en-US" sz="2800" dirty="0">
                <a:latin typeface="Cambria" panose="02040503050406030204" pitchFamily="18" charset="0"/>
              </a:rPr>
              <a:t>Updates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ECM Enrollment Data Overview</a:t>
            </a:r>
          </a:p>
          <a:p>
            <a:r>
              <a:rPr lang="en-US" sz="2800" dirty="0">
                <a:latin typeface="Cambria" panose="02040503050406030204" pitchFamily="18" charset="0"/>
              </a:rPr>
              <a:t>Skilled Nursing Facility Transitions Discussion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Announcements and Upcoming Meetings</a:t>
            </a:r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FA05A924-3540-EFBB-C312-4B830FDE3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/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047" y="4572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19200"/>
            <a:ext cx="7772400" cy="716286"/>
          </a:xfrm>
        </p:spPr>
        <p:txBody>
          <a:bodyPr>
            <a:noAutofit/>
          </a:bodyPr>
          <a:lstStyle/>
          <a:p>
            <a:pPr algn="ctr"/>
            <a:r>
              <a:rPr lang="en-US" sz="3600" cap="none" dirty="0">
                <a:latin typeface="Cambria" pitchFamily="18" charset="0"/>
              </a:rPr>
              <a:t>Updates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AF6D96A2-0AD0-5E10-AF5D-D6DB3C63F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2400AC-10A5-7E19-CDD9-E7C3D5032039}"/>
              </a:ext>
            </a:extLst>
          </p:cNvPr>
          <p:cNvSpPr txBox="1">
            <a:spLocks/>
          </p:cNvSpPr>
          <p:nvPr/>
        </p:nvSpPr>
        <p:spPr>
          <a:xfrm>
            <a:off x="732561" y="2024972"/>
            <a:ext cx="7772400" cy="3255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>
              <a:lnSpc>
                <a:spcPct val="107000"/>
              </a:lnSpc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ECM Managers/Directors Ad-Hoc Meeting </a:t>
            </a:r>
            <a:b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TUESDAY, March 4</a:t>
            </a:r>
            <a:r>
              <a:rPr lang="en-US" sz="24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@ 2:00 PM</a:t>
            </a:r>
            <a:b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1"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Topics for discussion: TBA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Meeting for ECM Managers/Directors only – email Jasmine at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jlacsamana@archstone.org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for link to register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1125" y="3486149"/>
            <a:ext cx="3952875" cy="3371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444" y="698118"/>
            <a:ext cx="7660005" cy="2593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4200" dirty="0">
                <a:solidFill>
                  <a:srgbClr val="1E467A"/>
                </a:solidFill>
              </a:rPr>
              <a:t>Enhanced</a:t>
            </a:r>
            <a:r>
              <a:rPr sz="4200" spc="-75" dirty="0">
                <a:solidFill>
                  <a:srgbClr val="1E467A"/>
                </a:solidFill>
              </a:rPr>
              <a:t> </a:t>
            </a:r>
            <a:r>
              <a:rPr sz="4200" dirty="0">
                <a:solidFill>
                  <a:srgbClr val="1E467A"/>
                </a:solidFill>
              </a:rPr>
              <a:t>Care</a:t>
            </a:r>
            <a:r>
              <a:rPr sz="4200" spc="-25" dirty="0">
                <a:solidFill>
                  <a:srgbClr val="1E467A"/>
                </a:solidFill>
              </a:rPr>
              <a:t> </a:t>
            </a:r>
            <a:r>
              <a:rPr sz="4200" spc="-10" dirty="0">
                <a:solidFill>
                  <a:srgbClr val="1E467A"/>
                </a:solidFill>
              </a:rPr>
              <a:t>Management </a:t>
            </a:r>
            <a:r>
              <a:rPr sz="4200" dirty="0">
                <a:solidFill>
                  <a:srgbClr val="1E467A"/>
                </a:solidFill>
              </a:rPr>
              <a:t>(ECM)</a:t>
            </a:r>
            <a:r>
              <a:rPr sz="4200" spc="-70" dirty="0">
                <a:solidFill>
                  <a:srgbClr val="1E467A"/>
                </a:solidFill>
              </a:rPr>
              <a:t> </a:t>
            </a:r>
            <a:r>
              <a:rPr sz="4200" dirty="0">
                <a:solidFill>
                  <a:srgbClr val="1E467A"/>
                </a:solidFill>
              </a:rPr>
              <a:t>Populations</a:t>
            </a:r>
            <a:r>
              <a:rPr sz="4200" spc="-80" dirty="0">
                <a:solidFill>
                  <a:srgbClr val="1E467A"/>
                </a:solidFill>
              </a:rPr>
              <a:t> </a:t>
            </a:r>
            <a:r>
              <a:rPr sz="4200" dirty="0">
                <a:solidFill>
                  <a:srgbClr val="1E467A"/>
                </a:solidFill>
              </a:rPr>
              <a:t>of</a:t>
            </a:r>
            <a:r>
              <a:rPr sz="4200" spc="-55" dirty="0">
                <a:solidFill>
                  <a:srgbClr val="1E467A"/>
                </a:solidFill>
              </a:rPr>
              <a:t> </a:t>
            </a:r>
            <a:r>
              <a:rPr sz="4200" spc="-10" dirty="0">
                <a:solidFill>
                  <a:srgbClr val="1E467A"/>
                </a:solidFill>
              </a:rPr>
              <a:t>Focus: </a:t>
            </a:r>
            <a:r>
              <a:rPr sz="4200" dirty="0">
                <a:solidFill>
                  <a:srgbClr val="1E467A"/>
                </a:solidFill>
              </a:rPr>
              <a:t>Enrollment</a:t>
            </a:r>
            <a:r>
              <a:rPr sz="4200" spc="-60" dirty="0">
                <a:solidFill>
                  <a:srgbClr val="1E467A"/>
                </a:solidFill>
              </a:rPr>
              <a:t> </a:t>
            </a:r>
            <a:r>
              <a:rPr sz="4200" dirty="0">
                <a:solidFill>
                  <a:srgbClr val="1E467A"/>
                </a:solidFill>
              </a:rPr>
              <a:t>Data</a:t>
            </a:r>
            <a:r>
              <a:rPr sz="4200" spc="-65" dirty="0">
                <a:solidFill>
                  <a:srgbClr val="1E467A"/>
                </a:solidFill>
              </a:rPr>
              <a:t> </a:t>
            </a:r>
            <a:r>
              <a:rPr sz="4200" dirty="0">
                <a:solidFill>
                  <a:srgbClr val="1E467A"/>
                </a:solidFill>
              </a:rPr>
              <a:t>by</a:t>
            </a:r>
            <a:r>
              <a:rPr sz="4200" spc="-85" dirty="0">
                <a:solidFill>
                  <a:srgbClr val="1E467A"/>
                </a:solidFill>
              </a:rPr>
              <a:t> </a:t>
            </a:r>
            <a:r>
              <a:rPr sz="4200" dirty="0">
                <a:solidFill>
                  <a:srgbClr val="1E467A"/>
                </a:solidFill>
              </a:rPr>
              <a:t>County</a:t>
            </a:r>
            <a:r>
              <a:rPr sz="4200" spc="-65" dirty="0">
                <a:solidFill>
                  <a:srgbClr val="1E467A"/>
                </a:solidFill>
              </a:rPr>
              <a:t> </a:t>
            </a:r>
            <a:r>
              <a:rPr sz="4200" spc="-25" dirty="0">
                <a:solidFill>
                  <a:srgbClr val="1E467A"/>
                </a:solidFill>
              </a:rPr>
              <a:t>and </a:t>
            </a:r>
            <a:r>
              <a:rPr sz="4200" dirty="0">
                <a:solidFill>
                  <a:srgbClr val="1E467A"/>
                </a:solidFill>
              </a:rPr>
              <a:t>Managed</a:t>
            </a:r>
            <a:r>
              <a:rPr sz="4200" spc="-45" dirty="0">
                <a:solidFill>
                  <a:srgbClr val="1E467A"/>
                </a:solidFill>
              </a:rPr>
              <a:t> </a:t>
            </a:r>
            <a:r>
              <a:rPr sz="4200" dirty="0">
                <a:solidFill>
                  <a:srgbClr val="1E467A"/>
                </a:solidFill>
              </a:rPr>
              <a:t>Care</a:t>
            </a:r>
            <a:r>
              <a:rPr sz="4200" spc="-15" dirty="0">
                <a:solidFill>
                  <a:srgbClr val="1E467A"/>
                </a:solidFill>
              </a:rPr>
              <a:t> </a:t>
            </a:r>
            <a:r>
              <a:rPr sz="4200" spc="-20" dirty="0">
                <a:solidFill>
                  <a:srgbClr val="1E467A"/>
                </a:solidFill>
              </a:rPr>
              <a:t>Plan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766444" y="3569080"/>
            <a:ext cx="258953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dirty="0">
                <a:latin typeface="Cambria"/>
                <a:cs typeface="Cambria"/>
              </a:rPr>
              <a:t>January</a:t>
            </a:r>
            <a:r>
              <a:rPr sz="3500" spc="-100" dirty="0">
                <a:latin typeface="Cambria"/>
                <a:cs typeface="Cambria"/>
              </a:rPr>
              <a:t> </a:t>
            </a:r>
            <a:r>
              <a:rPr sz="3500" spc="-20" dirty="0">
                <a:latin typeface="Cambria"/>
                <a:cs typeface="Cambria"/>
              </a:rPr>
              <a:t>2025</a:t>
            </a:r>
            <a:endParaRPr sz="35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444" y="4837048"/>
            <a:ext cx="451358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dirty="0">
                <a:solidFill>
                  <a:srgbClr val="16355C"/>
                </a:solidFill>
                <a:latin typeface="Cambria"/>
                <a:cs typeface="Cambria"/>
              </a:rPr>
              <a:t>Arun</a:t>
            </a:r>
            <a:r>
              <a:rPr sz="2000" b="1" spc="-3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16355C"/>
                </a:solidFill>
                <a:latin typeface="Cambria"/>
                <a:cs typeface="Cambria"/>
              </a:rPr>
              <a:t>Dixit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16355C"/>
                </a:solidFill>
                <a:latin typeface="Cambria"/>
                <a:cs typeface="Cambria"/>
              </a:rPr>
              <a:t>California</a:t>
            </a:r>
            <a:r>
              <a:rPr sz="2000" b="1" spc="-7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16355C"/>
                </a:solidFill>
                <a:latin typeface="Cambria"/>
                <a:cs typeface="Cambria"/>
              </a:rPr>
              <a:t>Health</a:t>
            </a:r>
            <a:r>
              <a:rPr sz="2000" b="1" spc="-8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16355C"/>
                </a:solidFill>
                <a:latin typeface="Cambria"/>
                <a:cs typeface="Cambria"/>
              </a:rPr>
              <a:t>Policy</a:t>
            </a:r>
            <a:r>
              <a:rPr sz="2000" b="1" spc="-6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16355C"/>
                </a:solidFill>
                <a:latin typeface="Cambria"/>
                <a:cs typeface="Cambria"/>
              </a:rPr>
              <a:t>Strategies,</a:t>
            </a:r>
            <a:r>
              <a:rPr sz="2000" b="1" spc="-13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16355C"/>
                </a:solidFill>
                <a:latin typeface="Cambria"/>
                <a:cs typeface="Cambria"/>
              </a:rPr>
              <a:t>LLC</a:t>
            </a:r>
            <a:endParaRPr sz="20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318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5876923"/>
            <a:ext cx="1019175" cy="962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947" y="-45084"/>
            <a:ext cx="705675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-10" dirty="0"/>
              <a:t>Statewide</a:t>
            </a:r>
            <a:r>
              <a:rPr sz="3500" spc="-140" dirty="0"/>
              <a:t> </a:t>
            </a:r>
            <a:r>
              <a:rPr sz="3500" dirty="0"/>
              <a:t>ECM</a:t>
            </a:r>
            <a:r>
              <a:rPr sz="3500" spc="-85" dirty="0"/>
              <a:t> </a:t>
            </a:r>
            <a:r>
              <a:rPr sz="3500" dirty="0"/>
              <a:t>Enrollment</a:t>
            </a:r>
            <a:r>
              <a:rPr sz="3500" spc="-95" dirty="0"/>
              <a:t> </a:t>
            </a:r>
            <a:r>
              <a:rPr sz="3500" spc="-10" dirty="0"/>
              <a:t>Growth</a:t>
            </a:r>
            <a:endParaRPr sz="35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Cal</a:t>
            </a:r>
            <a:r>
              <a:rPr dirty="0"/>
              <a:t>ifornia</a:t>
            </a:r>
            <a:r>
              <a:rPr spc="-4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dirty="0"/>
              <a:t>ealth</a:t>
            </a:r>
            <a:r>
              <a:rPr spc="-55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dirty="0"/>
              <a:t>olicy</a:t>
            </a:r>
            <a:r>
              <a:rPr spc="-90" dirty="0"/>
              <a:t> </a:t>
            </a:r>
            <a:r>
              <a:rPr b="1" spc="-10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pc="-10" dirty="0"/>
              <a:t>trategies,</a:t>
            </a:r>
            <a:r>
              <a:rPr spc="-55" dirty="0"/>
              <a:t> </a:t>
            </a:r>
            <a:r>
              <a:rPr spc="-25" dirty="0"/>
              <a:t>LLC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1318" y="649509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58585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330" y="536701"/>
          <a:ext cx="8945241" cy="532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Population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Focus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2023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2023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2023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Q3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2023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2024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2024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Change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(2024-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Q1-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2024</a:t>
                      </a:r>
                      <a:r>
                        <a:rPr sz="800" b="1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Q2)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Change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(2023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Q1-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2024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Q2)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Adult</a:t>
                      </a:r>
                      <a:r>
                        <a:rPr sz="8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Individuals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Families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-10" dirty="0">
                          <a:latin typeface="Cambria"/>
                          <a:cs typeface="Cambria"/>
                        </a:rPr>
                        <a:t>Experiencing</a:t>
                      </a:r>
                      <a:r>
                        <a:rPr sz="800" b="1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Homelessness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21,092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25,506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29,338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31,348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36,674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45,879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9,205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24,787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L="91440" marR="182245">
                        <a:lnSpc>
                          <a:spcPct val="101800"/>
                        </a:lnSpc>
                        <a:spcBef>
                          <a:spcPts val="30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Adult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Individuals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Transitioning</a:t>
                      </a:r>
                      <a:r>
                        <a:rPr sz="800" b="1" spc="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8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Incarceration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1,942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2,139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1,795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1,543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1,570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1,811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241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8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131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Adult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Individuals</a:t>
                      </a:r>
                      <a:r>
                        <a:rPr sz="8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Risk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Long-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Term</a:t>
                      </a:r>
                      <a:r>
                        <a:rPr sz="800" b="1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Care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Institutionalization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3,690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5,644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6,602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8,299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11,536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14,261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2,725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10,761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382905">
                        <a:lnSpc>
                          <a:spcPct val="101699"/>
                        </a:lnSpc>
                        <a:spcBef>
                          <a:spcPts val="31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Adult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Individuals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Risk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b="1" spc="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Avoidable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Hospital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ED</a:t>
                      </a:r>
                      <a:r>
                        <a:rPr sz="800" b="1" spc="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Utilization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36,062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37,630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38,250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37,062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39,765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42,760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2,995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6,958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Adult</a:t>
                      </a:r>
                      <a:r>
                        <a:rPr sz="8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Individuals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800" b="1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Serious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Mental</a:t>
                      </a:r>
                      <a:r>
                        <a:rPr sz="8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Health</a:t>
                      </a:r>
                      <a:r>
                        <a:rPr sz="800" b="1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b="1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SUD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needs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30,205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34,313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35,412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37,287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40,352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46,501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6,149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16,296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 marR="206375">
                        <a:lnSpc>
                          <a:spcPct val="101699"/>
                        </a:lnSpc>
                        <a:spcBef>
                          <a:spcPts val="32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Nursing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Facility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 Residents</a:t>
                      </a:r>
                      <a:r>
                        <a:rPr sz="8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Who</a:t>
                      </a:r>
                      <a:r>
                        <a:rPr sz="800" b="1" spc="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Want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Transition</a:t>
                      </a:r>
                      <a:r>
                        <a:rPr sz="800" b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800" b="1" spc="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Community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277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352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465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585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676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797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121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520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800" b="1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Involved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 Child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Welfare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0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0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204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1,104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1,742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1,615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8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127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1,615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800" b="1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Transitioning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from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-10" dirty="0">
                          <a:latin typeface="Cambria"/>
                          <a:cs typeface="Cambria"/>
                        </a:rPr>
                        <a:t>Incarceration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0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0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50" dirty="0">
                          <a:latin typeface="Cambria"/>
                          <a:cs typeface="Cambria"/>
                        </a:rPr>
                        <a:t>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17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87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149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62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25" dirty="0">
                          <a:latin typeface="Cambria"/>
                          <a:cs typeface="Cambria"/>
                        </a:rPr>
                        <a:t>149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800" b="1" spc="-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Serious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Mental</a:t>
                      </a:r>
                      <a:r>
                        <a:rPr sz="80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Health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SUD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Needs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196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235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2,440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4,494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6,952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8,990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2,08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8,794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800" b="1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Risk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Avoidable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-10" dirty="0">
                          <a:latin typeface="Cambria"/>
                          <a:cs typeface="Cambria"/>
                        </a:rPr>
                        <a:t>Hospital</a:t>
                      </a:r>
                      <a:r>
                        <a:rPr sz="8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800" b="1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ED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Utilization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988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921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2,197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4,436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6,770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9,343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2,573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8,355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800" b="1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Individuals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 Experiencing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-10" dirty="0">
                          <a:latin typeface="Cambria"/>
                          <a:cs typeface="Cambria"/>
                        </a:rPr>
                        <a:t>Homelessness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690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1,177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1,647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2,856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4,665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6,919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2,254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6,229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Youth</a:t>
                      </a:r>
                      <a:r>
                        <a:rPr sz="800" b="1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8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in CA’s</a:t>
                      </a:r>
                      <a:r>
                        <a:rPr sz="8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Children’s</a:t>
                      </a:r>
                      <a:endParaRPr sz="8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Services</a:t>
                      </a:r>
                      <a:r>
                        <a:rPr sz="8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800" b="1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dirty="0">
                          <a:latin typeface="Cambria"/>
                          <a:cs typeface="Cambria"/>
                        </a:rPr>
                        <a:t>Additional</a:t>
                      </a:r>
                      <a:r>
                        <a:rPr sz="8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20" dirty="0">
                          <a:latin typeface="Cambria"/>
                          <a:cs typeface="Cambria"/>
                        </a:rPr>
                        <a:t>Needs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59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69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25" dirty="0">
                          <a:latin typeface="Cambria"/>
                          <a:cs typeface="Cambria"/>
                        </a:rPr>
                        <a:t>452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1,165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2,170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3,284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1,114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3,225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spc="-10" dirty="0">
                          <a:latin typeface="Cambria"/>
                          <a:cs typeface="Cambria"/>
                        </a:rPr>
                        <a:t>Total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95,201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107,986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118,802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130,196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152,959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spc="-10" dirty="0">
                          <a:latin typeface="Cambria"/>
                          <a:cs typeface="Cambria"/>
                        </a:rPr>
                        <a:t>182,309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b="1" spc="-10" dirty="0">
                          <a:latin typeface="Cambria"/>
                          <a:cs typeface="Cambria"/>
                        </a:rPr>
                        <a:t>29,350</a:t>
                      </a:r>
                      <a:endParaRPr sz="8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8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8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800" spc="-10" dirty="0">
                          <a:latin typeface="Cambria"/>
                          <a:cs typeface="Cambria"/>
                        </a:rPr>
                        <a:t>87,198</a:t>
                      </a:r>
                      <a:endParaRPr sz="800" dirty="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35A407-0A05-5D0D-7510-AF03B39BAFB7}"/>
              </a:ext>
            </a:extLst>
          </p:cNvPr>
          <p:cNvSpPr/>
          <p:nvPr/>
        </p:nvSpPr>
        <p:spPr>
          <a:xfrm>
            <a:off x="100330" y="1752600"/>
            <a:ext cx="894334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6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0875" y="6777037"/>
            <a:ext cx="7089775" cy="47625"/>
          </a:xfrm>
          <a:custGeom>
            <a:avLst/>
            <a:gdLst/>
            <a:ahLst/>
            <a:cxnLst/>
            <a:rect l="l" t="t" r="r" b="b"/>
            <a:pathLst>
              <a:path w="7089775" h="47625">
                <a:moveTo>
                  <a:pt x="3544824" y="0"/>
                </a:moveTo>
                <a:lnTo>
                  <a:pt x="0" y="23811"/>
                </a:lnTo>
                <a:lnTo>
                  <a:pt x="3544824" y="47625"/>
                </a:lnTo>
                <a:lnTo>
                  <a:pt x="7089775" y="23811"/>
                </a:lnTo>
                <a:lnTo>
                  <a:pt x="3544824" y="0"/>
                </a:lnTo>
                <a:close/>
              </a:path>
            </a:pathLst>
          </a:custGeom>
          <a:solidFill>
            <a:srgbClr val="163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3426" y="4825"/>
            <a:ext cx="1290955" cy="1062990"/>
          </a:xfrm>
          <a:custGeom>
            <a:avLst/>
            <a:gdLst/>
            <a:ahLst/>
            <a:cxnLst/>
            <a:rect l="l" t="t" r="r" b="b"/>
            <a:pathLst>
              <a:path w="1290954" h="1062990">
                <a:moveTo>
                  <a:pt x="1290574" y="0"/>
                </a:moveTo>
                <a:lnTo>
                  <a:pt x="0" y="0"/>
                </a:lnTo>
                <a:lnTo>
                  <a:pt x="65150" y="58166"/>
                </a:lnTo>
                <a:lnTo>
                  <a:pt x="1290574" y="1062843"/>
                </a:lnTo>
                <a:lnTo>
                  <a:pt x="1290574" y="0"/>
                </a:lnTo>
                <a:close/>
              </a:path>
            </a:pathLst>
          </a:custGeom>
          <a:solidFill>
            <a:srgbClr val="89B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5876923"/>
            <a:ext cx="1019175" cy="9620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1922" y="26987"/>
            <a:ext cx="8845550" cy="621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mbria"/>
                <a:cs typeface="Cambria"/>
              </a:rPr>
              <a:t>Adults</a:t>
            </a:r>
            <a:r>
              <a:rPr sz="1500" b="1" spc="5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Living</a:t>
            </a:r>
            <a:r>
              <a:rPr sz="1500" b="1" spc="-25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in</a:t>
            </a:r>
            <a:r>
              <a:rPr sz="1500" b="1" spc="5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the</a:t>
            </a:r>
            <a:r>
              <a:rPr sz="1500" b="1" spc="20" dirty="0">
                <a:latin typeface="Cambria"/>
                <a:cs typeface="Cambria"/>
              </a:rPr>
              <a:t> </a:t>
            </a:r>
            <a:r>
              <a:rPr sz="1500" b="1" spc="-10" dirty="0">
                <a:latin typeface="Cambria"/>
                <a:cs typeface="Cambria"/>
              </a:rPr>
              <a:t>Community</a:t>
            </a:r>
            <a:r>
              <a:rPr sz="1500" b="1" spc="5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and</a:t>
            </a:r>
            <a:r>
              <a:rPr sz="1500" b="1" spc="-30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At</a:t>
            </a:r>
            <a:r>
              <a:rPr sz="1500" b="1" spc="-45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Risk</a:t>
            </a:r>
            <a:r>
              <a:rPr sz="1500" b="1" spc="-35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of</a:t>
            </a:r>
            <a:r>
              <a:rPr sz="1500" b="1" spc="10" dirty="0">
                <a:latin typeface="Cambria"/>
                <a:cs typeface="Cambria"/>
              </a:rPr>
              <a:t> </a:t>
            </a:r>
            <a:r>
              <a:rPr sz="1500" b="1" spc="-10" dirty="0">
                <a:latin typeface="Cambria"/>
                <a:cs typeface="Cambria"/>
              </a:rPr>
              <a:t>Long-</a:t>
            </a:r>
            <a:r>
              <a:rPr sz="1500" b="1" spc="-40" dirty="0">
                <a:latin typeface="Cambria"/>
                <a:cs typeface="Cambria"/>
              </a:rPr>
              <a:t>Term</a:t>
            </a:r>
            <a:r>
              <a:rPr sz="1500" b="1" spc="-20" dirty="0">
                <a:latin typeface="Cambria"/>
                <a:cs typeface="Cambria"/>
              </a:rPr>
              <a:t> </a:t>
            </a:r>
            <a:r>
              <a:rPr sz="1500" b="1" dirty="0">
                <a:latin typeface="Cambria"/>
                <a:cs typeface="Cambria"/>
              </a:rPr>
              <a:t>Care</a:t>
            </a:r>
            <a:r>
              <a:rPr sz="1500" b="1" spc="-5" dirty="0">
                <a:latin typeface="Cambria"/>
                <a:cs typeface="Cambria"/>
              </a:rPr>
              <a:t> </a:t>
            </a:r>
            <a:r>
              <a:rPr sz="1500" b="1" spc="-10" dirty="0">
                <a:latin typeface="Cambria"/>
                <a:cs typeface="Cambria"/>
              </a:rPr>
              <a:t>Institutionalization:</a:t>
            </a:r>
            <a:r>
              <a:rPr sz="1500" b="1" spc="-55" dirty="0">
                <a:latin typeface="Cambria"/>
                <a:cs typeface="Cambria"/>
              </a:rPr>
              <a:t> </a:t>
            </a:r>
            <a:r>
              <a:rPr sz="1500" b="1" spc="-10" dirty="0">
                <a:latin typeface="Cambria"/>
                <a:cs typeface="Cambria"/>
              </a:rPr>
              <a:t>Eligibility</a:t>
            </a:r>
            <a:r>
              <a:rPr sz="1500" b="1" spc="-75" dirty="0">
                <a:latin typeface="Cambria"/>
                <a:cs typeface="Cambria"/>
              </a:rPr>
              <a:t> </a:t>
            </a:r>
            <a:r>
              <a:rPr sz="1500" b="1" spc="-10" dirty="0">
                <a:latin typeface="Cambria"/>
                <a:cs typeface="Cambria"/>
              </a:rPr>
              <a:t>Criteria</a:t>
            </a:r>
            <a:endParaRPr sz="1500">
              <a:latin typeface="Cambria"/>
              <a:cs typeface="Cambria"/>
            </a:endParaRPr>
          </a:p>
          <a:p>
            <a:pPr marR="636270" algn="ctr">
              <a:lnSpc>
                <a:spcPct val="100000"/>
              </a:lnSpc>
              <a:spcBef>
                <a:spcPts val="30"/>
              </a:spcBef>
            </a:pPr>
            <a:r>
              <a:rPr sz="1400" b="1" dirty="0">
                <a:latin typeface="Cambria"/>
                <a:cs typeface="Cambria"/>
              </a:rPr>
              <a:t>launched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Jan. </a:t>
            </a:r>
            <a:r>
              <a:rPr sz="1400" b="1" spc="-20" dirty="0">
                <a:latin typeface="Cambria"/>
                <a:cs typeface="Cambria"/>
              </a:rPr>
              <a:t>2023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Cambria"/>
              <a:cs typeface="Cambria"/>
            </a:endParaRPr>
          </a:p>
          <a:p>
            <a:pPr marL="12700" marR="331470" indent="212090">
              <a:lnSpc>
                <a:spcPct val="116199"/>
              </a:lnSpc>
              <a:buFont typeface="Arial"/>
              <a:buAutoNum type="arabicParenR"/>
              <a:tabLst>
                <a:tab pos="224790" algn="l"/>
              </a:tabLst>
            </a:pPr>
            <a:r>
              <a:rPr sz="1400" dirty="0">
                <a:latin typeface="Cambria"/>
                <a:cs typeface="Cambria"/>
              </a:rPr>
              <a:t>Are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living</a:t>
            </a:r>
            <a:r>
              <a:rPr sz="1400" spc="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the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community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who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meet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the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SNF</a:t>
            </a:r>
            <a:r>
              <a:rPr sz="1400" spc="5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Level</a:t>
            </a:r>
            <a:r>
              <a:rPr sz="1400" spc="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of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Care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(LOC)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criteria;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or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who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require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lower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—</a:t>
            </a:r>
            <a:r>
              <a:rPr sz="1400" spc="-10" dirty="0">
                <a:latin typeface="Cambria"/>
                <a:cs typeface="Cambria"/>
              </a:rPr>
              <a:t>acuity </a:t>
            </a:r>
            <a:r>
              <a:rPr sz="1400" dirty="0">
                <a:latin typeface="Cambria"/>
                <a:cs typeface="Cambria"/>
              </a:rPr>
              <a:t>skilled</a:t>
            </a:r>
            <a:r>
              <a:rPr sz="1400" spc="1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nursing,</a:t>
            </a:r>
            <a:r>
              <a:rPr sz="1400" spc="1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such</a:t>
            </a:r>
            <a:r>
              <a:rPr sz="1400" spc="1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as</a:t>
            </a:r>
            <a:r>
              <a:rPr sz="1400" spc="1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time-limited</a:t>
            </a:r>
            <a:r>
              <a:rPr sz="1400" spc="18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and/or</a:t>
            </a:r>
            <a:r>
              <a:rPr sz="1400" spc="1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intermittent</a:t>
            </a:r>
            <a:r>
              <a:rPr sz="1400" spc="2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medical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and</a:t>
            </a:r>
            <a:r>
              <a:rPr sz="1400" spc="2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nursing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services,</a:t>
            </a:r>
            <a:r>
              <a:rPr sz="1400" spc="16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support,</a:t>
            </a:r>
            <a:r>
              <a:rPr sz="1400" spc="19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and/or </a:t>
            </a:r>
            <a:r>
              <a:rPr sz="1400" dirty="0">
                <a:latin typeface="Cambria"/>
                <a:cs typeface="Cambria"/>
              </a:rPr>
              <a:t>equipment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for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prevention,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diagnosis,</a:t>
            </a:r>
            <a:r>
              <a:rPr sz="1400" spc="15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or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treatment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of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acute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illness</a:t>
            </a:r>
            <a:r>
              <a:rPr sz="1400" spc="1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or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injury;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AutoNum type="arabicParenR"/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b="1" spc="-25" dirty="0">
                <a:latin typeface="Cambria"/>
                <a:cs typeface="Cambria"/>
              </a:rPr>
              <a:t>AND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Cambria"/>
              <a:cs typeface="Cambria"/>
            </a:endParaRPr>
          </a:p>
          <a:p>
            <a:pPr marL="12700" marR="71755" indent="213995">
              <a:lnSpc>
                <a:spcPct val="125099"/>
              </a:lnSpc>
              <a:buFont typeface="Arial"/>
              <a:buAutoNum type="arabicParenR" startAt="2"/>
              <a:tabLst>
                <a:tab pos="226695" algn="l"/>
              </a:tabLst>
            </a:pPr>
            <a:r>
              <a:rPr sz="1400" dirty="0">
                <a:latin typeface="Cambria"/>
                <a:cs typeface="Cambria"/>
              </a:rPr>
              <a:t>Are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actively</a:t>
            </a:r>
            <a:r>
              <a:rPr sz="1400" spc="1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experiencing</a:t>
            </a:r>
            <a:r>
              <a:rPr sz="1400" spc="20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at</a:t>
            </a:r>
            <a:r>
              <a:rPr sz="1400" spc="15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least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one</a:t>
            </a:r>
            <a:r>
              <a:rPr sz="1400" spc="1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complex</a:t>
            </a:r>
            <a:r>
              <a:rPr sz="1400" spc="17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or</a:t>
            </a:r>
            <a:r>
              <a:rPr sz="1400" spc="1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environmental</a:t>
            </a:r>
            <a:r>
              <a:rPr sz="1400" spc="1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factor</a:t>
            </a:r>
            <a:r>
              <a:rPr sz="1400" spc="1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influencing</a:t>
            </a:r>
            <a:r>
              <a:rPr sz="1400" spc="1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their</a:t>
            </a:r>
            <a:r>
              <a:rPr sz="1400" spc="17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health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including</a:t>
            </a:r>
            <a:r>
              <a:rPr sz="1400" spc="130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but </a:t>
            </a:r>
            <a:r>
              <a:rPr sz="1400" dirty="0">
                <a:latin typeface="Cambria"/>
                <a:cs typeface="Cambria"/>
              </a:rPr>
              <a:t>not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limited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to:</a:t>
            </a:r>
            <a:endParaRPr sz="1400">
              <a:latin typeface="Cambria"/>
              <a:cs typeface="Cambria"/>
            </a:endParaRPr>
          </a:p>
          <a:p>
            <a:pPr marL="297815" lvl="1" indent="-285115">
              <a:lnSpc>
                <a:spcPct val="100000"/>
              </a:lnSpc>
              <a:spcBef>
                <a:spcPts val="270"/>
              </a:spcBef>
              <a:buSzPct val="78571"/>
              <a:buFont typeface="Arial"/>
              <a:buChar char="•"/>
              <a:tabLst>
                <a:tab pos="297815" algn="l"/>
              </a:tabLst>
            </a:pPr>
            <a:r>
              <a:rPr sz="1400" dirty="0">
                <a:latin typeface="Cambria"/>
                <a:cs typeface="Cambria"/>
              </a:rPr>
              <a:t>Needing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assistance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with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activities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of</a:t>
            </a:r>
            <a:r>
              <a:rPr sz="1400" spc="16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daily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living</a:t>
            </a:r>
            <a:endParaRPr sz="1400">
              <a:latin typeface="Cambria"/>
              <a:cs typeface="Cambria"/>
            </a:endParaRPr>
          </a:p>
          <a:p>
            <a:pPr marL="297815" lvl="1" indent="-285115">
              <a:lnSpc>
                <a:spcPct val="100000"/>
              </a:lnSpc>
              <a:spcBef>
                <a:spcPts val="275"/>
              </a:spcBef>
              <a:buSzPct val="78571"/>
              <a:buFont typeface="Arial"/>
              <a:buChar char="•"/>
              <a:tabLst>
                <a:tab pos="297815" algn="l"/>
              </a:tabLst>
            </a:pPr>
            <a:r>
              <a:rPr sz="1400" dirty="0">
                <a:latin typeface="Cambria"/>
                <a:cs typeface="Cambria"/>
              </a:rPr>
              <a:t>Communication</a:t>
            </a:r>
            <a:r>
              <a:rPr sz="1400" spc="24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difficulties</a:t>
            </a:r>
            <a:endParaRPr sz="1400">
              <a:latin typeface="Cambria"/>
              <a:cs typeface="Cambria"/>
            </a:endParaRPr>
          </a:p>
          <a:p>
            <a:pPr marL="297815" lvl="1" indent="-285115">
              <a:lnSpc>
                <a:spcPct val="100000"/>
              </a:lnSpc>
              <a:spcBef>
                <a:spcPts val="420"/>
              </a:spcBef>
              <a:buSzPct val="78571"/>
              <a:buFont typeface="Arial"/>
              <a:buChar char="•"/>
              <a:tabLst>
                <a:tab pos="297815" algn="l"/>
              </a:tabLst>
            </a:pPr>
            <a:r>
              <a:rPr sz="1400" dirty="0">
                <a:latin typeface="Cambria"/>
                <a:cs typeface="Cambria"/>
              </a:rPr>
              <a:t>Access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food</a:t>
            </a:r>
            <a:endParaRPr sz="1400">
              <a:latin typeface="Cambria"/>
              <a:cs typeface="Cambria"/>
            </a:endParaRPr>
          </a:p>
          <a:p>
            <a:pPr marL="297815" lvl="1" indent="-285115">
              <a:lnSpc>
                <a:spcPct val="100000"/>
              </a:lnSpc>
              <a:spcBef>
                <a:spcPts val="350"/>
              </a:spcBef>
              <a:buSzPct val="78571"/>
              <a:buFont typeface="Arial"/>
              <a:buChar char="•"/>
              <a:tabLst>
                <a:tab pos="297815" algn="l"/>
              </a:tabLst>
            </a:pPr>
            <a:r>
              <a:rPr sz="1400" dirty="0">
                <a:latin typeface="Cambria"/>
                <a:cs typeface="Cambria"/>
              </a:rPr>
              <a:t>Access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</a:t>
            </a:r>
            <a:r>
              <a:rPr sz="1400" spc="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stable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housing</a:t>
            </a:r>
            <a:endParaRPr sz="1400">
              <a:latin typeface="Cambria"/>
              <a:cs typeface="Cambria"/>
            </a:endParaRPr>
          </a:p>
          <a:p>
            <a:pPr marL="297815" lvl="1" indent="-285115">
              <a:lnSpc>
                <a:spcPct val="100000"/>
              </a:lnSpc>
              <a:spcBef>
                <a:spcPts val="275"/>
              </a:spcBef>
              <a:buSzPct val="78571"/>
              <a:buFont typeface="Arial"/>
              <a:buChar char="•"/>
              <a:tabLst>
                <a:tab pos="297815" algn="l"/>
              </a:tabLst>
            </a:pPr>
            <a:r>
              <a:rPr sz="1400" dirty="0">
                <a:latin typeface="Cambria"/>
                <a:cs typeface="Cambria"/>
              </a:rPr>
              <a:t>Living</a:t>
            </a:r>
            <a:r>
              <a:rPr sz="1400" spc="5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alone</a:t>
            </a:r>
            <a:endParaRPr sz="1400">
              <a:latin typeface="Cambria"/>
              <a:cs typeface="Cambria"/>
            </a:endParaRPr>
          </a:p>
          <a:p>
            <a:pPr marL="297815" lvl="1" indent="-285115">
              <a:lnSpc>
                <a:spcPct val="100000"/>
              </a:lnSpc>
              <a:spcBef>
                <a:spcPts val="270"/>
              </a:spcBef>
              <a:buSzPct val="78571"/>
              <a:buFont typeface="Arial"/>
              <a:buChar char="•"/>
              <a:tabLst>
                <a:tab pos="297815" algn="l"/>
              </a:tabLst>
            </a:pPr>
            <a:r>
              <a:rPr sz="1400" dirty="0">
                <a:latin typeface="Cambria"/>
                <a:cs typeface="Cambria"/>
              </a:rPr>
              <a:t>The</a:t>
            </a:r>
            <a:r>
              <a:rPr sz="1400" spc="1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need</a:t>
            </a:r>
            <a:r>
              <a:rPr sz="1400" spc="16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for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conservatorship</a:t>
            </a:r>
            <a:r>
              <a:rPr sz="1400" spc="1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or</a:t>
            </a:r>
            <a:r>
              <a:rPr sz="1400" spc="15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guided</a:t>
            </a:r>
            <a:r>
              <a:rPr sz="1400" spc="1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decision-</a:t>
            </a:r>
            <a:r>
              <a:rPr sz="1400" spc="-10" dirty="0">
                <a:latin typeface="Cambria"/>
                <a:cs typeface="Cambria"/>
              </a:rPr>
              <a:t>making</a:t>
            </a:r>
            <a:endParaRPr sz="1400">
              <a:latin typeface="Cambria"/>
              <a:cs typeface="Cambria"/>
            </a:endParaRPr>
          </a:p>
          <a:p>
            <a:pPr marL="297815" lvl="1" indent="-285115">
              <a:lnSpc>
                <a:spcPct val="100000"/>
              </a:lnSpc>
              <a:spcBef>
                <a:spcPts val="350"/>
              </a:spcBef>
              <a:buSzPct val="78571"/>
              <a:buFont typeface="Arial"/>
              <a:buChar char="•"/>
              <a:tabLst>
                <a:tab pos="297815" algn="l"/>
              </a:tabLst>
            </a:pPr>
            <a:r>
              <a:rPr sz="1400" dirty="0">
                <a:latin typeface="Cambria"/>
                <a:cs typeface="Cambria"/>
              </a:rPr>
              <a:t>Poor</a:t>
            </a:r>
            <a:r>
              <a:rPr sz="1400" spc="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or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adequate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caregiving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which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may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appear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as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lack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of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safety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monitoring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b="1" spc="-25" dirty="0">
                <a:latin typeface="Cambria"/>
                <a:cs typeface="Cambria"/>
              </a:rPr>
              <a:t>AND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mbria"/>
                <a:cs typeface="Cambria"/>
              </a:rPr>
              <a:t>3)</a:t>
            </a:r>
            <a:r>
              <a:rPr sz="1400" spc="95" dirty="0">
                <a:latin typeface="Cambria"/>
                <a:cs typeface="Cambria"/>
              </a:rPr>
              <a:t>  </a:t>
            </a:r>
            <a:r>
              <a:rPr sz="1400" dirty="0">
                <a:latin typeface="Cambria"/>
                <a:cs typeface="Cambria"/>
              </a:rPr>
              <a:t>Are</a:t>
            </a:r>
            <a:r>
              <a:rPr sz="1400" spc="1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able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</a:t>
            </a:r>
            <a:r>
              <a:rPr sz="1400" spc="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reside</a:t>
            </a:r>
            <a:r>
              <a:rPr sz="1400" spc="114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continuously</a:t>
            </a:r>
            <a:r>
              <a:rPr sz="1400" spc="16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the</a:t>
            </a:r>
            <a:r>
              <a:rPr sz="1400" spc="18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community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with</a:t>
            </a:r>
            <a:r>
              <a:rPr sz="1400" spc="17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wraparound</a:t>
            </a:r>
            <a:r>
              <a:rPr sz="1400" spc="13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supports.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1400">
              <a:latin typeface="Cambria"/>
              <a:cs typeface="Cambria"/>
            </a:endParaRPr>
          </a:p>
          <a:p>
            <a:pPr marL="1344295" marR="873760">
              <a:lnSpc>
                <a:spcPts val="1430"/>
              </a:lnSpc>
            </a:pPr>
            <a:r>
              <a:rPr sz="1200" dirty="0">
                <a:latin typeface="Cambria"/>
                <a:cs typeface="Cambria"/>
              </a:rPr>
              <a:t>Source:</a:t>
            </a:r>
            <a:r>
              <a:rPr sz="1200" spc="-4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DHCS,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Enhanced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Care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Management</a:t>
            </a:r>
            <a:r>
              <a:rPr sz="1200" spc="-5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Implementation</a:t>
            </a:r>
            <a:r>
              <a:rPr sz="1200" spc="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Timeline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&amp;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Updated</a:t>
            </a:r>
            <a:r>
              <a:rPr sz="1200" spc="-2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Populations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of</a:t>
            </a:r>
            <a:r>
              <a:rPr sz="1200" spc="-12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Focus, </a:t>
            </a:r>
            <a:r>
              <a:rPr sz="1200" u="sng" spc="-10" dirty="0">
                <a:solidFill>
                  <a:srgbClr val="0000FD"/>
                </a:solidFill>
                <a:uFill>
                  <a:solidFill>
                    <a:srgbClr val="0000FD"/>
                  </a:solidFill>
                </a:uFill>
                <a:latin typeface="Cambria"/>
                <a:cs typeface="Cambria"/>
              </a:rPr>
              <a:t>https://</a:t>
            </a:r>
            <a:r>
              <a:rPr sz="1200" u="sng" spc="-10" dirty="0">
                <a:solidFill>
                  <a:srgbClr val="0000FD"/>
                </a:solidFill>
                <a:uFill>
                  <a:solidFill>
                    <a:srgbClr val="0000FD"/>
                  </a:solidFill>
                </a:uFill>
                <a:latin typeface="Cambria"/>
                <a:cs typeface="Cambria"/>
                <a:hlinkClick r:id="rId3"/>
              </a:rPr>
              <a:t>www.dhcs.ca.gov/Documents/MCQMD/ECM-Implementation-Timeline-Updated-POFs.pdf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651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2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Cal</a:t>
            </a:r>
            <a:r>
              <a:rPr dirty="0"/>
              <a:t>ifornia</a:t>
            </a:r>
            <a:r>
              <a:rPr spc="-3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dirty="0"/>
              <a:t>ealth</a:t>
            </a:r>
            <a:r>
              <a:rPr spc="-45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dirty="0"/>
              <a:t>olicy</a:t>
            </a:r>
            <a:r>
              <a:rPr spc="-85" dirty="0"/>
              <a:t> </a:t>
            </a:r>
            <a:r>
              <a:rPr b="1" spc="-10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pc="-10" dirty="0"/>
              <a:t>trategies,</a:t>
            </a:r>
            <a:r>
              <a:rPr spc="-15" dirty="0"/>
              <a:t> </a:t>
            </a:r>
            <a:r>
              <a:rPr spc="-25"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43594" y="6561216"/>
            <a:ext cx="1778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58585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79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426" y="4825"/>
            <a:ext cx="1290955" cy="1062990"/>
          </a:xfrm>
          <a:custGeom>
            <a:avLst/>
            <a:gdLst/>
            <a:ahLst/>
            <a:cxnLst/>
            <a:rect l="l" t="t" r="r" b="b"/>
            <a:pathLst>
              <a:path w="1290954" h="1062990">
                <a:moveTo>
                  <a:pt x="1290574" y="0"/>
                </a:moveTo>
                <a:lnTo>
                  <a:pt x="0" y="0"/>
                </a:lnTo>
                <a:lnTo>
                  <a:pt x="65150" y="58166"/>
                </a:lnTo>
                <a:lnTo>
                  <a:pt x="1290574" y="1062843"/>
                </a:lnTo>
                <a:lnTo>
                  <a:pt x="1290574" y="0"/>
                </a:lnTo>
                <a:close/>
              </a:path>
            </a:pathLst>
          </a:custGeom>
          <a:solidFill>
            <a:srgbClr val="89B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3390" y="-21843"/>
            <a:ext cx="843915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dirty="0">
                <a:latin typeface="Cambria"/>
                <a:cs typeface="Cambria"/>
              </a:rPr>
              <a:t>Adult</a:t>
            </a:r>
            <a:r>
              <a:rPr sz="1250" b="1" spc="-15" dirty="0">
                <a:latin typeface="Cambria"/>
                <a:cs typeface="Cambria"/>
              </a:rPr>
              <a:t> </a:t>
            </a:r>
            <a:r>
              <a:rPr sz="1250" b="1" spc="-10" dirty="0">
                <a:latin typeface="Cambria"/>
                <a:cs typeface="Cambria"/>
              </a:rPr>
              <a:t>Individuals</a:t>
            </a:r>
            <a:r>
              <a:rPr sz="1250" b="1" spc="-15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At</a:t>
            </a:r>
            <a:r>
              <a:rPr sz="1250" b="1" spc="40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Risk</a:t>
            </a:r>
            <a:r>
              <a:rPr sz="1250" b="1" spc="-20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of</a:t>
            </a:r>
            <a:r>
              <a:rPr sz="1250" b="1" spc="-35" dirty="0">
                <a:latin typeface="Cambria"/>
                <a:cs typeface="Cambria"/>
              </a:rPr>
              <a:t> </a:t>
            </a:r>
            <a:r>
              <a:rPr sz="1250" b="1" spc="-10" dirty="0">
                <a:latin typeface="Cambria"/>
                <a:cs typeface="Cambria"/>
              </a:rPr>
              <a:t>Long-</a:t>
            </a:r>
            <a:r>
              <a:rPr sz="1250" b="1" spc="-20" dirty="0">
                <a:latin typeface="Cambria"/>
                <a:cs typeface="Cambria"/>
              </a:rPr>
              <a:t>Term</a:t>
            </a:r>
            <a:r>
              <a:rPr sz="1250" b="1" spc="-30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Care</a:t>
            </a:r>
            <a:r>
              <a:rPr sz="1250" b="1" spc="-15" dirty="0">
                <a:latin typeface="Cambria"/>
                <a:cs typeface="Cambria"/>
              </a:rPr>
              <a:t> </a:t>
            </a:r>
            <a:r>
              <a:rPr sz="1250" b="1" spc="-10" dirty="0">
                <a:latin typeface="Cambria"/>
                <a:cs typeface="Cambria"/>
              </a:rPr>
              <a:t>Institutionalization:</a:t>
            </a:r>
            <a:r>
              <a:rPr sz="1250" b="1" spc="-20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ECM</a:t>
            </a:r>
            <a:r>
              <a:rPr sz="1250" b="1" spc="-5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Enrollment</a:t>
            </a:r>
            <a:r>
              <a:rPr sz="1250" b="1" spc="-15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by</a:t>
            </a:r>
            <a:r>
              <a:rPr sz="1250" b="1" spc="30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County</a:t>
            </a:r>
            <a:r>
              <a:rPr sz="1250" b="1" spc="5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and</a:t>
            </a:r>
            <a:r>
              <a:rPr sz="1250" b="1" spc="-5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Managed</a:t>
            </a:r>
            <a:r>
              <a:rPr sz="1250" b="1" spc="-35" dirty="0">
                <a:latin typeface="Cambria"/>
                <a:cs typeface="Cambria"/>
              </a:rPr>
              <a:t> </a:t>
            </a:r>
            <a:r>
              <a:rPr sz="1250" b="1" dirty="0">
                <a:latin typeface="Cambria"/>
                <a:cs typeface="Cambria"/>
              </a:rPr>
              <a:t>Care</a:t>
            </a:r>
            <a:r>
              <a:rPr sz="1250" b="1" spc="-10" dirty="0">
                <a:latin typeface="Cambria"/>
                <a:cs typeface="Cambria"/>
              </a:rPr>
              <a:t> </a:t>
            </a:r>
            <a:r>
              <a:rPr sz="1250" b="1" spc="-20" dirty="0">
                <a:latin typeface="Cambria"/>
                <a:cs typeface="Cambria"/>
              </a:rPr>
              <a:t>Plan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3395" y="5910262"/>
            <a:ext cx="7242809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latin typeface="Cambria"/>
                <a:cs typeface="Cambria"/>
              </a:rPr>
              <a:t>Source: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DHCS,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Total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Number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of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Members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Who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Received</a:t>
            </a:r>
            <a:r>
              <a:rPr sz="1200" dirty="0">
                <a:latin typeface="Cambria"/>
                <a:cs typeface="Cambria"/>
              </a:rPr>
              <a:t> ECM by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MCP and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County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Population</a:t>
            </a:r>
            <a:r>
              <a:rPr sz="1200" spc="-55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of</a:t>
            </a:r>
            <a:endParaRPr sz="1200">
              <a:latin typeface="Cambria"/>
              <a:cs typeface="Cambria"/>
            </a:endParaRPr>
          </a:p>
          <a:p>
            <a:pPr marL="12700" marR="5080">
              <a:lnSpc>
                <a:spcPts val="1430"/>
              </a:lnSpc>
              <a:spcBef>
                <a:spcPts val="50"/>
              </a:spcBef>
            </a:pPr>
            <a:r>
              <a:rPr sz="1200" spc="-10" dirty="0">
                <a:latin typeface="Cambria"/>
                <a:cs typeface="Cambria"/>
              </a:rPr>
              <a:t>Focus</a:t>
            </a:r>
            <a:r>
              <a:rPr sz="1200" spc="2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Quarter,</a:t>
            </a:r>
            <a:r>
              <a:rPr sz="1200" spc="210" dirty="0">
                <a:latin typeface="Cambria"/>
                <a:cs typeface="Cambria"/>
              </a:rPr>
              <a:t> </a:t>
            </a:r>
            <a:r>
              <a:rPr sz="1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https://geohub-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cadhcs.hub.arcgis.com/datasets/CADHCS::ecm-</a:t>
            </a:r>
            <a:r>
              <a:rPr sz="1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community-</a:t>
            </a:r>
            <a:r>
              <a:rPr sz="1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support-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data-tables-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for-</a:t>
            </a:r>
            <a:r>
              <a:rPr sz="1200" u="none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quarterly-implementation-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report/explore?layer=26&amp;showTable=true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575" y="209550"/>
            <a:ext cx="8953500" cy="6648450"/>
            <a:chOff x="28575" y="209550"/>
            <a:chExt cx="8953500" cy="6648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" y="5895974"/>
              <a:ext cx="1019175" cy="9620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" y="209550"/>
              <a:ext cx="8886825" cy="56864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8437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2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Cal</a:t>
            </a:r>
            <a:r>
              <a:rPr dirty="0"/>
              <a:t>ifornia</a:t>
            </a:r>
            <a:r>
              <a:rPr spc="-4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dirty="0"/>
              <a:t>ealth</a:t>
            </a:r>
            <a:r>
              <a:rPr spc="-65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dirty="0"/>
              <a:t>olicy</a:t>
            </a:r>
            <a:r>
              <a:rPr spc="-85" dirty="0"/>
              <a:t> </a:t>
            </a:r>
            <a:r>
              <a:rPr b="1" spc="-10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pc="-10" dirty="0"/>
              <a:t>trategies,</a:t>
            </a:r>
            <a:r>
              <a:rPr spc="-35" dirty="0"/>
              <a:t> </a:t>
            </a:r>
            <a:r>
              <a:rPr spc="-25" dirty="0"/>
              <a:t>LLC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FFF2B3-07B9-6209-0BA8-759E0B8E1E53}"/>
              </a:ext>
            </a:extLst>
          </p:cNvPr>
          <p:cNvSpPr/>
          <p:nvPr/>
        </p:nvSpPr>
        <p:spPr>
          <a:xfrm>
            <a:off x="62864" y="304800"/>
            <a:ext cx="8943340" cy="102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425646-68EF-5180-18D8-8616C68DB285}"/>
              </a:ext>
            </a:extLst>
          </p:cNvPr>
          <p:cNvSpPr/>
          <p:nvPr/>
        </p:nvSpPr>
        <p:spPr>
          <a:xfrm>
            <a:off x="62864" y="4251262"/>
            <a:ext cx="8943340" cy="102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DCAD98-9A03-10E0-BD16-A229C599FD99}"/>
              </a:ext>
            </a:extLst>
          </p:cNvPr>
          <p:cNvSpPr/>
          <p:nvPr/>
        </p:nvSpPr>
        <p:spPr>
          <a:xfrm>
            <a:off x="60325" y="5029485"/>
            <a:ext cx="8943340" cy="102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8DCA3C-BCD9-8B40-618D-FAB30228EF30}"/>
              </a:ext>
            </a:extLst>
          </p:cNvPr>
          <p:cNvSpPr/>
          <p:nvPr/>
        </p:nvSpPr>
        <p:spPr>
          <a:xfrm>
            <a:off x="56514" y="5236124"/>
            <a:ext cx="8943340" cy="102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426" y="4825"/>
            <a:ext cx="1290955" cy="1062990"/>
          </a:xfrm>
          <a:custGeom>
            <a:avLst/>
            <a:gdLst/>
            <a:ahLst/>
            <a:cxnLst/>
            <a:rect l="l" t="t" r="r" b="b"/>
            <a:pathLst>
              <a:path w="1290954" h="1062990">
                <a:moveTo>
                  <a:pt x="1290574" y="0"/>
                </a:moveTo>
                <a:lnTo>
                  <a:pt x="0" y="0"/>
                </a:lnTo>
                <a:lnTo>
                  <a:pt x="65150" y="58166"/>
                </a:lnTo>
                <a:lnTo>
                  <a:pt x="1290574" y="1062843"/>
                </a:lnTo>
                <a:lnTo>
                  <a:pt x="1290574" y="0"/>
                </a:lnTo>
                <a:close/>
              </a:path>
            </a:pathLst>
          </a:custGeom>
          <a:solidFill>
            <a:srgbClr val="89B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072" y="5651"/>
            <a:ext cx="89122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mbria"/>
                <a:cs typeface="Cambria"/>
              </a:rPr>
              <a:t>Adult</a:t>
            </a:r>
            <a:r>
              <a:rPr sz="1200" b="1" spc="-25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Individuals</a:t>
            </a:r>
            <a:r>
              <a:rPr sz="1200" b="1" spc="1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At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Risk</a:t>
            </a:r>
            <a:r>
              <a:rPr sz="1200" b="1" spc="-35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of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Long-</a:t>
            </a:r>
            <a:r>
              <a:rPr sz="1200" b="1" spc="-30" dirty="0">
                <a:latin typeface="Cambria"/>
                <a:cs typeface="Cambria"/>
              </a:rPr>
              <a:t>Term</a:t>
            </a:r>
            <a:r>
              <a:rPr sz="1200" b="1" spc="-6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Care</a:t>
            </a:r>
            <a:r>
              <a:rPr sz="1200" b="1" spc="-50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Institutionalization: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ECM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Enrollment</a:t>
            </a:r>
            <a:r>
              <a:rPr sz="1200" b="1" spc="1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by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County</a:t>
            </a:r>
            <a:r>
              <a:rPr sz="1200" b="1" spc="-15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and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Managed</a:t>
            </a:r>
            <a:r>
              <a:rPr sz="1200" b="1" spc="-3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Care</a:t>
            </a:r>
            <a:r>
              <a:rPr sz="1200" b="1" spc="-5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Plan</a:t>
            </a:r>
            <a:r>
              <a:rPr sz="1200" b="1" spc="-10" dirty="0">
                <a:latin typeface="Cambria"/>
                <a:cs typeface="Cambria"/>
              </a:rPr>
              <a:t> (continued)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680" y="5909945"/>
            <a:ext cx="7201534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latin typeface="Cambria"/>
                <a:cs typeface="Cambria"/>
              </a:rPr>
              <a:t>Source: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DHCS,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Total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Number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of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Members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Who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Received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ECM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MCP and</a:t>
            </a:r>
            <a:r>
              <a:rPr sz="1200" spc="-2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County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Population</a:t>
            </a:r>
            <a:r>
              <a:rPr sz="1200" spc="-60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of</a:t>
            </a:r>
            <a:endParaRPr sz="1200">
              <a:latin typeface="Cambria"/>
              <a:cs typeface="Cambria"/>
            </a:endParaRPr>
          </a:p>
          <a:p>
            <a:pPr marL="17780">
              <a:lnSpc>
                <a:spcPts val="1425"/>
              </a:lnSpc>
            </a:pPr>
            <a:r>
              <a:rPr sz="1200" dirty="0">
                <a:latin typeface="Cambria"/>
                <a:cs typeface="Cambria"/>
              </a:rPr>
              <a:t>Focus</a:t>
            </a:r>
            <a:r>
              <a:rPr sz="1200" spc="229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114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Quarter,</a:t>
            </a:r>
            <a:r>
              <a:rPr sz="1200" spc="195" dirty="0">
                <a:latin typeface="Cambria"/>
                <a:cs typeface="Cambria"/>
              </a:rPr>
              <a:t> </a:t>
            </a:r>
            <a:r>
              <a:rPr sz="1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https://geohub-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cadhcs.hub.arcgis.com/datasets/CADHCS::ecm-community-support-data-tables-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for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ts val="1430"/>
              </a:lnSpc>
            </a:pPr>
            <a:r>
              <a:rPr sz="1200" u="sng" spc="20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 </a:t>
            </a:r>
            <a:r>
              <a:rPr sz="1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-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quarterly-implementation-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report/explore?layer=26&amp;showTable=true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" y="209550"/>
            <a:ext cx="8972550" cy="6543675"/>
            <a:chOff x="76200" y="209550"/>
            <a:chExt cx="8972550" cy="6543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5800723"/>
              <a:ext cx="1019175" cy="95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209550"/>
              <a:ext cx="8972550" cy="55911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8437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25"/>
              </a:spcBef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Cal</a:t>
            </a:r>
            <a:r>
              <a:rPr dirty="0"/>
              <a:t>ifornia</a:t>
            </a:r>
            <a:r>
              <a:rPr spc="-40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dirty="0"/>
              <a:t>ealth</a:t>
            </a:r>
            <a:r>
              <a:rPr spc="-65" dirty="0"/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dirty="0"/>
              <a:t>olicy</a:t>
            </a:r>
            <a:r>
              <a:rPr spc="-85" dirty="0"/>
              <a:t> </a:t>
            </a:r>
            <a:r>
              <a:rPr b="1" spc="-10" dirty="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spc="-10" dirty="0"/>
              <a:t>trategies,</a:t>
            </a:r>
            <a:r>
              <a:rPr spc="-35" dirty="0"/>
              <a:t> </a:t>
            </a:r>
            <a:r>
              <a:rPr spc="-25" dirty="0"/>
              <a:t>LLC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13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59D158-7F22-F6FE-6D43-F6C42F1A7F62}"/>
              </a:ext>
            </a:extLst>
          </p:cNvPr>
          <p:cNvSpPr/>
          <p:nvPr/>
        </p:nvSpPr>
        <p:spPr>
          <a:xfrm>
            <a:off x="90805" y="1890978"/>
            <a:ext cx="8943340" cy="1341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B54922-17F7-1178-FC1A-A9B298669D92}"/>
              </a:ext>
            </a:extLst>
          </p:cNvPr>
          <p:cNvSpPr/>
          <p:nvPr/>
        </p:nvSpPr>
        <p:spPr>
          <a:xfrm>
            <a:off x="90805" y="2744227"/>
            <a:ext cx="8943340" cy="1341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C4001C-CA2F-0DE9-EF12-F5126C1D41AE}"/>
              </a:ext>
            </a:extLst>
          </p:cNvPr>
          <p:cNvSpPr/>
          <p:nvPr/>
        </p:nvSpPr>
        <p:spPr>
          <a:xfrm>
            <a:off x="76200" y="1324302"/>
            <a:ext cx="8943340" cy="1341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E73E70-BB5C-AAE8-A2C3-D44D59069E96}"/>
              </a:ext>
            </a:extLst>
          </p:cNvPr>
          <p:cNvSpPr/>
          <p:nvPr/>
        </p:nvSpPr>
        <p:spPr>
          <a:xfrm>
            <a:off x="74930" y="848053"/>
            <a:ext cx="8943340" cy="1341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5E4D80-6713-4924-1BEF-403D77F6FEEC}"/>
              </a:ext>
            </a:extLst>
          </p:cNvPr>
          <p:cNvSpPr/>
          <p:nvPr/>
        </p:nvSpPr>
        <p:spPr>
          <a:xfrm>
            <a:off x="90805" y="3724479"/>
            <a:ext cx="8943340" cy="102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73CF3C-F432-7FD9-5BBD-8041E0F3FF3D}"/>
              </a:ext>
            </a:extLst>
          </p:cNvPr>
          <p:cNvSpPr/>
          <p:nvPr/>
        </p:nvSpPr>
        <p:spPr>
          <a:xfrm>
            <a:off x="62230" y="4169104"/>
            <a:ext cx="8943340" cy="1341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8F7F8C6-9305-51FF-2A0D-6D3166591D86}"/>
              </a:ext>
            </a:extLst>
          </p:cNvPr>
          <p:cNvSpPr/>
          <p:nvPr/>
        </p:nvSpPr>
        <p:spPr>
          <a:xfrm>
            <a:off x="62230" y="4735780"/>
            <a:ext cx="8943340" cy="1341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6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3426" y="4825"/>
            <a:ext cx="1290955" cy="1062990"/>
          </a:xfrm>
          <a:custGeom>
            <a:avLst/>
            <a:gdLst/>
            <a:ahLst/>
            <a:cxnLst/>
            <a:rect l="l" t="t" r="r" b="b"/>
            <a:pathLst>
              <a:path w="1290954" h="1062990">
                <a:moveTo>
                  <a:pt x="1290574" y="0"/>
                </a:moveTo>
                <a:lnTo>
                  <a:pt x="0" y="0"/>
                </a:lnTo>
                <a:lnTo>
                  <a:pt x="65150" y="58166"/>
                </a:lnTo>
                <a:lnTo>
                  <a:pt x="1290574" y="1062843"/>
                </a:lnTo>
                <a:lnTo>
                  <a:pt x="1290574" y="0"/>
                </a:lnTo>
                <a:close/>
              </a:path>
            </a:pathLst>
          </a:custGeom>
          <a:solidFill>
            <a:srgbClr val="89B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072" y="5651"/>
            <a:ext cx="89122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mbria"/>
                <a:cs typeface="Cambria"/>
              </a:rPr>
              <a:t>Adult</a:t>
            </a:r>
            <a:r>
              <a:rPr sz="1200" b="1" spc="-25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Individuals</a:t>
            </a:r>
            <a:r>
              <a:rPr sz="1200" b="1" spc="1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At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Risk</a:t>
            </a:r>
            <a:r>
              <a:rPr sz="1200" b="1" spc="-35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of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Long-</a:t>
            </a:r>
            <a:r>
              <a:rPr sz="1200" b="1" spc="-30" dirty="0">
                <a:latin typeface="Cambria"/>
                <a:cs typeface="Cambria"/>
              </a:rPr>
              <a:t>Term</a:t>
            </a:r>
            <a:r>
              <a:rPr sz="1200" b="1" spc="-6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Care</a:t>
            </a:r>
            <a:r>
              <a:rPr sz="1200" b="1" spc="-50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Institutionalization: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ECM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spc="-10" dirty="0">
                <a:latin typeface="Cambria"/>
                <a:cs typeface="Cambria"/>
              </a:rPr>
              <a:t>Enrollment</a:t>
            </a:r>
            <a:r>
              <a:rPr sz="1200" b="1" spc="1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by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County</a:t>
            </a:r>
            <a:r>
              <a:rPr sz="1200" b="1" spc="-15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and</a:t>
            </a:r>
            <a:r>
              <a:rPr sz="1200" b="1" spc="-2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Managed</a:t>
            </a:r>
            <a:r>
              <a:rPr sz="1200" b="1" spc="-3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Care</a:t>
            </a:r>
            <a:r>
              <a:rPr sz="1200" b="1" spc="-50" dirty="0">
                <a:latin typeface="Cambria"/>
                <a:cs typeface="Cambria"/>
              </a:rPr>
              <a:t> </a:t>
            </a:r>
            <a:r>
              <a:rPr sz="1200" b="1" dirty="0">
                <a:latin typeface="Cambria"/>
                <a:cs typeface="Cambria"/>
              </a:rPr>
              <a:t>Plan</a:t>
            </a:r>
            <a:r>
              <a:rPr sz="1200" b="1" spc="-10" dirty="0">
                <a:latin typeface="Cambria"/>
                <a:cs typeface="Cambria"/>
              </a:rPr>
              <a:t> (continued)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9013" y="5909945"/>
            <a:ext cx="7242809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dirty="0">
                <a:latin typeface="Cambria"/>
                <a:cs typeface="Cambria"/>
              </a:rPr>
              <a:t>Source: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DHCS,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Total</a:t>
            </a:r>
            <a:r>
              <a:rPr sz="1200" spc="-1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Number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of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Members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Who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Received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ECM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MCP and</a:t>
            </a:r>
            <a:r>
              <a:rPr sz="1200" spc="-2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County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Population</a:t>
            </a:r>
            <a:r>
              <a:rPr sz="1200" spc="-60" dirty="0">
                <a:latin typeface="Cambria"/>
                <a:cs typeface="Cambria"/>
              </a:rPr>
              <a:t> </a:t>
            </a:r>
            <a:r>
              <a:rPr sz="1200" spc="-25" dirty="0">
                <a:latin typeface="Cambria"/>
                <a:cs typeface="Cambria"/>
              </a:rPr>
              <a:t>of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Cambria"/>
                <a:cs typeface="Cambria"/>
              </a:rPr>
              <a:t>Focus</a:t>
            </a:r>
            <a:r>
              <a:rPr sz="1200" spc="229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by</a:t>
            </a:r>
            <a:r>
              <a:rPr sz="1200" spc="114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Quarter,</a:t>
            </a:r>
            <a:r>
              <a:rPr sz="1200" spc="195" dirty="0">
                <a:latin typeface="Cambria"/>
                <a:cs typeface="Cambria"/>
              </a:rPr>
              <a:t> </a:t>
            </a:r>
            <a:r>
              <a:rPr sz="1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https://geohub-</a:t>
            </a: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cadhcs.hub.arcgis.com/datasets/CADHCS::ecm-community-support-data-tables-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for-</a:t>
            </a:r>
            <a:endParaRPr sz="12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" y="228600"/>
            <a:ext cx="8972550" cy="6524625"/>
            <a:chOff x="76200" y="228600"/>
            <a:chExt cx="8972550" cy="65246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5800723"/>
              <a:ext cx="1019175" cy="952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228600"/>
              <a:ext cx="8972550" cy="557212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09013" y="6279818"/>
            <a:ext cx="5442585" cy="5365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quarterly-implementation-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report/explore?layer=26&amp;showTable=true</a:t>
            </a:r>
            <a:endParaRPr sz="1200">
              <a:latin typeface="Cambria"/>
              <a:cs typeface="Cambria"/>
            </a:endParaRPr>
          </a:p>
          <a:p>
            <a:pPr marL="1198880">
              <a:lnSpc>
                <a:spcPct val="100000"/>
              </a:lnSpc>
              <a:spcBef>
                <a:spcPts val="190"/>
              </a:spcBef>
            </a:pPr>
            <a:r>
              <a:rPr sz="2000" b="1" dirty="0">
                <a:latin typeface="Cambria"/>
                <a:cs typeface="Cambria"/>
              </a:rPr>
              <a:t>Cal</a:t>
            </a:r>
            <a:r>
              <a:rPr sz="2000" dirty="0">
                <a:solidFill>
                  <a:srgbClr val="16355C"/>
                </a:solidFill>
                <a:latin typeface="Cambria"/>
                <a:cs typeface="Cambria"/>
              </a:rPr>
              <a:t>ifornia</a:t>
            </a:r>
            <a:r>
              <a:rPr sz="2000" spc="-3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</a:t>
            </a:r>
            <a:r>
              <a:rPr sz="2000" dirty="0">
                <a:solidFill>
                  <a:srgbClr val="16355C"/>
                </a:solidFill>
                <a:latin typeface="Cambria"/>
                <a:cs typeface="Cambria"/>
              </a:rPr>
              <a:t>ealth</a:t>
            </a:r>
            <a:r>
              <a:rPr sz="2000" spc="-40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</a:t>
            </a:r>
            <a:r>
              <a:rPr sz="2000" dirty="0">
                <a:solidFill>
                  <a:srgbClr val="16355C"/>
                </a:solidFill>
                <a:latin typeface="Cambria"/>
                <a:cs typeface="Cambria"/>
              </a:rPr>
              <a:t>olicy</a:t>
            </a:r>
            <a:r>
              <a:rPr sz="2000" spc="-8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S</a:t>
            </a:r>
            <a:r>
              <a:rPr sz="2000" spc="-10" dirty="0">
                <a:solidFill>
                  <a:srgbClr val="16355C"/>
                </a:solidFill>
                <a:latin typeface="Cambria"/>
                <a:cs typeface="Cambria"/>
              </a:rPr>
              <a:t>trategies,</a:t>
            </a:r>
            <a:r>
              <a:rPr sz="2000" spc="-45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sz="2000" spc="-25" dirty="0">
                <a:solidFill>
                  <a:srgbClr val="16355C"/>
                </a:solidFill>
                <a:latin typeface="Cambria"/>
                <a:cs typeface="Cambria"/>
              </a:rPr>
              <a:t>LLC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3214" y="6495097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58585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43F4CF-3E1C-0BEF-D338-9878F9EDA3C4}"/>
              </a:ext>
            </a:extLst>
          </p:cNvPr>
          <p:cNvSpPr/>
          <p:nvPr/>
        </p:nvSpPr>
        <p:spPr>
          <a:xfrm>
            <a:off x="76200" y="685800"/>
            <a:ext cx="894334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118e9-5960-4b99-9053-10bd902ae2ee">
      <Terms xmlns="http://schemas.microsoft.com/office/infopath/2007/PartnerControls"/>
    </lcf76f155ced4ddcb4097134ff3c332f>
    <TaxCatchAll xmlns="11f24a16-492c-4318-b04f-4668ede06b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7E92F153E174F8DC4170EBF3B1379" ma:contentTypeVersion="13" ma:contentTypeDescription="Create a new document." ma:contentTypeScope="" ma:versionID="beb837dc495e7fd58bb28d88a4ba96d2">
  <xsd:schema xmlns:xsd="http://www.w3.org/2001/XMLSchema" xmlns:xs="http://www.w3.org/2001/XMLSchema" xmlns:p="http://schemas.microsoft.com/office/2006/metadata/properties" xmlns:ns2="629118e9-5960-4b99-9053-10bd902ae2ee" xmlns:ns3="11f24a16-492c-4318-b04f-4668ede06bfd" targetNamespace="http://schemas.microsoft.com/office/2006/metadata/properties" ma:root="true" ma:fieldsID="84dabb8ac6e89e432681e19067e5c56b" ns2:_="" ns3:_="">
    <xsd:import namespace="629118e9-5960-4b99-9053-10bd902ae2ee"/>
    <xsd:import namespace="11f24a16-492c-4318-b04f-4668ede06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18e9-5960-4b99-9053-10bd902ae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e6d1cc-fc4c-46df-a99b-1a7cfae47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24a16-492c-4318-b04f-4668ede06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fe7a2a-3c7c-45cd-9e94-6fd6fdac41e9}" ma:internalName="TaxCatchAll" ma:showField="CatchAllData" ma:web="11f24a16-492c-4318-b04f-4668ede06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F2010C-1312-44DB-B0FA-3B5473BF6224}">
  <ds:schemaRefs>
    <ds:schemaRef ds:uri="http://schemas.microsoft.com/office/2006/metadata/properties"/>
    <ds:schemaRef ds:uri="http://schemas.microsoft.com/office/infopath/2007/PartnerControls"/>
    <ds:schemaRef ds:uri="629118e9-5960-4b99-9053-10bd902ae2ee"/>
    <ds:schemaRef ds:uri="11f24a16-492c-4318-b04f-4668ede06bfd"/>
  </ds:schemaRefs>
</ds:datastoreItem>
</file>

<file path=customXml/itemProps2.xml><?xml version="1.0" encoding="utf-8"?>
<ds:datastoreItem xmlns:ds="http://schemas.openxmlformats.org/officeDocument/2006/customXml" ds:itemID="{8F0281A1-5260-4578-BC18-1B0E77F95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32F93-A149-4367-85D0-812FFF107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118e9-5960-4b99-9053-10bd902ae2ee"/>
    <ds:schemaRef ds:uri="11f24a16-492c-4318-b04f-4668ede06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19400</TotalTime>
  <Words>1116</Words>
  <Application>Microsoft Office PowerPoint</Application>
  <PresentationFormat>On-screen Show (4:3)</PresentationFormat>
  <Paragraphs>252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Helvetica Neue</vt:lpstr>
      <vt:lpstr>Office Theme</vt:lpstr>
      <vt:lpstr>Office Theme</vt:lpstr>
      <vt:lpstr>PowerPoint Presentation</vt:lpstr>
      <vt:lpstr>Agenda</vt:lpstr>
      <vt:lpstr>Updates</vt:lpstr>
      <vt:lpstr>Enhanced Care Management (ECM) Populations of Focus: Enrollment Data by County and Managed Care Plan</vt:lpstr>
      <vt:lpstr>Statewide ECM Enrollment Growth</vt:lpstr>
      <vt:lpstr>PowerPoint Presentation</vt:lpstr>
      <vt:lpstr>PowerPoint Presentation</vt:lpstr>
      <vt:lpstr>PowerPoint Presentation</vt:lpstr>
      <vt:lpstr>PowerPoint Presentation</vt:lpstr>
      <vt:lpstr>Skilled Nursing Facility Transitions discussion </vt:lpstr>
      <vt:lpstr>Upcoming Meetings</vt:lpstr>
      <vt:lpstr>Resources</vt:lpstr>
      <vt:lpstr>Resources</vt:lpstr>
      <vt:lpstr>Resources</vt:lpstr>
    </vt:vector>
  </TitlesOfParts>
  <Company>Outside 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 Team</dc:creator>
  <cp:lastModifiedBy>Jasmine Lacsamana</cp:lastModifiedBy>
  <cp:revision>241</cp:revision>
  <cp:lastPrinted>2023-08-11T03:12:41Z</cp:lastPrinted>
  <dcterms:created xsi:type="dcterms:W3CDTF">2016-05-06T19:19:41Z</dcterms:created>
  <dcterms:modified xsi:type="dcterms:W3CDTF">2025-02-12T19:20:22Z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0x0101008C47E92F153E174F8DC4170EBF3B1379</vt:lpwstr>
  </property>
  <property fmtid="{D5CDD505-2E9C-101B-9397-08002B2CF9AE}" pid="3" name="MediaServiceImageTags">
    <vt:lpwstr/>
  </property>
</Properties>
</file>