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4"/>
    <p:sldMasterId id="2147483663" r:id="rId5"/>
  </p:sldMasterIdLst>
  <p:notesMasterIdLst>
    <p:notesMasterId r:id="rId37"/>
  </p:notesMasterIdLst>
  <p:handoutMasterIdLst>
    <p:handoutMasterId r:id="rId38"/>
  </p:handoutMasterIdLst>
  <p:sldIdLst>
    <p:sldId id="257" r:id="rId6"/>
    <p:sldId id="287" r:id="rId7"/>
    <p:sldId id="326" r:id="rId8"/>
    <p:sldId id="321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51" r:id="rId21"/>
    <p:sldId id="352" r:id="rId22"/>
    <p:sldId id="353" r:id="rId23"/>
    <p:sldId id="354" r:id="rId24"/>
    <p:sldId id="355" r:id="rId25"/>
    <p:sldId id="356" r:id="rId26"/>
    <p:sldId id="357" r:id="rId27"/>
    <p:sldId id="358" r:id="rId28"/>
    <p:sldId id="359" r:id="rId29"/>
    <p:sldId id="360" r:id="rId30"/>
    <p:sldId id="361" r:id="rId31"/>
    <p:sldId id="362" r:id="rId32"/>
    <p:sldId id="363" r:id="rId33"/>
    <p:sldId id="364" r:id="rId34"/>
    <p:sldId id="365" r:id="rId35"/>
    <p:sldId id="338" r:id="rId3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366D62C-415B-900D-D801-989500B7877C}" name="Jasmine Lacsamana" initials="JL" userId="S::jlacsamana@archstone.org::e96e28dd-33c7-484b-877d-a8a197caf952" providerId="AD"/>
  <p188:author id="{C4BFF392-E385-1125-D92E-CE55DAE4B03E}" name="Christopher A. Langston" initials="CAL" userId="S::calangston@archstone.org::7e8241fc-cf6d-403f-8543-f70ec99203a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8FE"/>
    <a:srgbClr val="0793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79D67F-716D-4816-953E-2F7109E7365F}" v="9" dt="2025-02-08T00:06:56.0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79091" autoAdjust="0"/>
  </p:normalViewPr>
  <p:slideViewPr>
    <p:cSldViewPr>
      <p:cViewPr varScale="1">
        <p:scale>
          <a:sx n="88" d="100"/>
          <a:sy n="88" d="100"/>
        </p:scale>
        <p:origin x="231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8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212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microsoft.com/office/2015/10/relationships/revisionInfo" Target="revisionInfo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8EAAFB1-2541-4827-A50E-EB0E5EEC5616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1A1B3C-2E36-4915-B810-96A095036B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276415B-A8F6-4228-B7A9-CD69D39AB77B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C622650-C043-45F1-BEA0-29F79E63E2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David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22650-C043-45F1-BEA0-29F79E63E2A8}" type="slidenum">
              <a:rPr lang="en-US" smtClean="0"/>
              <a:pPr/>
              <a:t>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22650-C043-45F1-BEA0-29F79E63E2A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49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Darren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22650-C043-45F1-BEA0-29F79E63E2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19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09A33C-9FD3-B9EE-FB60-533D34E3B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AC78FD-6609-14BD-B0B0-C3AC91D792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098412-11BF-833B-4FBF-4D18CB2FCE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Jane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EFECE-4E5A-1CE1-AD72-3C6DD990E1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22650-C043-45F1-BEA0-29F79E63E2A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83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09A33C-9FD3-B9EE-FB60-533D34E3B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AC78FD-6609-14BD-B0B0-C3AC91D792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098412-11BF-833B-4FBF-4D18CB2FCE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Brooke and/or Jasmine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EFECE-4E5A-1CE1-AD72-3C6DD990E1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22650-C043-45F1-BEA0-29F79E63E2A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26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167FE-EB4B-4F18-8987-98DC3619C0D0}" type="datetime1">
              <a:rPr lang="en-US" smtClean="0"/>
              <a:pPr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8599-2F32-41D9-BC7F-D4D8BC048ABA}" type="datetime1">
              <a:rPr lang="en-US" smtClean="0"/>
              <a:pPr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7C66-4628-4AF7-97B4-55BA26245C31}" type="datetime1">
              <a:rPr lang="en-US" smtClean="0"/>
              <a:pPr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rgbClr val="53535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1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6204">
              <a:lnSpc>
                <a:spcPct val="100000"/>
              </a:lnSpc>
              <a:spcBef>
                <a:spcPts val="11"/>
              </a:spcBef>
            </a:pPr>
            <a:fld id="{81D60167-4931-47E6-BA6A-407CBD079E47}" type="slidenum">
              <a:rPr spc="26" dirty="0"/>
              <a:pPr marL="106204">
                <a:lnSpc>
                  <a:spcPct val="100000"/>
                </a:lnSpc>
                <a:spcBef>
                  <a:spcPts val="11"/>
                </a:spcBef>
              </a:pPr>
              <a:t>‹#›</a:t>
            </a:fld>
            <a:endParaRPr spc="26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2942" y="3229197"/>
            <a:ext cx="7710011" cy="1728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rgbClr val="53535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892384" y="4070181"/>
            <a:ext cx="3359231" cy="9372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1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6204">
              <a:lnSpc>
                <a:spcPct val="100000"/>
              </a:lnSpc>
              <a:spcBef>
                <a:spcPts val="11"/>
              </a:spcBef>
            </a:pPr>
            <a:fld id="{81D60167-4931-47E6-BA6A-407CBD079E47}" type="slidenum">
              <a:rPr spc="26" dirty="0"/>
              <a:pPr marL="106204">
                <a:lnSpc>
                  <a:spcPct val="100000"/>
                </a:lnSpc>
                <a:spcBef>
                  <a:spcPts val="11"/>
                </a:spcBef>
              </a:pPr>
              <a:t>‹#›</a:t>
            </a:fld>
            <a:endParaRPr spc="26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rgbClr val="53535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1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6204">
              <a:lnSpc>
                <a:spcPct val="100000"/>
              </a:lnSpc>
              <a:spcBef>
                <a:spcPts val="11"/>
              </a:spcBef>
            </a:pPr>
            <a:fld id="{81D60167-4931-47E6-BA6A-407CBD079E47}" type="slidenum">
              <a:rPr spc="26" dirty="0"/>
              <a:pPr marL="106204">
                <a:lnSpc>
                  <a:spcPct val="100000"/>
                </a:lnSpc>
                <a:spcBef>
                  <a:spcPts val="11"/>
                </a:spcBef>
              </a:pPr>
              <a:t>‹#›</a:t>
            </a:fld>
            <a:endParaRPr spc="26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8DF9-142F-4679-B284-108628129431}" type="datetime1">
              <a:rPr lang="en-US" smtClean="0"/>
              <a:pPr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E501-FB77-4F10-8561-EF709C94C8DB}" type="datetime1">
              <a:rPr lang="en-US" smtClean="0"/>
              <a:pPr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7F6C-4829-482A-92A4-FE3AE2C59E47}" type="datetime1">
              <a:rPr lang="en-US" smtClean="0"/>
              <a:pPr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B334-B317-4A6C-BEC8-66C3CCA8B3F5}" type="datetime1">
              <a:rPr lang="en-US" smtClean="0"/>
              <a:pPr/>
              <a:t>2/7/2025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0E1E-6D4B-4374-A57C-1239B410E42C}" type="datetime1">
              <a:rPr lang="en-US" smtClean="0"/>
              <a:pPr/>
              <a:t>2/7/2025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946D-5474-42BC-B403-F12071DE5DB3}" type="datetime1">
              <a:rPr lang="en-US" smtClean="0"/>
              <a:pPr/>
              <a:t>2/7/2025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6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AEF3-F051-4E75-B728-8479F4BD4538}" type="datetime1">
              <a:rPr lang="en-US" smtClean="0"/>
              <a:pPr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F0853-EE1B-4FF1-A2F7-1A84E3BB83DC}" type="datetime1">
              <a:rPr lang="en-US" smtClean="0"/>
              <a:pPr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00FED-432E-428B-93BF-73C9520746EA}" type="datetime1">
              <a:rPr lang="en-US" smtClean="0"/>
              <a:pPr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0007B-399A-4F33-BA2D-3B9474295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" y="4661"/>
            <a:ext cx="166211" cy="6853555"/>
          </a:xfrm>
          <a:custGeom>
            <a:avLst/>
            <a:gdLst/>
            <a:ahLst/>
            <a:cxnLst/>
            <a:rect l="l" t="t" r="r" b="b"/>
            <a:pathLst>
              <a:path w="221615" h="6853555">
                <a:moveTo>
                  <a:pt x="0" y="6853339"/>
                </a:moveTo>
                <a:lnTo>
                  <a:pt x="221335" y="6853339"/>
                </a:lnTo>
                <a:lnTo>
                  <a:pt x="221335" y="0"/>
                </a:lnTo>
                <a:lnTo>
                  <a:pt x="0" y="0"/>
                </a:lnTo>
                <a:lnTo>
                  <a:pt x="0" y="6853339"/>
                </a:lnTo>
                <a:close/>
              </a:path>
            </a:pathLst>
          </a:custGeom>
          <a:solidFill>
            <a:srgbClr val="FD52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4661"/>
            <a:ext cx="518160" cy="6853555"/>
          </a:xfrm>
          <a:custGeom>
            <a:avLst/>
            <a:gdLst/>
            <a:ahLst/>
            <a:cxnLst/>
            <a:rect l="l" t="t" r="r" b="b"/>
            <a:pathLst>
              <a:path w="690880" h="6853555">
                <a:moveTo>
                  <a:pt x="0" y="0"/>
                </a:moveTo>
                <a:lnTo>
                  <a:pt x="690460" y="0"/>
                </a:lnTo>
                <a:lnTo>
                  <a:pt x="690460" y="6853339"/>
                </a:lnTo>
                <a:lnTo>
                  <a:pt x="0" y="6853339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FD52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66001" y="1"/>
            <a:ext cx="441008" cy="6853555"/>
          </a:xfrm>
          <a:custGeom>
            <a:avLst/>
            <a:gdLst/>
            <a:ahLst/>
            <a:cxnLst/>
            <a:rect l="l" t="t" r="r" b="b"/>
            <a:pathLst>
              <a:path w="588010" h="6853555">
                <a:moveTo>
                  <a:pt x="587832" y="0"/>
                </a:moveTo>
                <a:lnTo>
                  <a:pt x="0" y="0"/>
                </a:lnTo>
                <a:lnTo>
                  <a:pt x="0" y="6853339"/>
                </a:lnTo>
                <a:lnTo>
                  <a:pt x="587832" y="6853339"/>
                </a:lnTo>
                <a:lnTo>
                  <a:pt x="58783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7704" y="609822"/>
            <a:ext cx="7768590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53535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64732" y="1707160"/>
            <a:ext cx="6916579" cy="4309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94171" y="6433520"/>
            <a:ext cx="222409" cy="4847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1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6204">
              <a:lnSpc>
                <a:spcPct val="100000"/>
              </a:lnSpc>
              <a:spcBef>
                <a:spcPts val="11"/>
              </a:spcBef>
            </a:pPr>
            <a:fld id="{81D60167-4931-47E6-BA6A-407CBD079E47}" type="slidenum">
              <a:rPr spc="26" dirty="0"/>
              <a:pPr marL="106204">
                <a:lnSpc>
                  <a:spcPct val="100000"/>
                </a:lnSpc>
                <a:spcBef>
                  <a:spcPts val="11"/>
                </a:spcBef>
              </a:pPr>
              <a:t>‹#›</a:t>
            </a:fld>
            <a:endParaRPr spc="26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1" r:id="rId2"/>
    <p:sldLayoutId id="2147483662" r:id="rId3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ss.ca.gov/cdssweb/entres/forms/english/soc873.pdf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csm@catbirdstrategies.co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csm@catbirdstrategies.com" TargetMode="Externa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hcs.ca.gov/CalAIM/ECM/Documents/ECM-" TargetMode="External"/><Relationship Id="rId2" Type="http://schemas.openxmlformats.org/officeDocument/2006/relationships/hyperlink" Target="http://www.dhcs.ca.gov/CalAIM/ECM/Documents/ECM-Policy-Guide.pdf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hyperlink" Target="http://www.chcf.org/publication/in-home-" TargetMode="External"/><Relationship Id="rId4" Type="http://schemas.openxmlformats.org/officeDocument/2006/relationships/hyperlink" Target="http://www.capaihss.org/wp-content/uploads/2024/11/Breaking-Down-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jlacsamana@archstone.org" TargetMode="Externa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manatt.zoom.us/webinar/register/WN_M4BRoACsQpSfB7zjZ2E1lQ#/registration" TargetMode="External"/><Relationship Id="rId4" Type="http://schemas.openxmlformats.org/officeDocument/2006/relationships/hyperlink" Target="https://us02web.zoom.us/meeting/register/tZwrdu-rqzwiHtXUtarug2IpRl90M_qCg7g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lacsamana@archstone.or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9846" r="18125" b="28105"/>
          <a:stretch>
            <a:fillRect/>
          </a:stretch>
        </p:blipFill>
        <p:spPr bwMode="auto">
          <a:xfrm>
            <a:off x="6629401" y="4716322"/>
            <a:ext cx="2514603" cy="214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A logo with people in the middle&#10;&#10;Description automatically generated">
            <a:extLst>
              <a:ext uri="{FF2B5EF4-FFF2-40B4-BE49-F238E27FC236}">
                <a16:creationId xmlns:a16="http://schemas.microsoft.com/office/drawing/2014/main" id="{21037447-D862-8628-4D78-06463F7ACD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6" y="152400"/>
            <a:ext cx="1828804" cy="18288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1EF1FC-17A2-BBB9-1BD7-5461AD13DABB}"/>
              </a:ext>
            </a:extLst>
          </p:cNvPr>
          <p:cNvSpPr txBox="1"/>
          <p:nvPr/>
        </p:nvSpPr>
        <p:spPr>
          <a:xfrm>
            <a:off x="228600" y="1948547"/>
            <a:ext cx="8610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Cambria" pitchFamily="18" charset="0"/>
              </a:rPr>
              <a:t>CalAIM Statewide Dementia Care </a:t>
            </a:r>
          </a:p>
          <a:p>
            <a:pPr algn="ctr"/>
            <a:r>
              <a:rPr lang="en-US" sz="4000" b="1" dirty="0">
                <a:latin typeface="Cambria" pitchFamily="18" charset="0"/>
              </a:rPr>
              <a:t>Learning Collaborative</a:t>
            </a:r>
          </a:p>
          <a:p>
            <a:pPr algn="ctr"/>
            <a:r>
              <a:rPr lang="en-US" sz="4000" dirty="0">
                <a:latin typeface="Cambria" pitchFamily="18" charset="0"/>
              </a:rPr>
              <a:t>January 15,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44E285-B013-7F07-1EA5-04AF7F035E43}"/>
              </a:ext>
            </a:extLst>
          </p:cNvPr>
          <p:cNvSpPr txBox="1"/>
          <p:nvPr/>
        </p:nvSpPr>
        <p:spPr>
          <a:xfrm>
            <a:off x="914403" y="5943600"/>
            <a:ext cx="5736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California Health Policy Strategies, LLC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423386">
              <a:lnSpc>
                <a:spcPct val="100000"/>
              </a:lnSpc>
              <a:spcBef>
                <a:spcPts val="79"/>
              </a:spcBef>
            </a:pPr>
            <a:r>
              <a:rPr spc="375" dirty="0"/>
              <a:t>IHSS</a:t>
            </a:r>
            <a:r>
              <a:rPr spc="-64" dirty="0"/>
              <a:t> </a:t>
            </a:r>
            <a:r>
              <a:rPr spc="278" dirty="0"/>
              <a:t>Roles</a:t>
            </a:r>
            <a:r>
              <a:rPr spc="-83" dirty="0"/>
              <a:t> </a:t>
            </a:r>
            <a:r>
              <a:rPr spc="210" dirty="0"/>
              <a:t>and</a:t>
            </a:r>
            <a:r>
              <a:rPr spc="-75" dirty="0"/>
              <a:t> </a:t>
            </a:r>
            <a:r>
              <a:rPr spc="229" dirty="0"/>
              <a:t>Responsibilities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02274" y="5513584"/>
            <a:ext cx="638171" cy="38946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105677" y="2067897"/>
            <a:ext cx="7537133" cy="0"/>
          </a:xfrm>
          <a:custGeom>
            <a:avLst/>
            <a:gdLst/>
            <a:ahLst/>
            <a:cxnLst/>
            <a:rect l="l" t="t" r="r" b="b"/>
            <a:pathLst>
              <a:path w="10049510">
                <a:moveTo>
                  <a:pt x="0" y="0"/>
                </a:moveTo>
                <a:lnTo>
                  <a:pt x="10049065" y="0"/>
                </a:lnTo>
              </a:path>
            </a:pathLst>
          </a:custGeom>
          <a:ln w="25400">
            <a:solidFill>
              <a:srgbClr val="FD52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37545" y="2174651"/>
            <a:ext cx="6952298" cy="235298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0975" indent="-171450">
              <a:lnSpc>
                <a:spcPts val="1684"/>
              </a:lnSpc>
              <a:spcBef>
                <a:spcPts val="71"/>
              </a:spcBef>
              <a:buFont typeface="Arial"/>
              <a:buChar char="•"/>
              <a:tabLst>
                <a:tab pos="180975" algn="l"/>
              </a:tabLst>
            </a:pPr>
            <a:r>
              <a:rPr sz="1650" dirty="0">
                <a:latin typeface="Calibri"/>
                <a:cs typeface="Calibri"/>
              </a:rPr>
              <a:t>The</a:t>
            </a:r>
            <a:r>
              <a:rPr sz="1650" spc="-19" dirty="0">
                <a:latin typeface="Calibri"/>
                <a:cs typeface="Calibri"/>
              </a:rPr>
              <a:t> </a:t>
            </a:r>
            <a:r>
              <a:rPr sz="1650" u="sng" spc="3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Department</a:t>
            </a:r>
            <a:r>
              <a:rPr sz="1650" u="sng" spc="19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1650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50" u="sng" spc="49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Health</a:t>
            </a:r>
            <a:r>
              <a:rPr sz="16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50" u="sng" spc="79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Care</a:t>
            </a:r>
            <a:r>
              <a:rPr sz="16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50" u="sng" spc="7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Services</a:t>
            </a:r>
            <a:r>
              <a:rPr sz="1650" u="sng" spc="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50" u="none" spc="105" dirty="0">
                <a:latin typeface="Calibri"/>
                <a:cs typeface="Calibri"/>
              </a:rPr>
              <a:t>(DHCS)</a:t>
            </a:r>
            <a:r>
              <a:rPr sz="1650" u="none" spc="-11" dirty="0">
                <a:latin typeface="Calibri"/>
                <a:cs typeface="Calibri"/>
              </a:rPr>
              <a:t> </a:t>
            </a:r>
            <a:r>
              <a:rPr sz="1650" u="none" spc="53" dirty="0">
                <a:latin typeface="Calibri"/>
                <a:cs typeface="Calibri"/>
              </a:rPr>
              <a:t>maintains</a:t>
            </a:r>
            <a:r>
              <a:rPr sz="1650" u="none" spc="19" dirty="0">
                <a:latin typeface="Calibri"/>
                <a:cs typeface="Calibri"/>
              </a:rPr>
              <a:t> </a:t>
            </a:r>
            <a:r>
              <a:rPr sz="1650" u="none" dirty="0">
                <a:latin typeface="Calibri"/>
                <a:cs typeface="Calibri"/>
              </a:rPr>
              <a:t>the</a:t>
            </a:r>
            <a:r>
              <a:rPr sz="1650" u="none" spc="-19" dirty="0">
                <a:latin typeface="Calibri"/>
                <a:cs typeface="Calibri"/>
              </a:rPr>
              <a:t> </a:t>
            </a:r>
            <a:r>
              <a:rPr sz="1650" u="none" spc="38" dirty="0">
                <a:latin typeface="Calibri"/>
                <a:cs typeface="Calibri"/>
              </a:rPr>
              <a:t>State</a:t>
            </a:r>
            <a:r>
              <a:rPr sz="1650" u="none" spc="11" dirty="0">
                <a:latin typeface="Calibri"/>
                <a:cs typeface="Calibri"/>
              </a:rPr>
              <a:t> </a:t>
            </a:r>
            <a:r>
              <a:rPr sz="1650" u="none" spc="49" dirty="0">
                <a:latin typeface="Calibri"/>
                <a:cs typeface="Calibri"/>
              </a:rPr>
              <a:t>Plan</a:t>
            </a:r>
            <a:endParaRPr sz="1650">
              <a:latin typeface="Calibri"/>
              <a:cs typeface="Calibri"/>
            </a:endParaRPr>
          </a:p>
          <a:p>
            <a:pPr marL="180975" marR="872966">
              <a:lnSpc>
                <a:spcPct val="70000"/>
              </a:lnSpc>
              <a:spcBef>
                <a:spcPts val="296"/>
              </a:spcBef>
            </a:pPr>
            <a:r>
              <a:rPr sz="1650" dirty="0">
                <a:latin typeface="Calibri"/>
                <a:cs typeface="Calibri"/>
              </a:rPr>
              <a:t>authority</a:t>
            </a:r>
            <a:r>
              <a:rPr sz="1650" spc="86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under</a:t>
            </a:r>
            <a:r>
              <a:rPr sz="1650" spc="68" dirty="0">
                <a:latin typeface="Calibri"/>
                <a:cs typeface="Calibri"/>
              </a:rPr>
              <a:t> </a:t>
            </a:r>
            <a:r>
              <a:rPr sz="1650" spc="38" dirty="0">
                <a:latin typeface="Calibri"/>
                <a:cs typeface="Calibri"/>
              </a:rPr>
              <a:t>Medicaid</a:t>
            </a:r>
            <a:r>
              <a:rPr sz="1650" spc="79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to</a:t>
            </a:r>
            <a:r>
              <a:rPr sz="1650" spc="56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draw</a:t>
            </a:r>
            <a:r>
              <a:rPr sz="1650" spc="64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down</a:t>
            </a:r>
            <a:r>
              <a:rPr sz="1650" spc="64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federal</a:t>
            </a:r>
            <a:r>
              <a:rPr sz="1650" spc="98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funding</a:t>
            </a:r>
            <a:r>
              <a:rPr sz="1650" spc="53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for</a:t>
            </a:r>
            <a:r>
              <a:rPr sz="1650" spc="60" dirty="0">
                <a:latin typeface="Calibri"/>
                <a:cs typeface="Calibri"/>
              </a:rPr>
              <a:t> </a:t>
            </a:r>
            <a:r>
              <a:rPr sz="1650" spc="-8" dirty="0">
                <a:latin typeface="Calibri"/>
                <a:cs typeface="Calibri"/>
              </a:rPr>
              <a:t>eligible </a:t>
            </a:r>
            <a:r>
              <a:rPr sz="1650" spc="34" dirty="0">
                <a:latin typeface="Calibri"/>
                <a:cs typeface="Calibri"/>
              </a:rPr>
              <a:t>recipients.</a:t>
            </a:r>
            <a:endParaRPr sz="1650">
              <a:latin typeface="Calibri"/>
              <a:cs typeface="Calibri"/>
            </a:endParaRPr>
          </a:p>
          <a:p>
            <a:pPr marL="180975" indent="-171450">
              <a:lnSpc>
                <a:spcPts val="1684"/>
              </a:lnSpc>
              <a:spcBef>
                <a:spcPts val="153"/>
              </a:spcBef>
              <a:buFont typeface="Arial"/>
              <a:buChar char="•"/>
              <a:tabLst>
                <a:tab pos="180975" algn="l"/>
              </a:tabLst>
            </a:pPr>
            <a:r>
              <a:rPr sz="1650" dirty="0">
                <a:latin typeface="Calibri"/>
                <a:cs typeface="Calibri"/>
              </a:rPr>
              <a:t>The</a:t>
            </a:r>
            <a:r>
              <a:rPr sz="1650" spc="-11" dirty="0">
                <a:latin typeface="Calibri"/>
                <a:cs typeface="Calibri"/>
              </a:rPr>
              <a:t> </a:t>
            </a:r>
            <a:r>
              <a:rPr sz="1650" u="sng" spc="3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Department</a:t>
            </a:r>
            <a:r>
              <a:rPr sz="1650" u="sng" spc="3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1650" u="sng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50" u="sng" spc="86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Social</a:t>
            </a:r>
            <a:r>
              <a:rPr sz="16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50" u="sng" spc="7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Services</a:t>
            </a:r>
            <a:r>
              <a:rPr sz="1650" u="sng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50" u="none" spc="109" dirty="0">
                <a:latin typeface="Calibri"/>
                <a:cs typeface="Calibri"/>
              </a:rPr>
              <a:t>(CDSS)</a:t>
            </a:r>
            <a:r>
              <a:rPr sz="1650" u="none" dirty="0">
                <a:latin typeface="Calibri"/>
                <a:cs typeface="Calibri"/>
              </a:rPr>
              <a:t> </a:t>
            </a:r>
            <a:r>
              <a:rPr sz="1650" u="none" spc="45" dirty="0">
                <a:latin typeface="Calibri"/>
                <a:cs typeface="Calibri"/>
              </a:rPr>
              <a:t>administers</a:t>
            </a:r>
            <a:r>
              <a:rPr sz="1650" u="none" spc="38" dirty="0">
                <a:latin typeface="Calibri"/>
                <a:cs typeface="Calibri"/>
              </a:rPr>
              <a:t> </a:t>
            </a:r>
            <a:r>
              <a:rPr sz="1650" u="none" dirty="0">
                <a:latin typeface="Calibri"/>
                <a:cs typeface="Calibri"/>
              </a:rPr>
              <a:t>the</a:t>
            </a:r>
            <a:r>
              <a:rPr sz="1650" u="none" spc="-11" dirty="0">
                <a:latin typeface="Calibri"/>
                <a:cs typeface="Calibri"/>
              </a:rPr>
              <a:t> </a:t>
            </a:r>
            <a:r>
              <a:rPr sz="1650" u="none" spc="41" dirty="0">
                <a:latin typeface="Calibri"/>
                <a:cs typeface="Calibri"/>
              </a:rPr>
              <a:t>day-</a:t>
            </a:r>
            <a:r>
              <a:rPr sz="1650" u="none" dirty="0">
                <a:latin typeface="Calibri"/>
                <a:cs typeface="Calibri"/>
              </a:rPr>
              <a:t>to-</a:t>
            </a:r>
            <a:r>
              <a:rPr sz="1650" u="none" spc="23" dirty="0">
                <a:latin typeface="Calibri"/>
                <a:cs typeface="Calibri"/>
              </a:rPr>
              <a:t>day</a:t>
            </a:r>
            <a:endParaRPr sz="1650">
              <a:latin typeface="Calibri"/>
              <a:cs typeface="Calibri"/>
            </a:endParaRPr>
          </a:p>
          <a:p>
            <a:pPr marL="180975" marR="506730">
              <a:lnSpc>
                <a:spcPct val="70000"/>
              </a:lnSpc>
              <a:spcBef>
                <a:spcPts val="296"/>
              </a:spcBef>
            </a:pPr>
            <a:r>
              <a:rPr sz="1650" spc="83" dirty="0">
                <a:latin typeface="Calibri"/>
                <a:cs typeface="Calibri"/>
              </a:rPr>
              <a:t>aspects</a:t>
            </a:r>
            <a:r>
              <a:rPr sz="1650" spc="68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of</a:t>
            </a:r>
            <a:r>
              <a:rPr sz="1650" spc="3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the</a:t>
            </a:r>
            <a:r>
              <a:rPr sz="1650" spc="4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program</a:t>
            </a:r>
            <a:r>
              <a:rPr sz="1650" spc="3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at</a:t>
            </a:r>
            <a:r>
              <a:rPr sz="1650" spc="41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the</a:t>
            </a:r>
            <a:r>
              <a:rPr sz="1650" spc="41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state</a:t>
            </a:r>
            <a:r>
              <a:rPr sz="1650" spc="6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level</a:t>
            </a:r>
            <a:r>
              <a:rPr sz="1650" spc="60" dirty="0">
                <a:latin typeface="Calibri"/>
                <a:cs typeface="Calibri"/>
              </a:rPr>
              <a:t> and</a:t>
            </a:r>
            <a:r>
              <a:rPr sz="1650" spc="38" dirty="0">
                <a:latin typeface="Calibri"/>
                <a:cs typeface="Calibri"/>
              </a:rPr>
              <a:t> </a:t>
            </a:r>
            <a:r>
              <a:rPr sz="1650" spc="34" dirty="0">
                <a:latin typeface="Calibri"/>
                <a:cs typeface="Calibri"/>
              </a:rPr>
              <a:t>operates</a:t>
            </a:r>
            <a:r>
              <a:rPr sz="1650" spc="79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the</a:t>
            </a:r>
            <a:r>
              <a:rPr sz="1650" spc="41" dirty="0">
                <a:latin typeface="Calibri"/>
                <a:cs typeface="Calibri"/>
              </a:rPr>
              <a:t> </a:t>
            </a:r>
            <a:r>
              <a:rPr sz="1650" spc="-8" dirty="0">
                <a:latin typeface="Calibri"/>
                <a:cs typeface="Calibri"/>
              </a:rPr>
              <a:t>information </a:t>
            </a:r>
            <a:r>
              <a:rPr sz="1650" spc="38" dirty="0">
                <a:latin typeface="Calibri"/>
                <a:cs typeface="Calibri"/>
              </a:rPr>
              <a:t>technology</a:t>
            </a:r>
            <a:r>
              <a:rPr sz="1650" spc="-8" dirty="0">
                <a:latin typeface="Calibri"/>
                <a:cs typeface="Calibri"/>
              </a:rPr>
              <a:t> </a:t>
            </a:r>
            <a:r>
              <a:rPr sz="1650" spc="53" dirty="0">
                <a:latin typeface="Calibri"/>
                <a:cs typeface="Calibri"/>
              </a:rPr>
              <a:t>system,</a:t>
            </a:r>
            <a:r>
              <a:rPr sz="1650" spc="19" dirty="0">
                <a:latin typeface="Calibri"/>
                <a:cs typeface="Calibri"/>
              </a:rPr>
              <a:t> </a:t>
            </a:r>
            <a:r>
              <a:rPr sz="1650" spc="68" dirty="0">
                <a:latin typeface="Calibri"/>
                <a:cs typeface="Calibri"/>
              </a:rPr>
              <a:t>CMIPS.</a:t>
            </a:r>
            <a:endParaRPr sz="1650">
              <a:latin typeface="Calibri"/>
              <a:cs typeface="Calibri"/>
            </a:endParaRPr>
          </a:p>
          <a:p>
            <a:pPr marL="180975" marR="3810" indent="-171450">
              <a:lnSpc>
                <a:spcPct val="70000"/>
              </a:lnSpc>
              <a:spcBef>
                <a:spcPts val="746"/>
              </a:spcBef>
              <a:buFont typeface="Arial"/>
              <a:buChar char="•"/>
              <a:tabLst>
                <a:tab pos="180975" algn="l"/>
              </a:tabLst>
            </a:pPr>
            <a:r>
              <a:rPr sz="1650" u="sng" spc="56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County</a:t>
            </a:r>
            <a:r>
              <a:rPr sz="16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50" u="sng" spc="7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Human</a:t>
            </a:r>
            <a:r>
              <a:rPr sz="1650" u="sng" spc="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50" u="sng" spc="7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Services</a:t>
            </a:r>
            <a:r>
              <a:rPr sz="1650" u="sng" spc="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50" u="sng" spc="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Agencies</a:t>
            </a:r>
            <a:r>
              <a:rPr sz="1650" u="sng" spc="1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50" u="none" spc="38" dirty="0">
                <a:latin typeface="Calibri"/>
                <a:cs typeface="Calibri"/>
              </a:rPr>
              <a:t>administer</a:t>
            </a:r>
            <a:r>
              <a:rPr sz="1650" u="none" spc="26" dirty="0">
                <a:latin typeface="Calibri"/>
                <a:cs typeface="Calibri"/>
              </a:rPr>
              <a:t> </a:t>
            </a:r>
            <a:r>
              <a:rPr sz="1650" u="none" dirty="0">
                <a:latin typeface="Calibri"/>
                <a:cs typeface="Calibri"/>
              </a:rPr>
              <a:t>the</a:t>
            </a:r>
            <a:r>
              <a:rPr sz="1650" u="none" spc="4" dirty="0">
                <a:latin typeface="Calibri"/>
                <a:cs typeface="Calibri"/>
              </a:rPr>
              <a:t> </a:t>
            </a:r>
            <a:r>
              <a:rPr sz="1650" u="none" dirty="0">
                <a:latin typeface="Calibri"/>
                <a:cs typeface="Calibri"/>
              </a:rPr>
              <a:t>program</a:t>
            </a:r>
            <a:r>
              <a:rPr sz="1650" u="none" spc="-4" dirty="0">
                <a:latin typeface="Calibri"/>
                <a:cs typeface="Calibri"/>
              </a:rPr>
              <a:t> </a:t>
            </a:r>
            <a:r>
              <a:rPr sz="1650" u="none" spc="45" dirty="0">
                <a:latin typeface="Calibri"/>
                <a:cs typeface="Calibri"/>
              </a:rPr>
              <a:t>locally,</a:t>
            </a:r>
            <a:r>
              <a:rPr sz="1650" u="none" dirty="0">
                <a:latin typeface="Calibri"/>
                <a:cs typeface="Calibri"/>
              </a:rPr>
              <a:t> </a:t>
            </a:r>
            <a:r>
              <a:rPr sz="1650" u="none" spc="41" dirty="0">
                <a:latin typeface="Calibri"/>
                <a:cs typeface="Calibri"/>
              </a:rPr>
              <a:t>including </a:t>
            </a:r>
            <a:r>
              <a:rPr sz="1650" u="none" spc="86" dirty="0">
                <a:latin typeface="Calibri"/>
                <a:cs typeface="Calibri"/>
              </a:rPr>
              <a:t>assessing</a:t>
            </a:r>
            <a:r>
              <a:rPr sz="1650" u="none" spc="75" dirty="0">
                <a:latin typeface="Calibri"/>
                <a:cs typeface="Calibri"/>
              </a:rPr>
              <a:t> </a:t>
            </a:r>
            <a:r>
              <a:rPr sz="1650" u="none" dirty="0">
                <a:latin typeface="Calibri"/>
                <a:cs typeface="Calibri"/>
              </a:rPr>
              <a:t>eligibility</a:t>
            </a:r>
            <a:r>
              <a:rPr sz="1650" u="none" spc="45" dirty="0">
                <a:latin typeface="Calibri"/>
                <a:cs typeface="Calibri"/>
              </a:rPr>
              <a:t> </a:t>
            </a:r>
            <a:r>
              <a:rPr sz="1650" u="none" spc="60" dirty="0">
                <a:latin typeface="Calibri"/>
                <a:cs typeface="Calibri"/>
              </a:rPr>
              <a:t>and</a:t>
            </a:r>
            <a:r>
              <a:rPr sz="1650" u="none" spc="45" dirty="0">
                <a:latin typeface="Calibri"/>
                <a:cs typeface="Calibri"/>
              </a:rPr>
              <a:t> </a:t>
            </a:r>
            <a:r>
              <a:rPr sz="1650" u="none" dirty="0">
                <a:latin typeface="Calibri"/>
                <a:cs typeface="Calibri"/>
              </a:rPr>
              <a:t>authorizing</a:t>
            </a:r>
            <a:r>
              <a:rPr sz="1650" u="none" spc="56" dirty="0">
                <a:latin typeface="Calibri"/>
                <a:cs typeface="Calibri"/>
              </a:rPr>
              <a:t> </a:t>
            </a:r>
            <a:r>
              <a:rPr sz="1650" u="none" spc="45" dirty="0">
                <a:latin typeface="Calibri"/>
                <a:cs typeface="Calibri"/>
              </a:rPr>
              <a:t>hours</a:t>
            </a:r>
            <a:r>
              <a:rPr sz="1650" u="none" spc="53" dirty="0">
                <a:latin typeface="Calibri"/>
                <a:cs typeface="Calibri"/>
              </a:rPr>
              <a:t> </a:t>
            </a:r>
            <a:r>
              <a:rPr sz="1650" u="none" spc="60" dirty="0">
                <a:latin typeface="Calibri"/>
                <a:cs typeface="Calibri"/>
              </a:rPr>
              <a:t>and</a:t>
            </a:r>
            <a:r>
              <a:rPr sz="1650" u="none" spc="45" dirty="0">
                <a:latin typeface="Calibri"/>
                <a:cs typeface="Calibri"/>
              </a:rPr>
              <a:t> </a:t>
            </a:r>
            <a:r>
              <a:rPr sz="1650" u="none" spc="41" dirty="0">
                <a:latin typeface="Calibri"/>
                <a:cs typeface="Calibri"/>
              </a:rPr>
              <a:t>types</a:t>
            </a:r>
            <a:r>
              <a:rPr sz="1650" u="none" spc="64" dirty="0">
                <a:latin typeface="Calibri"/>
                <a:cs typeface="Calibri"/>
              </a:rPr>
              <a:t> </a:t>
            </a:r>
            <a:r>
              <a:rPr sz="1650" u="none" dirty="0">
                <a:latin typeface="Calibri"/>
                <a:cs typeface="Calibri"/>
              </a:rPr>
              <a:t>of</a:t>
            </a:r>
            <a:r>
              <a:rPr sz="1650" u="none" spc="41" dirty="0">
                <a:latin typeface="Calibri"/>
                <a:cs typeface="Calibri"/>
              </a:rPr>
              <a:t> service.</a:t>
            </a:r>
            <a:endParaRPr sz="1650">
              <a:latin typeface="Calibri"/>
              <a:cs typeface="Calibri"/>
            </a:endParaRPr>
          </a:p>
          <a:p>
            <a:pPr marL="180975" indent="-171450">
              <a:lnSpc>
                <a:spcPts val="1684"/>
              </a:lnSpc>
              <a:spcBef>
                <a:spcPts val="164"/>
              </a:spcBef>
              <a:buFont typeface="Arial"/>
              <a:buChar char="•"/>
              <a:tabLst>
                <a:tab pos="180975" algn="l"/>
              </a:tabLst>
            </a:pPr>
            <a:r>
              <a:rPr sz="1650" u="sng" spc="6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Public</a:t>
            </a:r>
            <a:r>
              <a:rPr sz="1650" u="sng" spc="7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Authorities</a:t>
            </a:r>
            <a:r>
              <a:rPr sz="1650" u="sng" spc="9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50" u="none" dirty="0">
                <a:latin typeface="Calibri"/>
                <a:cs typeface="Calibri"/>
              </a:rPr>
              <a:t>in</a:t>
            </a:r>
            <a:r>
              <a:rPr sz="1650" u="none" spc="64" dirty="0">
                <a:latin typeface="Calibri"/>
                <a:cs typeface="Calibri"/>
              </a:rPr>
              <a:t> </a:t>
            </a:r>
            <a:r>
              <a:rPr sz="1650" u="none" spc="79" dirty="0">
                <a:latin typeface="Calibri"/>
                <a:cs typeface="Calibri"/>
              </a:rPr>
              <a:t>each</a:t>
            </a:r>
            <a:r>
              <a:rPr sz="1650" u="none" spc="101" dirty="0">
                <a:latin typeface="Calibri"/>
                <a:cs typeface="Calibri"/>
              </a:rPr>
              <a:t> </a:t>
            </a:r>
            <a:r>
              <a:rPr sz="1650" u="none" spc="41" dirty="0">
                <a:latin typeface="Calibri"/>
                <a:cs typeface="Calibri"/>
              </a:rPr>
              <a:t>county</a:t>
            </a:r>
            <a:r>
              <a:rPr sz="1650" u="none" spc="79" dirty="0">
                <a:latin typeface="Calibri"/>
                <a:cs typeface="Calibri"/>
              </a:rPr>
              <a:t> </a:t>
            </a:r>
            <a:r>
              <a:rPr sz="1650" u="none" dirty="0">
                <a:latin typeface="Calibri"/>
                <a:cs typeface="Calibri"/>
              </a:rPr>
              <a:t>oversee</a:t>
            </a:r>
            <a:r>
              <a:rPr sz="1650" u="none" spc="116" dirty="0">
                <a:latin typeface="Calibri"/>
                <a:cs typeface="Calibri"/>
              </a:rPr>
              <a:t> IHSS</a:t>
            </a:r>
            <a:r>
              <a:rPr sz="1650" u="none" spc="79" dirty="0">
                <a:latin typeface="Calibri"/>
                <a:cs typeface="Calibri"/>
              </a:rPr>
              <a:t> </a:t>
            </a:r>
            <a:r>
              <a:rPr sz="1650" u="none" dirty="0">
                <a:latin typeface="Calibri"/>
                <a:cs typeface="Calibri"/>
              </a:rPr>
              <a:t>provider</a:t>
            </a:r>
            <a:r>
              <a:rPr sz="1650" u="none" spc="86" dirty="0">
                <a:latin typeface="Calibri"/>
                <a:cs typeface="Calibri"/>
              </a:rPr>
              <a:t> </a:t>
            </a:r>
            <a:r>
              <a:rPr sz="1650" u="none" dirty="0">
                <a:latin typeface="Calibri"/>
                <a:cs typeface="Calibri"/>
              </a:rPr>
              <a:t>enrollment</a:t>
            </a:r>
            <a:r>
              <a:rPr sz="1650" u="none" spc="98" dirty="0">
                <a:latin typeface="Calibri"/>
                <a:cs typeface="Calibri"/>
              </a:rPr>
              <a:t> </a:t>
            </a:r>
            <a:r>
              <a:rPr sz="1650" u="none" spc="41" dirty="0">
                <a:latin typeface="Calibri"/>
                <a:cs typeface="Calibri"/>
              </a:rPr>
              <a:t>and</a:t>
            </a:r>
            <a:endParaRPr sz="1650">
              <a:latin typeface="Calibri"/>
              <a:cs typeface="Calibri"/>
            </a:endParaRPr>
          </a:p>
          <a:p>
            <a:pPr marL="180975" marR="38100">
              <a:lnSpc>
                <a:spcPct val="70000"/>
              </a:lnSpc>
              <a:spcBef>
                <a:spcPts val="296"/>
              </a:spcBef>
            </a:pPr>
            <a:r>
              <a:rPr sz="1650" dirty="0">
                <a:latin typeface="Calibri"/>
                <a:cs typeface="Calibri"/>
              </a:rPr>
              <a:t>training,</a:t>
            </a:r>
            <a:r>
              <a:rPr sz="1650" spc="60" dirty="0">
                <a:latin typeface="Calibri"/>
                <a:cs typeface="Calibri"/>
              </a:rPr>
              <a:t> </a:t>
            </a:r>
            <a:r>
              <a:rPr sz="1650" spc="68" dirty="0">
                <a:latin typeface="Calibri"/>
                <a:cs typeface="Calibri"/>
              </a:rPr>
              <a:t>conduct</a:t>
            </a:r>
            <a:r>
              <a:rPr sz="1650" spc="64" dirty="0">
                <a:latin typeface="Calibri"/>
                <a:cs typeface="Calibri"/>
              </a:rPr>
              <a:t> </a:t>
            </a:r>
            <a:r>
              <a:rPr sz="1650" spc="45" dirty="0">
                <a:latin typeface="Calibri"/>
                <a:cs typeface="Calibri"/>
              </a:rPr>
              <a:t>background</a:t>
            </a:r>
            <a:r>
              <a:rPr sz="1650" spc="68" dirty="0">
                <a:latin typeface="Calibri"/>
                <a:cs typeface="Calibri"/>
              </a:rPr>
              <a:t> </a:t>
            </a:r>
            <a:r>
              <a:rPr sz="1650" spc="86" dirty="0">
                <a:latin typeface="Calibri"/>
                <a:cs typeface="Calibri"/>
              </a:rPr>
              <a:t>checks,</a:t>
            </a:r>
            <a:r>
              <a:rPr sz="1650" spc="75" dirty="0">
                <a:latin typeface="Calibri"/>
                <a:cs typeface="Calibri"/>
              </a:rPr>
              <a:t> </a:t>
            </a:r>
            <a:r>
              <a:rPr sz="1650" spc="49" dirty="0">
                <a:latin typeface="Calibri"/>
                <a:cs typeface="Calibri"/>
              </a:rPr>
              <a:t>make</a:t>
            </a:r>
            <a:r>
              <a:rPr sz="1650" spc="71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referrals,</a:t>
            </a:r>
            <a:r>
              <a:rPr sz="1650" spc="98" dirty="0">
                <a:latin typeface="Calibri"/>
                <a:cs typeface="Calibri"/>
              </a:rPr>
              <a:t> </a:t>
            </a:r>
            <a:r>
              <a:rPr sz="1650" spc="38" dirty="0">
                <a:latin typeface="Calibri"/>
                <a:cs typeface="Calibri"/>
              </a:rPr>
              <a:t>maintain</a:t>
            </a:r>
            <a:r>
              <a:rPr sz="1650" spc="86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registries</a:t>
            </a:r>
            <a:r>
              <a:rPr sz="1650" spc="86" dirty="0">
                <a:latin typeface="Calibri"/>
                <a:cs typeface="Calibri"/>
              </a:rPr>
              <a:t> </a:t>
            </a:r>
            <a:r>
              <a:rPr sz="1650" spc="-19" dirty="0">
                <a:latin typeface="Calibri"/>
                <a:cs typeface="Calibri"/>
              </a:rPr>
              <a:t>of </a:t>
            </a:r>
            <a:r>
              <a:rPr sz="1650" dirty="0">
                <a:latin typeface="Calibri"/>
                <a:cs typeface="Calibri"/>
              </a:rPr>
              <a:t>providers,</a:t>
            </a:r>
            <a:r>
              <a:rPr sz="1650" spc="79" dirty="0">
                <a:latin typeface="Calibri"/>
                <a:cs typeface="Calibri"/>
              </a:rPr>
              <a:t> </a:t>
            </a:r>
            <a:r>
              <a:rPr sz="1650" spc="60" dirty="0">
                <a:latin typeface="Calibri"/>
                <a:cs typeface="Calibri"/>
              </a:rPr>
              <a:t>and</a:t>
            </a:r>
            <a:r>
              <a:rPr sz="1650" spc="64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negotiate</a:t>
            </a:r>
            <a:r>
              <a:rPr sz="1650" spc="86" dirty="0">
                <a:latin typeface="Calibri"/>
                <a:cs typeface="Calibri"/>
              </a:rPr>
              <a:t> </a:t>
            </a:r>
            <a:r>
              <a:rPr sz="1650" spc="53" dirty="0">
                <a:latin typeface="Calibri"/>
                <a:cs typeface="Calibri"/>
              </a:rPr>
              <a:t>wages</a:t>
            </a:r>
            <a:r>
              <a:rPr sz="1650" spc="86" dirty="0">
                <a:latin typeface="Calibri"/>
                <a:cs typeface="Calibri"/>
              </a:rPr>
              <a:t> </a:t>
            </a:r>
            <a:r>
              <a:rPr sz="1650" spc="60" dirty="0">
                <a:latin typeface="Calibri"/>
                <a:cs typeface="Calibri"/>
              </a:rPr>
              <a:t>and</a:t>
            </a:r>
            <a:r>
              <a:rPr sz="1650" spc="64" dirty="0">
                <a:latin typeface="Calibri"/>
                <a:cs typeface="Calibri"/>
              </a:rPr>
              <a:t> </a:t>
            </a:r>
            <a:r>
              <a:rPr sz="1650" spc="26" dirty="0">
                <a:latin typeface="Calibri"/>
                <a:cs typeface="Calibri"/>
              </a:rPr>
              <a:t>benefits.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429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1"/>
              </a:spcBef>
            </a:pPr>
            <a:fld id="{81D60167-4931-47E6-BA6A-407CBD079E47}" type="slidenum">
              <a:rPr spc="45" dirty="0"/>
              <a:pPr marL="28575">
                <a:lnSpc>
                  <a:spcPct val="100000"/>
                </a:lnSpc>
                <a:spcBef>
                  <a:spcPts val="11"/>
                </a:spcBef>
              </a:pPr>
              <a:t>9</a:t>
            </a:fld>
            <a:endParaRPr spc="45" dirty="0"/>
          </a:p>
        </p:txBody>
      </p:sp>
      <p:sp>
        <p:nvSpPr>
          <p:cNvPr id="6" name="object 6"/>
          <p:cNvSpPr txBox="1"/>
          <p:nvPr/>
        </p:nvSpPr>
        <p:spPr>
          <a:xfrm>
            <a:off x="1437486" y="4491692"/>
            <a:ext cx="6849904" cy="27051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0975" indent="-171450">
              <a:lnSpc>
                <a:spcPct val="100000"/>
              </a:lnSpc>
              <a:spcBef>
                <a:spcPts val="71"/>
              </a:spcBef>
              <a:buFont typeface="Arial"/>
              <a:buChar char="•"/>
              <a:tabLst>
                <a:tab pos="180975" algn="l"/>
              </a:tabLst>
            </a:pPr>
            <a:r>
              <a:rPr sz="1650" u="sng" spc="116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IHSS</a:t>
            </a:r>
            <a:r>
              <a:rPr sz="1650" u="sng" spc="26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providers</a:t>
            </a:r>
            <a:r>
              <a:rPr sz="1650" u="sng" spc="49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50" u="none" spc="53" dirty="0">
                <a:latin typeface="Calibri"/>
                <a:cs typeface="Calibri"/>
              </a:rPr>
              <a:t>care</a:t>
            </a:r>
            <a:r>
              <a:rPr sz="1650" u="none" spc="30" dirty="0">
                <a:latin typeface="Calibri"/>
                <a:cs typeface="Calibri"/>
              </a:rPr>
              <a:t> </a:t>
            </a:r>
            <a:r>
              <a:rPr sz="1650" u="none" dirty="0">
                <a:latin typeface="Calibri"/>
                <a:cs typeface="Calibri"/>
              </a:rPr>
              <a:t>for</a:t>
            </a:r>
            <a:r>
              <a:rPr sz="1650" u="none" spc="26" dirty="0">
                <a:latin typeface="Calibri"/>
                <a:cs typeface="Calibri"/>
              </a:rPr>
              <a:t> </a:t>
            </a:r>
            <a:r>
              <a:rPr sz="1650" u="none" spc="41" dirty="0">
                <a:latin typeface="Calibri"/>
                <a:cs typeface="Calibri"/>
              </a:rPr>
              <a:t>recipients</a:t>
            </a:r>
            <a:r>
              <a:rPr sz="1650" u="none" spc="45" dirty="0">
                <a:latin typeface="Calibri"/>
                <a:cs typeface="Calibri"/>
              </a:rPr>
              <a:t> </a:t>
            </a:r>
            <a:r>
              <a:rPr sz="1650" u="none" spc="56" dirty="0">
                <a:latin typeface="Calibri"/>
                <a:cs typeface="Calibri"/>
              </a:rPr>
              <a:t>according</a:t>
            </a:r>
            <a:r>
              <a:rPr sz="1650" u="none" spc="23" dirty="0">
                <a:latin typeface="Calibri"/>
                <a:cs typeface="Calibri"/>
              </a:rPr>
              <a:t> </a:t>
            </a:r>
            <a:r>
              <a:rPr sz="1650" u="none" dirty="0">
                <a:latin typeface="Calibri"/>
                <a:cs typeface="Calibri"/>
              </a:rPr>
              <a:t>to</a:t>
            </a:r>
            <a:r>
              <a:rPr sz="1650" u="none" spc="38" dirty="0">
                <a:latin typeface="Calibri"/>
                <a:cs typeface="Calibri"/>
              </a:rPr>
              <a:t> </a:t>
            </a:r>
            <a:r>
              <a:rPr sz="1650" u="none" dirty="0">
                <a:latin typeface="Calibri"/>
                <a:cs typeface="Calibri"/>
              </a:rPr>
              <a:t>authorized</a:t>
            </a:r>
            <a:r>
              <a:rPr sz="1650" u="none" spc="49" dirty="0">
                <a:latin typeface="Calibri"/>
                <a:cs typeface="Calibri"/>
              </a:rPr>
              <a:t> </a:t>
            </a:r>
            <a:r>
              <a:rPr sz="1650" u="none" spc="45" dirty="0">
                <a:latin typeface="Calibri"/>
                <a:cs typeface="Calibri"/>
              </a:rPr>
              <a:t>hours</a:t>
            </a:r>
            <a:r>
              <a:rPr sz="1650" u="none" spc="38" dirty="0">
                <a:latin typeface="Calibri"/>
                <a:cs typeface="Calibri"/>
              </a:rPr>
              <a:t> </a:t>
            </a:r>
            <a:r>
              <a:rPr sz="1650" u="none" spc="60" dirty="0">
                <a:latin typeface="Calibri"/>
                <a:cs typeface="Calibri"/>
              </a:rPr>
              <a:t>and</a:t>
            </a:r>
            <a:r>
              <a:rPr sz="1650" u="none" spc="45" dirty="0">
                <a:latin typeface="Calibri"/>
                <a:cs typeface="Calibri"/>
              </a:rPr>
              <a:t> </a:t>
            </a:r>
            <a:r>
              <a:rPr sz="1650" u="none" spc="26" dirty="0">
                <a:latin typeface="Calibri"/>
                <a:cs typeface="Calibri"/>
              </a:rPr>
              <a:t>types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37679" y="4647761"/>
            <a:ext cx="5532596" cy="561023"/>
          </a:xfrm>
          <a:prstGeom prst="rect">
            <a:avLst/>
          </a:prstGeom>
        </p:spPr>
        <p:txBody>
          <a:bodyPr vert="horz" wrap="square" lIns="0" tIns="29051" rIns="0" bIns="0" rtlCol="0">
            <a:spAutoFit/>
          </a:bodyPr>
          <a:lstStyle/>
          <a:p>
            <a:pPr marL="180975">
              <a:lnSpc>
                <a:spcPct val="100000"/>
              </a:lnSpc>
              <a:spcBef>
                <a:spcPts val="229"/>
              </a:spcBef>
            </a:pPr>
            <a:r>
              <a:rPr sz="1650" dirty="0">
                <a:latin typeface="Calibri"/>
                <a:cs typeface="Calibri"/>
              </a:rPr>
              <a:t>of</a:t>
            </a:r>
            <a:r>
              <a:rPr sz="1650" spc="-26" dirty="0">
                <a:latin typeface="Calibri"/>
                <a:cs typeface="Calibri"/>
              </a:rPr>
              <a:t> </a:t>
            </a:r>
            <a:r>
              <a:rPr sz="1650" spc="41" dirty="0">
                <a:latin typeface="Calibri"/>
                <a:cs typeface="Calibri"/>
              </a:rPr>
              <a:t>service.</a:t>
            </a:r>
            <a:endParaRPr sz="1650">
              <a:latin typeface="Calibri"/>
              <a:cs typeface="Calibri"/>
            </a:endParaRPr>
          </a:p>
          <a:p>
            <a:pPr marL="180975" indent="-171450">
              <a:lnSpc>
                <a:spcPct val="100000"/>
              </a:lnSpc>
              <a:spcBef>
                <a:spcPts val="150"/>
              </a:spcBef>
              <a:buFont typeface="Arial"/>
              <a:buChar char="•"/>
              <a:tabLst>
                <a:tab pos="180975" algn="l"/>
              </a:tabLst>
            </a:pPr>
            <a:r>
              <a:rPr sz="1650" u="sng" spc="116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IHSS</a:t>
            </a:r>
            <a:r>
              <a:rPr sz="1650" u="sng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50" u="sng" spc="4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recipients</a:t>
            </a:r>
            <a:r>
              <a:rPr sz="1650" u="none" spc="15" dirty="0">
                <a:latin typeface="Calibri"/>
                <a:cs typeface="Calibri"/>
              </a:rPr>
              <a:t> </a:t>
            </a:r>
            <a:r>
              <a:rPr sz="1650" u="none" dirty="0">
                <a:latin typeface="Calibri"/>
                <a:cs typeface="Calibri"/>
              </a:rPr>
              <a:t>hire, fire,</a:t>
            </a:r>
            <a:r>
              <a:rPr sz="1650" u="none" spc="-8" dirty="0">
                <a:latin typeface="Calibri"/>
                <a:cs typeface="Calibri"/>
              </a:rPr>
              <a:t> </a:t>
            </a:r>
            <a:r>
              <a:rPr sz="1650" u="none" spc="60" dirty="0">
                <a:latin typeface="Calibri"/>
                <a:cs typeface="Calibri"/>
              </a:rPr>
              <a:t>and</a:t>
            </a:r>
            <a:r>
              <a:rPr sz="1650" u="none" spc="8" dirty="0">
                <a:latin typeface="Calibri"/>
                <a:cs typeface="Calibri"/>
              </a:rPr>
              <a:t> </a:t>
            </a:r>
            <a:r>
              <a:rPr sz="1650" u="none" spc="53" dirty="0">
                <a:latin typeface="Calibri"/>
                <a:cs typeface="Calibri"/>
              </a:rPr>
              <a:t>supervise</a:t>
            </a:r>
            <a:r>
              <a:rPr sz="1650" u="none" spc="15" dirty="0">
                <a:latin typeface="Calibri"/>
                <a:cs typeface="Calibri"/>
              </a:rPr>
              <a:t> </a:t>
            </a:r>
            <a:r>
              <a:rPr sz="1650" u="none" dirty="0">
                <a:latin typeface="Calibri"/>
                <a:cs typeface="Calibri"/>
              </a:rPr>
              <a:t>their own</a:t>
            </a:r>
            <a:r>
              <a:rPr sz="1650" u="none" spc="-4" dirty="0">
                <a:latin typeface="Calibri"/>
                <a:cs typeface="Calibri"/>
              </a:rPr>
              <a:t> </a:t>
            </a:r>
            <a:r>
              <a:rPr sz="1650" u="none" spc="-8" dirty="0">
                <a:latin typeface="Calibri"/>
                <a:cs typeface="Calibri"/>
              </a:rPr>
              <a:t>providers.</a:t>
            </a:r>
            <a:endParaRPr sz="165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3222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423386">
              <a:lnSpc>
                <a:spcPct val="100000"/>
              </a:lnSpc>
              <a:spcBef>
                <a:spcPts val="79"/>
              </a:spcBef>
            </a:pPr>
            <a:r>
              <a:rPr spc="375" dirty="0"/>
              <a:t>IHSS</a:t>
            </a:r>
            <a:r>
              <a:rPr spc="-71" dirty="0"/>
              <a:t> </a:t>
            </a:r>
            <a:r>
              <a:rPr spc="293" dirty="0"/>
              <a:t>Services</a:t>
            </a:r>
            <a:r>
              <a:rPr spc="-105" dirty="0"/>
              <a:t> </a:t>
            </a:r>
            <a:r>
              <a:rPr spc="251" dirty="0"/>
              <a:t>(all</a:t>
            </a:r>
            <a:r>
              <a:rPr spc="-79" dirty="0"/>
              <a:t> </a:t>
            </a:r>
            <a:r>
              <a:rPr spc="244" dirty="0"/>
              <a:t>must</a:t>
            </a:r>
            <a:r>
              <a:rPr spc="-79" dirty="0"/>
              <a:t> </a:t>
            </a:r>
            <a:r>
              <a:rPr spc="221" dirty="0"/>
              <a:t>be</a:t>
            </a:r>
            <a:r>
              <a:rPr spc="-75" dirty="0"/>
              <a:t> </a:t>
            </a:r>
            <a:r>
              <a:rPr spc="176" dirty="0"/>
              <a:t>approved)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02274" y="5513584"/>
            <a:ext cx="638171" cy="38946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105677" y="2067897"/>
            <a:ext cx="7537133" cy="0"/>
          </a:xfrm>
          <a:custGeom>
            <a:avLst/>
            <a:gdLst/>
            <a:ahLst/>
            <a:cxnLst/>
            <a:rect l="l" t="t" r="r" b="b"/>
            <a:pathLst>
              <a:path w="10049510">
                <a:moveTo>
                  <a:pt x="0" y="0"/>
                </a:moveTo>
                <a:lnTo>
                  <a:pt x="10049065" y="0"/>
                </a:lnTo>
              </a:path>
            </a:pathLst>
          </a:custGeom>
          <a:ln w="25400">
            <a:solidFill>
              <a:srgbClr val="FD52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64733" y="2171268"/>
            <a:ext cx="7369016" cy="192214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80022" indent="-170497">
              <a:lnSpc>
                <a:spcPct val="100000"/>
              </a:lnSpc>
              <a:spcBef>
                <a:spcPts val="75"/>
              </a:spcBef>
              <a:buFont typeface="Arial"/>
              <a:buChar char="•"/>
              <a:tabLst>
                <a:tab pos="180022" algn="l"/>
              </a:tabLst>
            </a:pPr>
            <a:r>
              <a:rPr sz="1800" spc="75" dirty="0">
                <a:latin typeface="Calibri"/>
                <a:cs typeface="Calibri"/>
              </a:rPr>
              <a:t>Domestic</a:t>
            </a:r>
            <a:r>
              <a:rPr sz="1800" spc="-19" dirty="0">
                <a:latin typeface="Calibri"/>
                <a:cs typeface="Calibri"/>
              </a:rPr>
              <a:t> </a:t>
            </a:r>
            <a:r>
              <a:rPr sz="1800" spc="64" dirty="0">
                <a:latin typeface="Calibri"/>
                <a:cs typeface="Calibri"/>
              </a:rPr>
              <a:t>services</a:t>
            </a:r>
            <a:endParaRPr sz="1800">
              <a:latin typeface="Calibri"/>
              <a:cs typeface="Calibri"/>
            </a:endParaRPr>
          </a:p>
          <a:p>
            <a:pPr marL="180022" indent="-170497">
              <a:lnSpc>
                <a:spcPct val="100000"/>
              </a:lnSpc>
              <a:spcBef>
                <a:spcPts val="98"/>
              </a:spcBef>
              <a:buFont typeface="Arial"/>
              <a:buChar char="•"/>
              <a:tabLst>
                <a:tab pos="180022" algn="l"/>
              </a:tabLst>
            </a:pPr>
            <a:r>
              <a:rPr sz="1800" dirty="0">
                <a:latin typeface="Calibri"/>
                <a:cs typeface="Calibri"/>
              </a:rPr>
              <a:t>Meal</a:t>
            </a:r>
            <a:r>
              <a:rPr sz="1800" spc="4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preparation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60" dirty="0">
                <a:latin typeface="Calibri"/>
                <a:cs typeface="Calibri"/>
              </a:rPr>
              <a:t>and</a:t>
            </a:r>
            <a:r>
              <a:rPr sz="1800" spc="68" dirty="0">
                <a:latin typeface="Calibri"/>
                <a:cs typeface="Calibri"/>
              </a:rPr>
              <a:t> </a:t>
            </a:r>
            <a:r>
              <a:rPr sz="1800" spc="64" dirty="0">
                <a:latin typeface="Calibri"/>
                <a:cs typeface="Calibri"/>
              </a:rPr>
              <a:t>cleanup</a:t>
            </a:r>
            <a:endParaRPr sz="1800">
              <a:latin typeface="Calibri"/>
              <a:cs typeface="Calibri"/>
            </a:endParaRPr>
          </a:p>
          <a:p>
            <a:pPr marL="180022" indent="-170497">
              <a:lnSpc>
                <a:spcPct val="100000"/>
              </a:lnSpc>
              <a:spcBef>
                <a:spcPts val="109"/>
              </a:spcBef>
              <a:buFont typeface="Arial"/>
              <a:buChar char="•"/>
              <a:tabLst>
                <a:tab pos="180022" algn="l"/>
              </a:tabLst>
            </a:pPr>
            <a:r>
              <a:rPr sz="1800" spc="45" dirty="0">
                <a:latin typeface="Calibri"/>
                <a:cs typeface="Calibri"/>
              </a:rPr>
              <a:t>Laundry</a:t>
            </a:r>
            <a:endParaRPr sz="1800">
              <a:latin typeface="Calibri"/>
              <a:cs typeface="Calibri"/>
            </a:endParaRPr>
          </a:p>
          <a:p>
            <a:pPr marL="180022" indent="-170497">
              <a:lnSpc>
                <a:spcPct val="100000"/>
              </a:lnSpc>
              <a:spcBef>
                <a:spcPts val="98"/>
              </a:spcBef>
              <a:buFont typeface="Arial"/>
              <a:buChar char="•"/>
              <a:tabLst>
                <a:tab pos="180022" algn="l"/>
              </a:tabLst>
            </a:pPr>
            <a:r>
              <a:rPr sz="1800" spc="56" dirty="0">
                <a:latin typeface="Calibri"/>
                <a:cs typeface="Calibri"/>
              </a:rPr>
              <a:t>Shopping</a:t>
            </a:r>
            <a:r>
              <a:rPr sz="1800" spc="-11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19" dirty="0">
                <a:latin typeface="Calibri"/>
                <a:cs typeface="Calibri"/>
              </a:rPr>
              <a:t> </a:t>
            </a:r>
            <a:r>
              <a:rPr sz="1800" spc="45" dirty="0">
                <a:latin typeface="Calibri"/>
                <a:cs typeface="Calibri"/>
              </a:rPr>
              <a:t>groceries,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other</a:t>
            </a:r>
            <a:r>
              <a:rPr sz="1800" spc="-26" dirty="0">
                <a:latin typeface="Calibri"/>
                <a:cs typeface="Calibri"/>
              </a:rPr>
              <a:t> </a:t>
            </a:r>
            <a:r>
              <a:rPr sz="1800" spc="53" dirty="0">
                <a:latin typeface="Calibri"/>
                <a:cs typeface="Calibri"/>
              </a:rPr>
              <a:t>shopping</a:t>
            </a:r>
            <a:r>
              <a:rPr sz="1800" spc="-11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-38" dirty="0">
                <a:latin typeface="Calibri"/>
                <a:cs typeface="Calibri"/>
              </a:rPr>
              <a:t> </a:t>
            </a:r>
            <a:r>
              <a:rPr sz="1800" spc="26" dirty="0">
                <a:latin typeface="Calibri"/>
                <a:cs typeface="Calibri"/>
              </a:rPr>
              <a:t>errands</a:t>
            </a:r>
            <a:endParaRPr sz="1800">
              <a:latin typeface="Calibri"/>
              <a:cs typeface="Calibri"/>
            </a:endParaRPr>
          </a:p>
          <a:p>
            <a:pPr marL="180022" marR="3810" indent="-170497">
              <a:lnSpc>
                <a:spcPct val="70000"/>
              </a:lnSpc>
              <a:spcBef>
                <a:spcPts val="746"/>
              </a:spcBef>
              <a:buFont typeface="Arial"/>
              <a:buChar char="•"/>
              <a:tabLst>
                <a:tab pos="180975" algn="l"/>
              </a:tabLst>
            </a:pPr>
            <a:r>
              <a:rPr sz="1800" spc="68" dirty="0">
                <a:latin typeface="Calibri"/>
                <a:cs typeface="Calibri"/>
              </a:rPr>
              <a:t>Nonmedical</a:t>
            </a:r>
            <a:r>
              <a:rPr sz="1800" spc="23" dirty="0">
                <a:latin typeface="Calibri"/>
                <a:cs typeface="Calibri"/>
              </a:rPr>
              <a:t> </a:t>
            </a:r>
            <a:r>
              <a:rPr sz="1800" spc="53" dirty="0">
                <a:latin typeface="Calibri"/>
                <a:cs typeface="Calibri"/>
              </a:rPr>
              <a:t>personal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60" dirty="0">
                <a:latin typeface="Calibri"/>
                <a:cs typeface="Calibri"/>
              </a:rPr>
              <a:t>care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68" dirty="0">
                <a:latin typeface="Calibri"/>
                <a:cs typeface="Calibri"/>
              </a:rPr>
              <a:t>services,</a:t>
            </a:r>
            <a:r>
              <a:rPr sz="1800" spc="11" dirty="0">
                <a:latin typeface="Calibri"/>
                <a:cs typeface="Calibri"/>
              </a:rPr>
              <a:t> </a:t>
            </a:r>
            <a:r>
              <a:rPr sz="1800" spc="105" dirty="0">
                <a:latin typeface="Calibri"/>
                <a:cs typeface="Calibri"/>
              </a:rPr>
              <a:t>such</a:t>
            </a:r>
            <a:r>
              <a:rPr sz="1800" spc="-8" dirty="0">
                <a:latin typeface="Calibri"/>
                <a:cs typeface="Calibri"/>
              </a:rPr>
              <a:t> </a:t>
            </a:r>
            <a:r>
              <a:rPr sz="1800" spc="120" dirty="0">
                <a:latin typeface="Calibri"/>
                <a:cs typeface="Calibri"/>
              </a:rPr>
              <a:t>as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34" dirty="0">
                <a:latin typeface="Calibri"/>
                <a:cs typeface="Calibri"/>
              </a:rPr>
              <a:t>bathing,</a:t>
            </a:r>
            <a:r>
              <a:rPr sz="1800" spc="11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grooming,</a:t>
            </a:r>
            <a:r>
              <a:rPr sz="1800" spc="11" dirty="0">
                <a:latin typeface="Calibri"/>
                <a:cs typeface="Calibri"/>
              </a:rPr>
              <a:t> </a:t>
            </a:r>
            <a:r>
              <a:rPr sz="1800" spc="49" dirty="0">
                <a:latin typeface="Calibri"/>
                <a:cs typeface="Calibri"/>
              </a:rPr>
              <a:t>dressing, 	</a:t>
            </a:r>
            <a:r>
              <a:rPr sz="1800" dirty="0">
                <a:latin typeface="Calibri"/>
                <a:cs typeface="Calibri"/>
              </a:rPr>
              <a:t>bowel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60" dirty="0">
                <a:latin typeface="Calibri"/>
                <a:cs typeface="Calibri"/>
              </a:rPr>
              <a:t>and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41" dirty="0">
                <a:latin typeface="Calibri"/>
                <a:cs typeface="Calibri"/>
              </a:rPr>
              <a:t>bladder </a:t>
            </a:r>
            <a:r>
              <a:rPr sz="1800" spc="45" dirty="0">
                <a:latin typeface="Calibri"/>
                <a:cs typeface="Calibri"/>
              </a:rPr>
              <a:t>care</a:t>
            </a:r>
            <a:endParaRPr sz="1800">
              <a:latin typeface="Calibri"/>
              <a:cs typeface="Calibri"/>
            </a:endParaRPr>
          </a:p>
          <a:p>
            <a:pPr marL="180022" indent="-170497">
              <a:lnSpc>
                <a:spcPct val="100000"/>
              </a:lnSpc>
              <a:spcBef>
                <a:spcPts val="109"/>
              </a:spcBef>
              <a:buFont typeface="Arial"/>
              <a:buChar char="•"/>
              <a:tabLst>
                <a:tab pos="180022" algn="l"/>
              </a:tabLst>
            </a:pPr>
            <a:r>
              <a:rPr sz="1800" spc="64" dirty="0">
                <a:latin typeface="Calibri"/>
                <a:cs typeface="Calibri"/>
              </a:rPr>
              <a:t>Accompaniment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71" dirty="0">
                <a:latin typeface="Calibri"/>
                <a:cs typeface="Calibri"/>
              </a:rPr>
              <a:t>medical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41" dirty="0">
                <a:latin typeface="Calibri"/>
                <a:cs typeface="Calibri"/>
              </a:rPr>
              <a:t>appointments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429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1"/>
              </a:spcBef>
            </a:pPr>
            <a:fld id="{81D60167-4931-47E6-BA6A-407CBD079E47}" type="slidenum">
              <a:rPr spc="45" dirty="0"/>
              <a:pPr marL="28575">
                <a:lnSpc>
                  <a:spcPct val="100000"/>
                </a:lnSpc>
                <a:spcBef>
                  <a:spcPts val="11"/>
                </a:spcBef>
              </a:pPr>
              <a:t>10</a:t>
            </a:fld>
            <a:endParaRPr spc="45" dirty="0"/>
          </a:p>
        </p:txBody>
      </p:sp>
      <p:sp>
        <p:nvSpPr>
          <p:cNvPr id="6" name="object 6"/>
          <p:cNvSpPr txBox="1"/>
          <p:nvPr/>
        </p:nvSpPr>
        <p:spPr>
          <a:xfrm>
            <a:off x="1164733" y="4086936"/>
            <a:ext cx="6824186" cy="2933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80022" indent="-170497">
              <a:lnSpc>
                <a:spcPct val="100000"/>
              </a:lnSpc>
              <a:spcBef>
                <a:spcPts val="75"/>
              </a:spcBef>
              <a:buFont typeface="Arial"/>
              <a:buChar char="•"/>
              <a:tabLst>
                <a:tab pos="180022" algn="l"/>
              </a:tabLst>
            </a:pPr>
            <a:r>
              <a:rPr sz="1800" spc="56" dirty="0">
                <a:latin typeface="Calibri"/>
                <a:cs typeface="Calibri"/>
              </a:rPr>
              <a:t>Paramedical</a:t>
            </a:r>
            <a:r>
              <a:rPr sz="1800" spc="34" dirty="0">
                <a:latin typeface="Calibri"/>
                <a:cs typeface="Calibri"/>
              </a:rPr>
              <a:t> </a:t>
            </a:r>
            <a:r>
              <a:rPr sz="1800" spc="71" dirty="0">
                <a:latin typeface="Calibri"/>
                <a:cs typeface="Calibri"/>
              </a:rPr>
              <a:t>services</a:t>
            </a:r>
            <a:r>
              <a:rPr sz="1800" spc="11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(e.g.,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wound</a:t>
            </a:r>
            <a:r>
              <a:rPr sz="1800" spc="11" dirty="0">
                <a:latin typeface="Calibri"/>
                <a:cs typeface="Calibri"/>
              </a:rPr>
              <a:t> </a:t>
            </a:r>
            <a:r>
              <a:rPr sz="1800" spc="49" dirty="0">
                <a:latin typeface="Calibri"/>
                <a:cs typeface="Calibri"/>
              </a:rPr>
              <a:t>care,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45" dirty="0">
                <a:latin typeface="Calibri"/>
                <a:cs typeface="Calibri"/>
              </a:rPr>
              <a:t>help</a:t>
            </a:r>
            <a:r>
              <a:rPr sz="1800" spc="23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 </a:t>
            </a:r>
            <a:r>
              <a:rPr sz="1800" spc="53" dirty="0">
                <a:latin typeface="Calibri"/>
                <a:cs typeface="Calibri"/>
              </a:rPr>
              <a:t>medicine,</a:t>
            </a:r>
            <a:r>
              <a:rPr sz="1800" spc="23" dirty="0">
                <a:latin typeface="Calibri"/>
                <a:cs typeface="Calibri"/>
              </a:rPr>
              <a:t> </a:t>
            </a:r>
            <a:r>
              <a:rPr sz="1800" spc="-8" dirty="0">
                <a:latin typeface="Calibri"/>
                <a:cs typeface="Calibri"/>
              </a:rPr>
              <a:t>feeding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36183" y="4278960"/>
            <a:ext cx="3242786" cy="2933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1800" spc="53" dirty="0">
                <a:latin typeface="Calibri"/>
                <a:cs typeface="Calibri"/>
              </a:rPr>
              <a:t>tubes,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53" dirty="0">
                <a:latin typeface="Calibri"/>
                <a:cs typeface="Calibri"/>
              </a:rPr>
              <a:t>home</a:t>
            </a:r>
            <a:r>
              <a:rPr sz="1800" spc="-11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therapy</a:t>
            </a:r>
            <a:r>
              <a:rPr sz="1800" spc="-4" dirty="0">
                <a:latin typeface="Calibri"/>
                <a:cs typeface="Calibri"/>
              </a:rPr>
              <a:t> </a:t>
            </a:r>
            <a:r>
              <a:rPr sz="1800" spc="-8" dirty="0">
                <a:latin typeface="Calibri"/>
                <a:cs typeface="Calibri"/>
              </a:rPr>
              <a:t>treatments)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64733" y="4565853"/>
            <a:ext cx="6637496" cy="492571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80022" marR="3810" indent="-170497">
              <a:lnSpc>
                <a:spcPct val="70000"/>
              </a:lnSpc>
              <a:spcBef>
                <a:spcPts val="720"/>
              </a:spcBef>
              <a:buFont typeface="Arial"/>
              <a:buChar char="•"/>
              <a:tabLst>
                <a:tab pos="180975" algn="l"/>
              </a:tabLst>
            </a:pPr>
            <a:r>
              <a:rPr sz="1800" dirty="0">
                <a:latin typeface="Calibri"/>
                <a:cs typeface="Calibri"/>
              </a:rPr>
              <a:t>Protective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49" dirty="0">
                <a:latin typeface="Calibri"/>
                <a:cs typeface="Calibri"/>
              </a:rPr>
              <a:t>supervision</a:t>
            </a:r>
            <a:r>
              <a:rPr sz="1800" spc="6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(authorized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only</a:t>
            </a:r>
            <a:r>
              <a:rPr sz="1800" spc="6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71" dirty="0">
                <a:latin typeface="Calibri"/>
                <a:cs typeface="Calibri"/>
              </a:rPr>
              <a:t> </a:t>
            </a:r>
            <a:r>
              <a:rPr sz="1800" spc="49" dirty="0">
                <a:latin typeface="Calibri"/>
                <a:cs typeface="Calibri"/>
              </a:rPr>
              <a:t>individuals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41" dirty="0">
                <a:latin typeface="Calibri"/>
                <a:cs typeface="Calibri"/>
              </a:rPr>
              <a:t> </a:t>
            </a:r>
            <a:r>
              <a:rPr sz="1800" spc="38" dirty="0">
                <a:latin typeface="Calibri"/>
                <a:cs typeface="Calibri"/>
              </a:rPr>
              <a:t>mental 	</a:t>
            </a:r>
            <a:r>
              <a:rPr sz="1800" spc="49" dirty="0">
                <a:latin typeface="Calibri"/>
                <a:cs typeface="Calibri"/>
              </a:rPr>
              <a:t>impairments</a:t>
            </a:r>
            <a:r>
              <a:rPr sz="1800" spc="-34" dirty="0">
                <a:latin typeface="Calibri"/>
                <a:cs typeface="Calibri"/>
              </a:rPr>
              <a:t> </a:t>
            </a:r>
            <a:r>
              <a:rPr sz="1800" spc="105" dirty="0">
                <a:latin typeface="Calibri"/>
                <a:cs typeface="Calibri"/>
              </a:rPr>
              <a:t>such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120" dirty="0">
                <a:latin typeface="Calibri"/>
                <a:cs typeface="Calibri"/>
              </a:rPr>
              <a:t>as</a:t>
            </a:r>
            <a:r>
              <a:rPr sz="1800" spc="-34" dirty="0">
                <a:latin typeface="Calibri"/>
                <a:cs typeface="Calibri"/>
              </a:rPr>
              <a:t> </a:t>
            </a:r>
            <a:r>
              <a:rPr sz="1800" spc="38" dirty="0">
                <a:latin typeface="Calibri"/>
                <a:cs typeface="Calibri"/>
              </a:rPr>
              <a:t>impaired</a:t>
            </a:r>
            <a:r>
              <a:rPr sz="1800" spc="-23" dirty="0">
                <a:latin typeface="Calibri"/>
                <a:cs typeface="Calibri"/>
              </a:rPr>
              <a:t> </a:t>
            </a:r>
            <a:r>
              <a:rPr sz="1800" spc="41" dirty="0">
                <a:latin typeface="Calibri"/>
                <a:cs typeface="Calibri"/>
              </a:rPr>
              <a:t>cognition,</a:t>
            </a:r>
            <a:r>
              <a:rPr sz="1800" spc="-23" dirty="0">
                <a:latin typeface="Calibri"/>
                <a:cs typeface="Calibri"/>
              </a:rPr>
              <a:t> </a:t>
            </a:r>
            <a:r>
              <a:rPr sz="1800" spc="34" dirty="0">
                <a:latin typeface="Calibri"/>
                <a:cs typeface="Calibri"/>
              </a:rPr>
              <a:t>judgement</a:t>
            </a:r>
            <a:r>
              <a:rPr sz="1800" spc="-38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8" dirty="0">
                <a:latin typeface="Calibri"/>
                <a:cs typeface="Calibri"/>
              </a:rPr>
              <a:t>memory)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64733" y="5045913"/>
            <a:ext cx="6718935" cy="2933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80022" indent="-170497">
              <a:lnSpc>
                <a:spcPct val="100000"/>
              </a:lnSpc>
              <a:spcBef>
                <a:spcPts val="75"/>
              </a:spcBef>
              <a:buFont typeface="Arial"/>
              <a:buChar char="•"/>
              <a:tabLst>
                <a:tab pos="180022" algn="l"/>
              </a:tabLst>
            </a:pPr>
            <a:r>
              <a:rPr sz="1800" spc="49" dirty="0">
                <a:latin typeface="Calibri"/>
                <a:cs typeface="Calibri"/>
              </a:rPr>
              <a:t>Heavy</a:t>
            </a:r>
            <a:r>
              <a:rPr sz="1800" spc="41" dirty="0">
                <a:latin typeface="Calibri"/>
                <a:cs typeface="Calibri"/>
              </a:rPr>
              <a:t> </a:t>
            </a:r>
            <a:r>
              <a:rPr sz="1800" spc="56" dirty="0">
                <a:latin typeface="Calibri"/>
                <a:cs typeface="Calibri"/>
              </a:rPr>
              <a:t>cleaning,</a:t>
            </a:r>
            <a:r>
              <a:rPr sz="1800" spc="3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yard</a:t>
            </a:r>
            <a:r>
              <a:rPr sz="1800" spc="38" dirty="0">
                <a:latin typeface="Calibri"/>
                <a:cs typeface="Calibri"/>
              </a:rPr>
              <a:t> </a:t>
            </a:r>
            <a:r>
              <a:rPr sz="1800" spc="41" dirty="0">
                <a:latin typeface="Calibri"/>
                <a:cs typeface="Calibri"/>
              </a:rPr>
              <a:t>hazard</a:t>
            </a:r>
            <a:r>
              <a:rPr sz="1800" spc="38" dirty="0">
                <a:latin typeface="Calibri"/>
                <a:cs typeface="Calibri"/>
              </a:rPr>
              <a:t> abatement</a:t>
            </a:r>
            <a:r>
              <a:rPr sz="1800" spc="41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(generally</a:t>
            </a:r>
            <a:r>
              <a:rPr sz="1800" spc="23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one</a:t>
            </a:r>
            <a:r>
              <a:rPr sz="1800" spc="23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time</a:t>
            </a:r>
            <a:r>
              <a:rPr sz="1800" spc="11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time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36183" y="5237937"/>
            <a:ext cx="5901213" cy="2933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1800" spc="34" dirty="0">
                <a:latin typeface="Calibri"/>
                <a:cs typeface="Calibri"/>
              </a:rPr>
              <a:t>limited</a:t>
            </a:r>
            <a:r>
              <a:rPr sz="1800" spc="11" dirty="0">
                <a:latin typeface="Calibri"/>
                <a:cs typeface="Calibri"/>
              </a:rPr>
              <a:t> </a:t>
            </a:r>
            <a:r>
              <a:rPr sz="1800" spc="38" dirty="0">
                <a:latin typeface="Calibri"/>
                <a:cs typeface="Calibri"/>
              </a:rPr>
              <a:t>benefits</a:t>
            </a:r>
            <a:r>
              <a:rPr sz="1800" spc="23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when</a:t>
            </a:r>
            <a:r>
              <a:rPr sz="1800" spc="11" dirty="0">
                <a:latin typeface="Calibri"/>
                <a:cs typeface="Calibri"/>
              </a:rPr>
              <a:t> </a:t>
            </a:r>
            <a:r>
              <a:rPr sz="1800" spc="41" dirty="0">
                <a:latin typeface="Calibri"/>
                <a:cs typeface="Calibri"/>
              </a:rPr>
              <a:t>needed</a:t>
            </a:r>
            <a:r>
              <a:rPr sz="1800" spc="38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under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86" dirty="0">
                <a:latin typeface="Calibri"/>
                <a:cs typeface="Calibri"/>
              </a:rPr>
              <a:t>special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68" dirty="0">
                <a:latin typeface="Calibri"/>
                <a:cs typeface="Calibri"/>
              </a:rPr>
              <a:t>circumstances)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1810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423386">
              <a:lnSpc>
                <a:spcPct val="100000"/>
              </a:lnSpc>
              <a:spcBef>
                <a:spcPts val="79"/>
              </a:spcBef>
            </a:pPr>
            <a:r>
              <a:rPr spc="214" dirty="0"/>
              <a:t>CalAIM</a:t>
            </a:r>
            <a:r>
              <a:rPr spc="-68" dirty="0"/>
              <a:t> </a:t>
            </a:r>
            <a:r>
              <a:rPr spc="255" dirty="0"/>
              <a:t>Enhanced</a:t>
            </a:r>
            <a:r>
              <a:rPr spc="-83" dirty="0"/>
              <a:t> </a:t>
            </a:r>
            <a:r>
              <a:rPr spc="375" dirty="0"/>
              <a:t>Case</a:t>
            </a:r>
            <a:r>
              <a:rPr spc="-71" dirty="0"/>
              <a:t> </a:t>
            </a:r>
            <a:r>
              <a:rPr spc="165" dirty="0"/>
              <a:t>Management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02274" y="5513584"/>
            <a:ext cx="638171" cy="38946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105677" y="2067897"/>
            <a:ext cx="7537133" cy="0"/>
          </a:xfrm>
          <a:custGeom>
            <a:avLst/>
            <a:gdLst/>
            <a:ahLst/>
            <a:cxnLst/>
            <a:rect l="l" t="t" r="r" b="b"/>
            <a:pathLst>
              <a:path w="10049510">
                <a:moveTo>
                  <a:pt x="0" y="0"/>
                </a:moveTo>
                <a:lnTo>
                  <a:pt x="10049065" y="0"/>
                </a:lnTo>
              </a:path>
            </a:pathLst>
          </a:custGeom>
          <a:ln w="25400">
            <a:solidFill>
              <a:srgbClr val="FD52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30085" y="2489360"/>
            <a:ext cx="3623310" cy="7144"/>
          </a:xfrm>
          <a:custGeom>
            <a:avLst/>
            <a:gdLst/>
            <a:ahLst/>
            <a:cxnLst/>
            <a:rect l="l" t="t" r="r" b="b"/>
            <a:pathLst>
              <a:path w="4831080" h="9525">
                <a:moveTo>
                  <a:pt x="4831080" y="0"/>
                </a:moveTo>
                <a:lnTo>
                  <a:pt x="3220720" y="0"/>
                </a:lnTo>
                <a:lnTo>
                  <a:pt x="0" y="0"/>
                </a:lnTo>
                <a:lnTo>
                  <a:pt x="0" y="9144"/>
                </a:lnTo>
                <a:lnTo>
                  <a:pt x="4831080" y="9144"/>
                </a:lnTo>
                <a:lnTo>
                  <a:pt x="48310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71355" y="2777396"/>
            <a:ext cx="2797016" cy="7144"/>
          </a:xfrm>
          <a:custGeom>
            <a:avLst/>
            <a:gdLst/>
            <a:ahLst/>
            <a:cxnLst/>
            <a:rect l="l" t="t" r="r" b="b"/>
            <a:pathLst>
              <a:path w="3729354" h="9525">
                <a:moveTo>
                  <a:pt x="3729228" y="0"/>
                </a:moveTo>
                <a:lnTo>
                  <a:pt x="1864614" y="0"/>
                </a:lnTo>
                <a:lnTo>
                  <a:pt x="0" y="0"/>
                </a:lnTo>
                <a:lnTo>
                  <a:pt x="0" y="9144"/>
                </a:lnTo>
                <a:lnTo>
                  <a:pt x="3729228" y="9144"/>
                </a:lnTo>
                <a:lnTo>
                  <a:pt x="37292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60409" y="3065432"/>
            <a:ext cx="5043011" cy="7144"/>
          </a:xfrm>
          <a:custGeom>
            <a:avLst/>
            <a:gdLst/>
            <a:ahLst/>
            <a:cxnLst/>
            <a:rect l="l" t="t" r="r" b="b"/>
            <a:pathLst>
              <a:path w="6724015" h="9525">
                <a:moveTo>
                  <a:pt x="6723887" y="0"/>
                </a:moveTo>
                <a:lnTo>
                  <a:pt x="4482592" y="0"/>
                </a:lnTo>
                <a:lnTo>
                  <a:pt x="0" y="0"/>
                </a:lnTo>
                <a:lnTo>
                  <a:pt x="0" y="9144"/>
                </a:lnTo>
                <a:lnTo>
                  <a:pt x="6723887" y="9144"/>
                </a:lnTo>
                <a:lnTo>
                  <a:pt x="67238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54254" y="3448340"/>
            <a:ext cx="4121944" cy="7144"/>
          </a:xfrm>
          <a:custGeom>
            <a:avLst/>
            <a:gdLst/>
            <a:ahLst/>
            <a:cxnLst/>
            <a:rect l="l" t="t" r="r" b="b"/>
            <a:pathLst>
              <a:path w="5495925" h="9525">
                <a:moveTo>
                  <a:pt x="5495544" y="0"/>
                </a:moveTo>
                <a:lnTo>
                  <a:pt x="3663708" y="0"/>
                </a:lnTo>
                <a:lnTo>
                  <a:pt x="0" y="0"/>
                </a:lnTo>
                <a:lnTo>
                  <a:pt x="0" y="9144"/>
                </a:lnTo>
                <a:lnTo>
                  <a:pt x="5495544" y="9144"/>
                </a:lnTo>
                <a:lnTo>
                  <a:pt x="54955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18627" y="3736375"/>
            <a:ext cx="3973354" cy="7144"/>
          </a:xfrm>
          <a:custGeom>
            <a:avLst/>
            <a:gdLst/>
            <a:ahLst/>
            <a:cxnLst/>
            <a:rect l="l" t="t" r="r" b="b"/>
            <a:pathLst>
              <a:path w="5297805" h="9525">
                <a:moveTo>
                  <a:pt x="5297424" y="0"/>
                </a:moveTo>
                <a:lnTo>
                  <a:pt x="3531616" y="0"/>
                </a:lnTo>
                <a:lnTo>
                  <a:pt x="0" y="0"/>
                </a:lnTo>
                <a:lnTo>
                  <a:pt x="0" y="9144"/>
                </a:lnTo>
                <a:lnTo>
                  <a:pt x="5297424" y="9144"/>
                </a:lnTo>
                <a:lnTo>
                  <a:pt x="52974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17987" y="4408455"/>
            <a:ext cx="896303" cy="7144"/>
          </a:xfrm>
          <a:custGeom>
            <a:avLst/>
            <a:gdLst/>
            <a:ahLst/>
            <a:cxnLst/>
            <a:rect l="l" t="t" r="r" b="b"/>
            <a:pathLst>
              <a:path w="1195070" h="9525">
                <a:moveTo>
                  <a:pt x="1194816" y="0"/>
                </a:moveTo>
                <a:lnTo>
                  <a:pt x="0" y="0"/>
                </a:lnTo>
                <a:lnTo>
                  <a:pt x="0" y="9143"/>
                </a:lnTo>
                <a:lnTo>
                  <a:pt x="1194816" y="9143"/>
                </a:lnTo>
                <a:lnTo>
                  <a:pt x="11948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91692" y="4696496"/>
            <a:ext cx="2279333" cy="7144"/>
          </a:xfrm>
          <a:custGeom>
            <a:avLst/>
            <a:gdLst/>
            <a:ahLst/>
            <a:cxnLst/>
            <a:rect l="l" t="t" r="r" b="b"/>
            <a:pathLst>
              <a:path w="3039109" h="9525">
                <a:moveTo>
                  <a:pt x="3038868" y="0"/>
                </a:moveTo>
                <a:lnTo>
                  <a:pt x="1519427" y="0"/>
                </a:lnTo>
                <a:lnTo>
                  <a:pt x="0" y="0"/>
                </a:lnTo>
                <a:lnTo>
                  <a:pt x="0" y="9144"/>
                </a:lnTo>
                <a:lnTo>
                  <a:pt x="3038868" y="9144"/>
                </a:lnTo>
                <a:lnTo>
                  <a:pt x="30388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18628" y="4984532"/>
            <a:ext cx="2041684" cy="7144"/>
          </a:xfrm>
          <a:custGeom>
            <a:avLst/>
            <a:gdLst/>
            <a:ahLst/>
            <a:cxnLst/>
            <a:rect l="l" t="t" r="r" b="b"/>
            <a:pathLst>
              <a:path w="2722245" h="9525">
                <a:moveTo>
                  <a:pt x="2721864" y="0"/>
                </a:moveTo>
                <a:lnTo>
                  <a:pt x="1360932" y="0"/>
                </a:lnTo>
                <a:lnTo>
                  <a:pt x="0" y="0"/>
                </a:lnTo>
                <a:lnTo>
                  <a:pt x="0" y="9143"/>
                </a:lnTo>
                <a:lnTo>
                  <a:pt x="2721864" y="9143"/>
                </a:lnTo>
                <a:lnTo>
                  <a:pt x="27218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58761" y="5367433"/>
            <a:ext cx="1123950" cy="7144"/>
          </a:xfrm>
          <a:custGeom>
            <a:avLst/>
            <a:gdLst/>
            <a:ahLst/>
            <a:cxnLst/>
            <a:rect l="l" t="t" r="r" b="b"/>
            <a:pathLst>
              <a:path w="1498600" h="9525">
                <a:moveTo>
                  <a:pt x="1498079" y="0"/>
                </a:moveTo>
                <a:lnTo>
                  <a:pt x="0" y="0"/>
                </a:lnTo>
                <a:lnTo>
                  <a:pt x="0" y="9144"/>
                </a:lnTo>
                <a:lnTo>
                  <a:pt x="1498079" y="9144"/>
                </a:lnTo>
                <a:lnTo>
                  <a:pt x="14980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437583" y="2200941"/>
            <a:ext cx="6989921" cy="3293209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80022" marR="3810" indent="-170497">
              <a:lnSpc>
                <a:spcPts val="2265"/>
              </a:lnSpc>
              <a:spcBef>
                <a:spcPts val="360"/>
              </a:spcBef>
              <a:buFont typeface="Arial"/>
              <a:buChar char="•"/>
              <a:tabLst>
                <a:tab pos="180975" algn="l"/>
              </a:tabLst>
            </a:pPr>
            <a:r>
              <a:rPr sz="2100" dirty="0">
                <a:latin typeface="Calibri"/>
                <a:cs typeface="Calibri"/>
              </a:rPr>
              <a:t>A</a:t>
            </a:r>
            <a:r>
              <a:rPr sz="2100" spc="-34" dirty="0">
                <a:latin typeface="Calibri"/>
                <a:cs typeface="Calibri"/>
              </a:rPr>
              <a:t> </a:t>
            </a:r>
            <a:r>
              <a:rPr sz="2100" spc="41" dirty="0">
                <a:latin typeface="Calibri"/>
                <a:cs typeface="Calibri"/>
              </a:rPr>
              <a:t>whole-</a:t>
            </a:r>
            <a:r>
              <a:rPr sz="2100" spc="56" dirty="0">
                <a:latin typeface="Calibri"/>
                <a:cs typeface="Calibri"/>
              </a:rPr>
              <a:t>person,</a:t>
            </a:r>
            <a:r>
              <a:rPr sz="2100" spc="-23" dirty="0">
                <a:latin typeface="Calibri"/>
                <a:cs typeface="Calibri"/>
              </a:rPr>
              <a:t> </a:t>
            </a:r>
            <a:r>
              <a:rPr sz="2100" spc="45" dirty="0">
                <a:latin typeface="Calibri"/>
                <a:cs typeface="Calibri"/>
              </a:rPr>
              <a:t>interdisciplinary</a:t>
            </a:r>
            <a:r>
              <a:rPr sz="2100" spc="-49" dirty="0">
                <a:latin typeface="Calibri"/>
                <a:cs typeface="Calibri"/>
              </a:rPr>
              <a:t> </a:t>
            </a:r>
            <a:r>
              <a:rPr sz="2100" spc="68" dirty="0">
                <a:latin typeface="Calibri"/>
                <a:cs typeface="Calibri"/>
              </a:rPr>
              <a:t>approach</a:t>
            </a:r>
            <a:r>
              <a:rPr sz="2100" spc="-11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to</a:t>
            </a:r>
            <a:r>
              <a:rPr sz="2100" spc="-23" dirty="0">
                <a:latin typeface="Calibri"/>
                <a:cs typeface="Calibri"/>
              </a:rPr>
              <a:t> </a:t>
            </a:r>
            <a:r>
              <a:rPr sz="2100" spc="71" dirty="0">
                <a:latin typeface="Calibri"/>
                <a:cs typeface="Calibri"/>
              </a:rPr>
              <a:t>care</a:t>
            </a:r>
            <a:r>
              <a:rPr sz="2100" spc="-23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that 	</a:t>
            </a:r>
            <a:r>
              <a:rPr sz="2100" spc="94" dirty="0">
                <a:latin typeface="Calibri"/>
                <a:cs typeface="Calibri"/>
              </a:rPr>
              <a:t>addresses</a:t>
            </a:r>
            <a:r>
              <a:rPr sz="2100" spc="-11" dirty="0">
                <a:latin typeface="Calibri"/>
                <a:cs typeface="Calibri"/>
              </a:rPr>
              <a:t> </a:t>
            </a:r>
            <a:r>
              <a:rPr sz="2100" spc="86" dirty="0">
                <a:latin typeface="Calibri"/>
                <a:cs typeface="Calibri"/>
              </a:rPr>
              <a:t>clinical</a:t>
            </a:r>
            <a:r>
              <a:rPr sz="2100" spc="-41" dirty="0">
                <a:latin typeface="Calibri"/>
                <a:cs typeface="Calibri"/>
              </a:rPr>
              <a:t> </a:t>
            </a:r>
            <a:r>
              <a:rPr sz="2100" spc="68" dirty="0">
                <a:latin typeface="Calibri"/>
                <a:cs typeface="Calibri"/>
              </a:rPr>
              <a:t>and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41" dirty="0">
                <a:latin typeface="Calibri"/>
                <a:cs typeface="Calibri"/>
              </a:rPr>
              <a:t>non-</a:t>
            </a:r>
            <a:r>
              <a:rPr sz="2100" spc="86" dirty="0">
                <a:latin typeface="Calibri"/>
                <a:cs typeface="Calibri"/>
              </a:rPr>
              <a:t>clinical</a:t>
            </a:r>
            <a:r>
              <a:rPr sz="2100" spc="-34" dirty="0">
                <a:latin typeface="Calibri"/>
                <a:cs typeface="Calibri"/>
              </a:rPr>
              <a:t> </a:t>
            </a:r>
            <a:r>
              <a:rPr sz="2100" spc="79" dirty="0">
                <a:latin typeface="Calibri"/>
                <a:cs typeface="Calibri"/>
              </a:rPr>
              <a:t>needs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of</a:t>
            </a:r>
            <a:r>
              <a:rPr sz="2100" spc="-26" dirty="0">
                <a:latin typeface="Calibri"/>
                <a:cs typeface="Calibri"/>
              </a:rPr>
              <a:t> </a:t>
            </a:r>
            <a:r>
              <a:rPr sz="2100" spc="98" dirty="0">
                <a:latin typeface="Calibri"/>
                <a:cs typeface="Calibri"/>
              </a:rPr>
              <a:t>MCP</a:t>
            </a:r>
            <a:r>
              <a:rPr sz="2100" spc="-23" dirty="0">
                <a:latin typeface="Calibri"/>
                <a:cs typeface="Calibri"/>
              </a:rPr>
              <a:t> </a:t>
            </a:r>
            <a:r>
              <a:rPr sz="2100" spc="68" dirty="0">
                <a:latin typeface="Calibri"/>
                <a:cs typeface="Calibri"/>
              </a:rPr>
              <a:t>members 	</a:t>
            </a:r>
            <a:r>
              <a:rPr sz="2100" dirty="0">
                <a:latin typeface="Calibri"/>
                <a:cs typeface="Calibri"/>
              </a:rPr>
              <a:t>with</a:t>
            </a:r>
            <a:r>
              <a:rPr sz="2100" spc="-41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the</a:t>
            </a:r>
            <a:r>
              <a:rPr sz="2100" spc="-23" dirty="0">
                <a:latin typeface="Calibri"/>
                <a:cs typeface="Calibri"/>
              </a:rPr>
              <a:t> </a:t>
            </a:r>
            <a:r>
              <a:rPr sz="2100" spc="71" dirty="0">
                <a:latin typeface="Calibri"/>
                <a:cs typeface="Calibri"/>
              </a:rPr>
              <a:t>most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71" dirty="0">
                <a:latin typeface="Calibri"/>
                <a:cs typeface="Calibri"/>
              </a:rPr>
              <a:t>complex</a:t>
            </a:r>
            <a:r>
              <a:rPr sz="2100" spc="-19" dirty="0">
                <a:latin typeface="Calibri"/>
                <a:cs typeface="Calibri"/>
              </a:rPr>
              <a:t> </a:t>
            </a:r>
            <a:r>
              <a:rPr sz="2100" spc="90" dirty="0">
                <a:latin typeface="Calibri"/>
                <a:cs typeface="Calibri"/>
              </a:rPr>
              <a:t>medical</a:t>
            </a:r>
            <a:r>
              <a:rPr sz="2100" spc="-26" dirty="0">
                <a:latin typeface="Calibri"/>
                <a:cs typeface="Calibri"/>
              </a:rPr>
              <a:t> </a:t>
            </a:r>
            <a:r>
              <a:rPr sz="2100" spc="68" dirty="0">
                <a:latin typeface="Calibri"/>
                <a:cs typeface="Calibri"/>
              </a:rPr>
              <a:t>and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105" dirty="0">
                <a:latin typeface="Calibri"/>
                <a:cs typeface="Calibri"/>
              </a:rPr>
              <a:t>social</a:t>
            </a:r>
            <a:r>
              <a:rPr sz="2100" spc="-23" dirty="0">
                <a:latin typeface="Calibri"/>
                <a:cs typeface="Calibri"/>
              </a:rPr>
              <a:t> </a:t>
            </a:r>
            <a:r>
              <a:rPr sz="2100" spc="64" dirty="0">
                <a:latin typeface="Calibri"/>
                <a:cs typeface="Calibri"/>
              </a:rPr>
              <a:t>needs.</a:t>
            </a:r>
            <a:endParaRPr sz="2100">
              <a:latin typeface="Calibri"/>
              <a:cs typeface="Calibri"/>
            </a:endParaRPr>
          </a:p>
          <a:p>
            <a:pPr marL="179546" marR="281464" indent="-170497">
              <a:lnSpc>
                <a:spcPts val="2265"/>
              </a:lnSpc>
              <a:spcBef>
                <a:spcPts val="754"/>
              </a:spcBef>
              <a:buFont typeface="Arial"/>
              <a:buChar char="•"/>
              <a:tabLst>
                <a:tab pos="180975" algn="l"/>
              </a:tabLst>
            </a:pPr>
            <a:r>
              <a:rPr sz="2100" spc="98" dirty="0">
                <a:latin typeface="Calibri"/>
                <a:cs typeface="Calibri"/>
              </a:rPr>
              <a:t>ECM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41" dirty="0">
                <a:latin typeface="Calibri"/>
                <a:cs typeface="Calibri"/>
              </a:rPr>
              <a:t>provides</a:t>
            </a:r>
            <a:r>
              <a:rPr sz="2100" spc="-26" dirty="0">
                <a:latin typeface="Calibri"/>
                <a:cs typeface="Calibri"/>
              </a:rPr>
              <a:t> </a:t>
            </a:r>
            <a:r>
              <a:rPr sz="2100" spc="71" dirty="0">
                <a:latin typeface="Calibri"/>
                <a:cs typeface="Calibri"/>
              </a:rPr>
              <a:t>systematic</a:t>
            </a:r>
            <a:r>
              <a:rPr sz="2100" spc="-23" dirty="0">
                <a:latin typeface="Calibri"/>
                <a:cs typeface="Calibri"/>
              </a:rPr>
              <a:t> </a:t>
            </a:r>
            <a:r>
              <a:rPr sz="2100" spc="41" dirty="0">
                <a:latin typeface="Calibri"/>
                <a:cs typeface="Calibri"/>
              </a:rPr>
              <a:t>coordination</a:t>
            </a:r>
            <a:r>
              <a:rPr sz="2100" spc="-26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of</a:t>
            </a:r>
            <a:r>
              <a:rPr sz="2100" spc="-26" dirty="0">
                <a:latin typeface="Calibri"/>
                <a:cs typeface="Calibri"/>
              </a:rPr>
              <a:t> </a:t>
            </a:r>
            <a:r>
              <a:rPr sz="2100" spc="86" dirty="0">
                <a:latin typeface="Calibri"/>
                <a:cs typeface="Calibri"/>
              </a:rPr>
              <a:t>services</a:t>
            </a:r>
            <a:r>
              <a:rPr sz="2100" spc="-23" dirty="0">
                <a:latin typeface="Calibri"/>
                <a:cs typeface="Calibri"/>
              </a:rPr>
              <a:t> </a:t>
            </a:r>
            <a:r>
              <a:rPr sz="2100" spc="49" dirty="0">
                <a:latin typeface="Calibri"/>
                <a:cs typeface="Calibri"/>
              </a:rPr>
              <a:t>and 	</a:t>
            </a:r>
            <a:r>
              <a:rPr sz="2100" spc="60" dirty="0">
                <a:latin typeface="Calibri"/>
                <a:cs typeface="Calibri"/>
              </a:rPr>
              <a:t>comprehensive</a:t>
            </a:r>
            <a:r>
              <a:rPr sz="2100" spc="-11" dirty="0">
                <a:latin typeface="Calibri"/>
                <a:cs typeface="Calibri"/>
              </a:rPr>
              <a:t> </a:t>
            </a:r>
            <a:r>
              <a:rPr sz="2100" spc="71" dirty="0">
                <a:latin typeface="Calibri"/>
                <a:cs typeface="Calibri"/>
              </a:rPr>
              <a:t>care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56" dirty="0">
                <a:latin typeface="Calibri"/>
                <a:cs typeface="Calibri"/>
              </a:rPr>
              <a:t>management</a:t>
            </a:r>
            <a:r>
              <a:rPr sz="2100" spc="-4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that</a:t>
            </a:r>
            <a:r>
              <a:rPr sz="2100" spc="-23" dirty="0">
                <a:latin typeface="Calibri"/>
                <a:cs typeface="Calibri"/>
              </a:rPr>
              <a:t> </a:t>
            </a:r>
            <a:r>
              <a:rPr sz="2100" spc="101" dirty="0">
                <a:latin typeface="Calibri"/>
                <a:cs typeface="Calibri"/>
              </a:rPr>
              <a:t>is</a:t>
            </a:r>
            <a:r>
              <a:rPr sz="2100" spc="-34" dirty="0">
                <a:latin typeface="Calibri"/>
                <a:cs typeface="Calibri"/>
              </a:rPr>
              <a:t> </a:t>
            </a:r>
            <a:r>
              <a:rPr sz="2100" spc="49" dirty="0">
                <a:latin typeface="Calibri"/>
                <a:cs typeface="Calibri"/>
              </a:rPr>
              <a:t>community 	</a:t>
            </a:r>
            <a:r>
              <a:rPr sz="2100" spc="94" dirty="0">
                <a:latin typeface="Calibri"/>
                <a:cs typeface="Calibri"/>
              </a:rPr>
              <a:t>based,</a:t>
            </a:r>
            <a:r>
              <a:rPr sz="2100" spc="-8" dirty="0">
                <a:latin typeface="Calibri"/>
                <a:cs typeface="Calibri"/>
              </a:rPr>
              <a:t> </a:t>
            </a:r>
            <a:r>
              <a:rPr sz="2100" spc="38" dirty="0">
                <a:latin typeface="Calibri"/>
                <a:cs typeface="Calibri"/>
              </a:rPr>
              <a:t>interdisciplinary,</a:t>
            </a:r>
            <a:r>
              <a:rPr sz="2100" spc="-23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high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60" dirty="0">
                <a:latin typeface="Calibri"/>
                <a:cs typeface="Calibri"/>
              </a:rPr>
              <a:t>touch</a:t>
            </a:r>
            <a:r>
              <a:rPr sz="2100" spc="-8" dirty="0">
                <a:latin typeface="Calibri"/>
                <a:cs typeface="Calibri"/>
              </a:rPr>
              <a:t> </a:t>
            </a:r>
            <a:r>
              <a:rPr sz="2100" spc="68" dirty="0">
                <a:latin typeface="Calibri"/>
                <a:cs typeface="Calibri"/>
              </a:rPr>
              <a:t>and</a:t>
            </a:r>
            <a:r>
              <a:rPr sz="2100" spc="4" dirty="0">
                <a:latin typeface="Calibri"/>
                <a:cs typeface="Calibri"/>
              </a:rPr>
              <a:t> </a:t>
            </a:r>
            <a:r>
              <a:rPr sz="2100" spc="56" dirty="0">
                <a:latin typeface="Calibri"/>
                <a:cs typeface="Calibri"/>
              </a:rPr>
              <a:t>person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41" dirty="0">
                <a:latin typeface="Calibri"/>
                <a:cs typeface="Calibri"/>
              </a:rPr>
              <a:t>centered.</a:t>
            </a:r>
            <a:endParaRPr sz="2100">
              <a:latin typeface="Calibri"/>
              <a:cs typeface="Calibri"/>
            </a:endParaRPr>
          </a:p>
          <a:p>
            <a:pPr marL="180022" marR="550545" indent="-170497">
              <a:lnSpc>
                <a:spcPts val="2265"/>
              </a:lnSpc>
              <a:spcBef>
                <a:spcPts val="769"/>
              </a:spcBef>
              <a:buFont typeface="Arial"/>
              <a:buChar char="•"/>
              <a:tabLst>
                <a:tab pos="180975" algn="l"/>
              </a:tabLst>
            </a:pPr>
            <a:r>
              <a:rPr sz="2100" spc="210" dirty="0">
                <a:latin typeface="Calibri"/>
                <a:cs typeface="Calibri"/>
              </a:rPr>
              <a:t>DHCS</a:t>
            </a:r>
            <a:r>
              <a:rPr sz="2100" spc="-34" dirty="0">
                <a:latin typeface="Calibri"/>
                <a:cs typeface="Calibri"/>
              </a:rPr>
              <a:t> </a:t>
            </a:r>
            <a:r>
              <a:rPr sz="2100" spc="64" dirty="0">
                <a:latin typeface="Calibri"/>
                <a:cs typeface="Calibri"/>
              </a:rPr>
              <a:t>envisions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spc="105" dirty="0">
                <a:latin typeface="Calibri"/>
                <a:cs typeface="Calibri"/>
              </a:rPr>
              <a:t>ECM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spc="41" dirty="0">
                <a:latin typeface="Calibri"/>
                <a:cs typeface="Calibri"/>
              </a:rPr>
              <a:t>coordinating</a:t>
            </a:r>
            <a:r>
              <a:rPr sz="2100" spc="-34" dirty="0">
                <a:latin typeface="Calibri"/>
                <a:cs typeface="Calibri"/>
              </a:rPr>
              <a:t> </a:t>
            </a:r>
            <a:r>
              <a:rPr sz="2100" spc="79" dirty="0">
                <a:latin typeface="Calibri"/>
                <a:cs typeface="Calibri"/>
              </a:rPr>
              <a:t>all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spc="71" dirty="0">
                <a:latin typeface="Calibri"/>
                <a:cs typeface="Calibri"/>
              </a:rPr>
              <a:t>care</a:t>
            </a:r>
            <a:r>
              <a:rPr sz="2100" spc="-26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for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spc="75" dirty="0">
                <a:latin typeface="Calibri"/>
                <a:cs typeface="Calibri"/>
              </a:rPr>
              <a:t>MCP 	members</a:t>
            </a:r>
            <a:r>
              <a:rPr sz="2100" spc="-19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who</a:t>
            </a:r>
            <a:r>
              <a:rPr sz="2100" spc="-11" dirty="0">
                <a:latin typeface="Calibri"/>
                <a:cs typeface="Calibri"/>
              </a:rPr>
              <a:t> </a:t>
            </a:r>
            <a:r>
              <a:rPr sz="2100" spc="41" dirty="0">
                <a:latin typeface="Calibri"/>
                <a:cs typeface="Calibri"/>
              </a:rPr>
              <a:t>receive</a:t>
            </a:r>
            <a:r>
              <a:rPr sz="2100" spc="-11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it,</a:t>
            </a:r>
            <a:r>
              <a:rPr sz="2100" spc="-26" dirty="0">
                <a:latin typeface="Calibri"/>
                <a:cs typeface="Calibri"/>
              </a:rPr>
              <a:t> </a:t>
            </a:r>
            <a:r>
              <a:rPr sz="2100" spc="56" dirty="0">
                <a:latin typeface="Calibri"/>
                <a:cs typeface="Calibri"/>
              </a:rPr>
              <a:t>including</a:t>
            </a:r>
            <a:r>
              <a:rPr sz="2100" spc="4" dirty="0">
                <a:latin typeface="Calibri"/>
                <a:cs typeface="Calibri"/>
              </a:rPr>
              <a:t> </a:t>
            </a:r>
            <a:r>
              <a:rPr sz="2100" spc="113" dirty="0">
                <a:latin typeface="Calibri"/>
                <a:cs typeface="Calibri"/>
              </a:rPr>
              <a:t>across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83" dirty="0">
                <a:latin typeface="Calibri"/>
                <a:cs typeface="Calibri"/>
              </a:rPr>
              <a:t>physical</a:t>
            </a:r>
            <a:r>
              <a:rPr sz="2100" spc="-19" dirty="0">
                <a:latin typeface="Calibri"/>
                <a:cs typeface="Calibri"/>
              </a:rPr>
              <a:t> </a:t>
            </a:r>
            <a:r>
              <a:rPr sz="2100" spc="49" dirty="0">
                <a:latin typeface="Calibri"/>
                <a:cs typeface="Calibri"/>
              </a:rPr>
              <a:t>and 	</a:t>
            </a:r>
            <a:r>
              <a:rPr sz="2100" spc="38" dirty="0">
                <a:latin typeface="Calibri"/>
                <a:cs typeface="Calibri"/>
              </a:rPr>
              <a:t>behavioral</a:t>
            </a:r>
            <a:r>
              <a:rPr sz="2100" spc="34" dirty="0">
                <a:latin typeface="Calibri"/>
                <a:cs typeface="Calibri"/>
              </a:rPr>
              <a:t> </a:t>
            </a:r>
            <a:r>
              <a:rPr sz="2100" spc="45" dirty="0">
                <a:latin typeface="Calibri"/>
                <a:cs typeface="Calibri"/>
              </a:rPr>
              <a:t>health</a:t>
            </a:r>
            <a:r>
              <a:rPr sz="2100" spc="41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delivery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75" dirty="0">
                <a:latin typeface="Calibri"/>
                <a:cs typeface="Calibri"/>
              </a:rPr>
              <a:t>systems.</a:t>
            </a:r>
            <a:endParaRPr sz="2100">
              <a:latin typeface="Calibri"/>
              <a:cs typeface="Calibri"/>
            </a:endParaRPr>
          </a:p>
          <a:p>
            <a:pPr marL="180022" indent="-170497">
              <a:lnSpc>
                <a:spcPct val="100000"/>
              </a:lnSpc>
              <a:spcBef>
                <a:spcPts val="465"/>
              </a:spcBef>
              <a:buFont typeface="Arial"/>
              <a:buChar char="•"/>
              <a:tabLst>
                <a:tab pos="180022" algn="l"/>
              </a:tabLst>
            </a:pPr>
            <a:r>
              <a:rPr sz="2100" spc="98" dirty="0">
                <a:latin typeface="Calibri"/>
                <a:cs typeface="Calibri"/>
              </a:rPr>
              <a:t>ECM</a:t>
            </a:r>
            <a:r>
              <a:rPr sz="2100" spc="-19" dirty="0">
                <a:latin typeface="Calibri"/>
                <a:cs typeface="Calibri"/>
              </a:rPr>
              <a:t> </a:t>
            </a:r>
            <a:r>
              <a:rPr sz="2100" spc="101" dirty="0">
                <a:latin typeface="Calibri"/>
                <a:cs typeface="Calibri"/>
              </a:rPr>
              <a:t>is</a:t>
            </a:r>
            <a:r>
              <a:rPr sz="2100" spc="-38" dirty="0">
                <a:latin typeface="Calibri"/>
                <a:cs typeface="Calibri"/>
              </a:rPr>
              <a:t> </a:t>
            </a:r>
            <a:r>
              <a:rPr sz="2100" spc="109" dirty="0">
                <a:latin typeface="Calibri"/>
                <a:cs typeface="Calibri"/>
              </a:rPr>
              <a:t>a</a:t>
            </a:r>
            <a:r>
              <a:rPr sz="2100" spc="-23" dirty="0">
                <a:latin typeface="Calibri"/>
                <a:cs typeface="Calibri"/>
              </a:rPr>
              <a:t> </a:t>
            </a:r>
            <a:r>
              <a:rPr sz="2100" spc="41" dirty="0">
                <a:latin typeface="Calibri"/>
                <a:cs typeface="Calibri"/>
              </a:rPr>
              <a:t>statewide</a:t>
            </a:r>
            <a:r>
              <a:rPr sz="2100" spc="-34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Medi-</a:t>
            </a:r>
            <a:r>
              <a:rPr sz="2100" spc="169" dirty="0">
                <a:latin typeface="Calibri"/>
                <a:cs typeface="Calibri"/>
              </a:rPr>
              <a:t>Cal</a:t>
            </a:r>
            <a:r>
              <a:rPr sz="2100" spc="-19" dirty="0">
                <a:latin typeface="Calibri"/>
                <a:cs typeface="Calibri"/>
              </a:rPr>
              <a:t> </a:t>
            </a:r>
            <a:r>
              <a:rPr sz="2100" spc="-8" dirty="0">
                <a:latin typeface="Calibri"/>
                <a:cs typeface="Calibri"/>
              </a:rPr>
              <a:t>benefit.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429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1"/>
              </a:spcBef>
            </a:pPr>
            <a:fld id="{81D60167-4931-47E6-BA6A-407CBD079E47}" type="slidenum">
              <a:rPr spc="45" dirty="0"/>
              <a:pPr marL="28575">
                <a:lnSpc>
                  <a:spcPct val="100000"/>
                </a:lnSpc>
                <a:spcBef>
                  <a:spcPts val="11"/>
                </a:spcBef>
              </a:pPr>
              <a:t>11</a:t>
            </a:fld>
            <a:endParaRPr spc="45" dirty="0"/>
          </a:p>
        </p:txBody>
      </p:sp>
    </p:spTree>
    <p:extLst>
      <p:ext uri="{BB962C8B-B14F-4D97-AF65-F5344CB8AC3E}">
        <p14:creationId xmlns:p14="http://schemas.microsoft.com/office/powerpoint/2010/main" val="3916761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00919" y="2734856"/>
            <a:ext cx="7482364" cy="2735580"/>
            <a:chOff x="1467891" y="2503474"/>
            <a:chExt cx="9976485" cy="3647440"/>
          </a:xfrm>
        </p:grpSpPr>
        <p:sp>
          <p:nvSpPr>
            <p:cNvPr id="3" name="object 3"/>
            <p:cNvSpPr/>
            <p:nvPr/>
          </p:nvSpPr>
          <p:spPr>
            <a:xfrm>
              <a:off x="1474241" y="2509824"/>
              <a:ext cx="9963785" cy="3634740"/>
            </a:xfrm>
            <a:custGeom>
              <a:avLst/>
              <a:gdLst/>
              <a:ahLst/>
              <a:cxnLst/>
              <a:rect l="l" t="t" r="r" b="b"/>
              <a:pathLst>
                <a:path w="9963785" h="3634740">
                  <a:moveTo>
                    <a:pt x="9963543" y="0"/>
                  </a:moveTo>
                  <a:lnTo>
                    <a:pt x="0" y="0"/>
                  </a:lnTo>
                  <a:lnTo>
                    <a:pt x="0" y="3634435"/>
                  </a:lnTo>
                  <a:lnTo>
                    <a:pt x="9963543" y="3634435"/>
                  </a:lnTo>
                  <a:lnTo>
                    <a:pt x="9963543" y="0"/>
                  </a:lnTo>
                  <a:close/>
                </a:path>
              </a:pathLst>
            </a:custGeom>
            <a:solidFill>
              <a:srgbClr val="CC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74241" y="2509824"/>
              <a:ext cx="9963785" cy="3634740"/>
            </a:xfrm>
            <a:custGeom>
              <a:avLst/>
              <a:gdLst/>
              <a:ahLst/>
              <a:cxnLst/>
              <a:rect l="l" t="t" r="r" b="b"/>
              <a:pathLst>
                <a:path w="9963785" h="3634740">
                  <a:moveTo>
                    <a:pt x="0" y="0"/>
                  </a:moveTo>
                  <a:lnTo>
                    <a:pt x="9963543" y="0"/>
                  </a:lnTo>
                  <a:lnTo>
                    <a:pt x="9963543" y="3634435"/>
                  </a:lnTo>
                  <a:lnTo>
                    <a:pt x="0" y="363443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551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64048" y="2744273"/>
            <a:ext cx="7355681" cy="26936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0001" algn="just">
              <a:lnSpc>
                <a:spcPct val="100000"/>
              </a:lnSpc>
              <a:spcBef>
                <a:spcPts val="75"/>
              </a:spcBef>
            </a:pPr>
            <a:r>
              <a:rPr sz="1350" dirty="0">
                <a:latin typeface="Calibri"/>
                <a:cs typeface="Calibri"/>
              </a:rPr>
              <a:t>Adults</a:t>
            </a:r>
            <a:r>
              <a:rPr sz="1350" spc="-26" dirty="0">
                <a:latin typeface="Calibri"/>
                <a:cs typeface="Calibri"/>
              </a:rPr>
              <a:t> </a:t>
            </a:r>
            <a:r>
              <a:rPr sz="1350" spc="-15" dirty="0">
                <a:latin typeface="Calibri"/>
                <a:cs typeface="Calibri"/>
              </a:rPr>
              <a:t>who:</a:t>
            </a:r>
            <a:endParaRPr sz="1350">
              <a:latin typeface="Calibri"/>
              <a:cs typeface="Calibri"/>
            </a:endParaRPr>
          </a:p>
          <a:p>
            <a:pPr marL="266700" marR="3810" indent="-257175" algn="just">
              <a:lnSpc>
                <a:spcPct val="100000"/>
              </a:lnSpc>
              <a:buAutoNum type="arabicParenBoth"/>
              <a:tabLst>
                <a:tab pos="266700" algn="l"/>
              </a:tabLst>
            </a:pPr>
            <a:r>
              <a:rPr sz="1350" dirty="0">
                <a:latin typeface="Calibri"/>
                <a:cs typeface="Calibri"/>
              </a:rPr>
              <a:t>Are</a:t>
            </a:r>
            <a:r>
              <a:rPr sz="1350" spc="109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living</a:t>
            </a:r>
            <a:r>
              <a:rPr sz="1350" spc="116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in</a:t>
            </a:r>
            <a:r>
              <a:rPr sz="1350" spc="109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the</a:t>
            </a:r>
            <a:r>
              <a:rPr sz="1350" spc="12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community</a:t>
            </a:r>
            <a:r>
              <a:rPr sz="1350" spc="116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who</a:t>
            </a:r>
            <a:r>
              <a:rPr sz="1350" spc="10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meet</a:t>
            </a:r>
            <a:r>
              <a:rPr sz="1350" spc="10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the</a:t>
            </a:r>
            <a:r>
              <a:rPr sz="1350" spc="12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SNF</a:t>
            </a:r>
            <a:r>
              <a:rPr sz="1350" spc="10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Level</a:t>
            </a:r>
            <a:r>
              <a:rPr sz="1350" spc="10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of</a:t>
            </a:r>
            <a:r>
              <a:rPr sz="1350" spc="116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Care</a:t>
            </a:r>
            <a:r>
              <a:rPr sz="1350" spc="12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criteria,</a:t>
            </a:r>
            <a:r>
              <a:rPr sz="1350" spc="101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OR</a:t>
            </a:r>
            <a:r>
              <a:rPr sz="1350" b="1" spc="113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who</a:t>
            </a:r>
            <a:r>
              <a:rPr sz="1350" spc="113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require</a:t>
            </a:r>
            <a:r>
              <a:rPr sz="1350" spc="116" dirty="0">
                <a:latin typeface="Calibri"/>
                <a:cs typeface="Calibri"/>
              </a:rPr>
              <a:t> </a:t>
            </a:r>
            <a:r>
              <a:rPr sz="1350" spc="-15" dirty="0">
                <a:latin typeface="Calibri"/>
                <a:cs typeface="Calibri"/>
              </a:rPr>
              <a:t>lower-</a:t>
            </a:r>
            <a:r>
              <a:rPr sz="1350" spc="-8" dirty="0">
                <a:latin typeface="Calibri"/>
                <a:cs typeface="Calibri"/>
              </a:rPr>
              <a:t>acuity </a:t>
            </a:r>
            <a:r>
              <a:rPr sz="1350" dirty="0">
                <a:latin typeface="Calibri"/>
                <a:cs typeface="Calibri"/>
              </a:rPr>
              <a:t>skilled</a:t>
            </a:r>
            <a:r>
              <a:rPr sz="1350" spc="-26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nursing</a:t>
            </a:r>
            <a:r>
              <a:rPr sz="1350" spc="-23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such</a:t>
            </a:r>
            <a:r>
              <a:rPr sz="1350" spc="-23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as</a:t>
            </a:r>
            <a:r>
              <a:rPr sz="1350" spc="-19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time-</a:t>
            </a:r>
            <a:r>
              <a:rPr sz="1350" dirty="0">
                <a:latin typeface="Calibri"/>
                <a:cs typeface="Calibri"/>
              </a:rPr>
              <a:t>limited</a:t>
            </a:r>
            <a:r>
              <a:rPr sz="1350" spc="-26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and/or</a:t>
            </a:r>
            <a:r>
              <a:rPr sz="1350" spc="-19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intermittent</a:t>
            </a:r>
            <a:r>
              <a:rPr sz="1350" spc="-26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medical</a:t>
            </a:r>
            <a:r>
              <a:rPr sz="1350" spc="-23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and</a:t>
            </a:r>
            <a:r>
              <a:rPr sz="1350" spc="-26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nursing</a:t>
            </a:r>
            <a:r>
              <a:rPr sz="1350" spc="-23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services,</a:t>
            </a:r>
            <a:r>
              <a:rPr sz="1350" spc="-26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support,</a:t>
            </a:r>
            <a:r>
              <a:rPr sz="1350" spc="-23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and/or </a:t>
            </a:r>
            <a:r>
              <a:rPr sz="1350" dirty="0">
                <a:latin typeface="Calibri"/>
                <a:cs typeface="Calibri"/>
              </a:rPr>
              <a:t>equipment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for</a:t>
            </a:r>
            <a:r>
              <a:rPr sz="1350" spc="-38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prevention,</a:t>
            </a:r>
            <a:r>
              <a:rPr sz="1350" spc="-26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diagnosis,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or</a:t>
            </a:r>
            <a:r>
              <a:rPr sz="1350" spc="-38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treatment</a:t>
            </a:r>
            <a:r>
              <a:rPr sz="1350" spc="-3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of</a:t>
            </a:r>
            <a:r>
              <a:rPr sz="1350" spc="-3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acute</a:t>
            </a:r>
            <a:r>
              <a:rPr sz="1350" spc="-1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illness</a:t>
            </a:r>
            <a:r>
              <a:rPr sz="1350" spc="-26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or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injury.</a:t>
            </a:r>
            <a:endParaRPr sz="1350">
              <a:latin typeface="Calibri"/>
              <a:cs typeface="Calibri"/>
            </a:endParaRPr>
          </a:p>
          <a:p>
            <a:pPr marL="9525">
              <a:lnSpc>
                <a:spcPct val="100000"/>
              </a:lnSpc>
            </a:pPr>
            <a:r>
              <a:rPr sz="1350" b="1" spc="-19" dirty="0">
                <a:latin typeface="Calibri"/>
                <a:cs typeface="Calibri"/>
              </a:rPr>
              <a:t>AND</a:t>
            </a:r>
            <a:endParaRPr sz="1350">
              <a:latin typeface="Calibri"/>
              <a:cs typeface="Calibri"/>
            </a:endParaRPr>
          </a:p>
          <a:p>
            <a:pPr marL="9525" marR="5239" indent="236220" algn="just">
              <a:lnSpc>
                <a:spcPct val="100000"/>
              </a:lnSpc>
              <a:buAutoNum type="arabicParenBoth" startAt="2"/>
              <a:tabLst>
                <a:tab pos="245745" algn="l"/>
              </a:tabLst>
            </a:pPr>
            <a:r>
              <a:rPr sz="1350" dirty="0">
                <a:latin typeface="Calibri"/>
                <a:cs typeface="Calibri"/>
              </a:rPr>
              <a:t>Are</a:t>
            </a:r>
            <a:r>
              <a:rPr sz="1350" spc="19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actively</a:t>
            </a:r>
            <a:r>
              <a:rPr sz="1350" spc="26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experiencing</a:t>
            </a:r>
            <a:r>
              <a:rPr sz="1350" spc="3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at</a:t>
            </a:r>
            <a:r>
              <a:rPr sz="1350" spc="1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least</a:t>
            </a:r>
            <a:r>
              <a:rPr sz="1350" spc="1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one</a:t>
            </a:r>
            <a:r>
              <a:rPr sz="1350" spc="23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complex</a:t>
            </a:r>
            <a:r>
              <a:rPr sz="1350" spc="1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social</a:t>
            </a:r>
            <a:r>
              <a:rPr sz="1350" spc="11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or</a:t>
            </a:r>
            <a:r>
              <a:rPr sz="1350" spc="15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environmental</a:t>
            </a:r>
            <a:r>
              <a:rPr sz="1350" spc="1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factor</a:t>
            </a:r>
            <a:r>
              <a:rPr sz="1350" spc="23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influencing</a:t>
            </a:r>
            <a:r>
              <a:rPr sz="1350" spc="19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their</a:t>
            </a:r>
            <a:r>
              <a:rPr sz="1350" spc="19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health </a:t>
            </a:r>
            <a:r>
              <a:rPr sz="1350" dirty="0">
                <a:latin typeface="Calibri"/>
                <a:cs typeface="Calibri"/>
              </a:rPr>
              <a:t>(including,</a:t>
            </a:r>
            <a:r>
              <a:rPr sz="1350" spc="-19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but</a:t>
            </a:r>
            <a:r>
              <a:rPr sz="1350" spc="-19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not</a:t>
            </a:r>
            <a:r>
              <a:rPr sz="1350" spc="-26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limited</a:t>
            </a:r>
            <a:r>
              <a:rPr sz="1350" spc="-1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to,</a:t>
            </a:r>
            <a:r>
              <a:rPr sz="1350" spc="-1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needing</a:t>
            </a:r>
            <a:r>
              <a:rPr sz="1350" spc="-23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assistance</a:t>
            </a:r>
            <a:r>
              <a:rPr sz="1350" spc="-19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with</a:t>
            </a:r>
            <a:r>
              <a:rPr sz="1350" spc="-1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activities</a:t>
            </a:r>
            <a:r>
              <a:rPr sz="1350" spc="-19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of</a:t>
            </a:r>
            <a:r>
              <a:rPr sz="1350" spc="-23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daily</a:t>
            </a:r>
            <a:r>
              <a:rPr sz="1350" spc="-11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living,</a:t>
            </a:r>
            <a:r>
              <a:rPr sz="1350" spc="-23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communication</a:t>
            </a:r>
            <a:r>
              <a:rPr sz="1350" spc="-19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difficulties, </a:t>
            </a:r>
            <a:r>
              <a:rPr sz="1350" dirty="0">
                <a:latin typeface="Calibri"/>
                <a:cs typeface="Calibri"/>
              </a:rPr>
              <a:t>access</a:t>
            </a:r>
            <a:r>
              <a:rPr sz="1350" spc="9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to</a:t>
            </a:r>
            <a:r>
              <a:rPr sz="1350" spc="86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food,</a:t>
            </a:r>
            <a:r>
              <a:rPr sz="1350" spc="9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access</a:t>
            </a:r>
            <a:r>
              <a:rPr sz="1350" spc="9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to</a:t>
            </a:r>
            <a:r>
              <a:rPr sz="1350" spc="86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stable</a:t>
            </a:r>
            <a:r>
              <a:rPr sz="1350" spc="9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housing,</a:t>
            </a:r>
            <a:r>
              <a:rPr sz="1350" spc="83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living</a:t>
            </a:r>
            <a:r>
              <a:rPr sz="1350" spc="101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alone,</a:t>
            </a:r>
            <a:r>
              <a:rPr sz="1350" spc="86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the</a:t>
            </a:r>
            <a:r>
              <a:rPr sz="1350" spc="9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need</a:t>
            </a:r>
            <a:r>
              <a:rPr sz="1350" spc="101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for</a:t>
            </a:r>
            <a:r>
              <a:rPr sz="1350" spc="86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conservatorship</a:t>
            </a:r>
            <a:r>
              <a:rPr sz="1350" spc="9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or</a:t>
            </a:r>
            <a:r>
              <a:rPr sz="1350" spc="86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guided</a:t>
            </a:r>
            <a:r>
              <a:rPr sz="1350" spc="94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decision- </a:t>
            </a:r>
            <a:r>
              <a:rPr sz="1350" dirty="0">
                <a:latin typeface="Calibri"/>
                <a:cs typeface="Calibri"/>
              </a:rPr>
              <a:t>making,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poor</a:t>
            </a:r>
            <a:r>
              <a:rPr sz="1350" spc="-19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or</a:t>
            </a:r>
            <a:r>
              <a:rPr sz="1350" spc="-19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inadequate</a:t>
            </a:r>
            <a:r>
              <a:rPr sz="1350" spc="-1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caregiving</a:t>
            </a:r>
            <a:r>
              <a:rPr sz="1350" spc="-11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which</a:t>
            </a:r>
            <a:r>
              <a:rPr sz="1350" spc="-8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may</a:t>
            </a:r>
            <a:r>
              <a:rPr sz="1350" spc="-23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appear</a:t>
            </a:r>
            <a:r>
              <a:rPr sz="1350" spc="-26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as</a:t>
            </a:r>
            <a:r>
              <a:rPr sz="1350" spc="-23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a</a:t>
            </a:r>
            <a:r>
              <a:rPr sz="1350" spc="-23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lack</a:t>
            </a:r>
            <a:r>
              <a:rPr sz="1350" spc="-19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of</a:t>
            </a:r>
            <a:r>
              <a:rPr sz="1350" spc="-19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safety</a:t>
            </a:r>
            <a:r>
              <a:rPr sz="1350" spc="-34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monitoring);</a:t>
            </a:r>
            <a:endParaRPr sz="1350">
              <a:latin typeface="Calibri"/>
              <a:cs typeface="Calibri"/>
            </a:endParaRPr>
          </a:p>
          <a:p>
            <a:pPr marL="9525">
              <a:lnSpc>
                <a:spcPct val="100000"/>
              </a:lnSpc>
            </a:pPr>
            <a:r>
              <a:rPr sz="1350" b="1" spc="-19" dirty="0">
                <a:latin typeface="Calibri"/>
                <a:cs typeface="Calibri"/>
              </a:rPr>
              <a:t>AND</a:t>
            </a:r>
            <a:endParaRPr sz="1350">
              <a:latin typeface="Calibri"/>
              <a:cs typeface="Calibri"/>
            </a:endParaRPr>
          </a:p>
          <a:p>
            <a:pPr marL="9525" marR="4286" indent="-476" algn="just">
              <a:lnSpc>
                <a:spcPct val="100000"/>
              </a:lnSpc>
              <a:buAutoNum type="arabicParenBoth" startAt="3"/>
              <a:tabLst>
                <a:tab pos="9525" algn="l"/>
                <a:tab pos="255746" algn="l"/>
              </a:tabLst>
            </a:pPr>
            <a:r>
              <a:rPr sz="1350" dirty="0">
                <a:latin typeface="Calibri"/>
                <a:cs typeface="Calibri"/>
              </a:rPr>
              <a:t>	Are</a:t>
            </a:r>
            <a:r>
              <a:rPr sz="1350" spc="9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able</a:t>
            </a:r>
            <a:r>
              <a:rPr sz="1350" spc="101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to</a:t>
            </a:r>
            <a:r>
              <a:rPr sz="1350" spc="9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reside</a:t>
            </a:r>
            <a:r>
              <a:rPr sz="1350" spc="9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continuously</a:t>
            </a:r>
            <a:r>
              <a:rPr sz="1350" spc="86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in</a:t>
            </a:r>
            <a:r>
              <a:rPr sz="1350" spc="98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the</a:t>
            </a:r>
            <a:r>
              <a:rPr sz="1350" spc="101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community</a:t>
            </a:r>
            <a:r>
              <a:rPr sz="1350" spc="101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with</a:t>
            </a:r>
            <a:r>
              <a:rPr sz="1350" spc="98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wraparound</a:t>
            </a:r>
            <a:r>
              <a:rPr sz="1350" spc="98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supports</a:t>
            </a:r>
            <a:r>
              <a:rPr sz="1350" spc="101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(i.e.,</a:t>
            </a:r>
            <a:r>
              <a:rPr sz="1350" spc="9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some</a:t>
            </a:r>
            <a:r>
              <a:rPr sz="1350" spc="101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individuals </a:t>
            </a:r>
            <a:r>
              <a:rPr sz="1350" dirty="0">
                <a:latin typeface="Calibri"/>
                <a:cs typeface="Calibri"/>
              </a:rPr>
              <a:t>may</a:t>
            </a:r>
            <a:r>
              <a:rPr sz="1350" spc="9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not</a:t>
            </a:r>
            <a:r>
              <a:rPr sz="1350" spc="101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be</a:t>
            </a:r>
            <a:r>
              <a:rPr sz="1350" spc="10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eligible</a:t>
            </a:r>
            <a:r>
              <a:rPr sz="1350" spc="109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because</a:t>
            </a:r>
            <a:r>
              <a:rPr sz="1350" spc="98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they</a:t>
            </a:r>
            <a:r>
              <a:rPr sz="1350" spc="98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have</a:t>
            </a:r>
            <a:r>
              <a:rPr sz="1350" spc="98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high-</a:t>
            </a:r>
            <a:r>
              <a:rPr sz="1350" dirty="0">
                <a:latin typeface="Calibri"/>
                <a:cs typeface="Calibri"/>
              </a:rPr>
              <a:t>acuity</a:t>
            </a:r>
            <a:r>
              <a:rPr sz="1350" spc="98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needs</a:t>
            </a:r>
            <a:r>
              <a:rPr sz="1350" spc="101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or</a:t>
            </a:r>
            <a:r>
              <a:rPr sz="1350" spc="113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conditions</a:t>
            </a:r>
            <a:r>
              <a:rPr sz="1350" spc="98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that</a:t>
            </a:r>
            <a:r>
              <a:rPr sz="1350" spc="9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are</a:t>
            </a:r>
            <a:r>
              <a:rPr sz="1350" spc="116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not</a:t>
            </a:r>
            <a:r>
              <a:rPr sz="1350" spc="9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suitable</a:t>
            </a:r>
            <a:r>
              <a:rPr sz="1350" spc="109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for</a:t>
            </a:r>
            <a:r>
              <a:rPr sz="1350" spc="101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home- </a:t>
            </a:r>
            <a:r>
              <a:rPr sz="1350" dirty="0">
                <a:latin typeface="Calibri"/>
                <a:cs typeface="Calibri"/>
              </a:rPr>
              <a:t>based</a:t>
            </a:r>
            <a:r>
              <a:rPr sz="1350" spc="-3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care</a:t>
            </a:r>
            <a:r>
              <a:rPr sz="1350" spc="-23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due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to</a:t>
            </a:r>
            <a:r>
              <a:rPr sz="1350" spc="-3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safety</a:t>
            </a:r>
            <a:r>
              <a:rPr sz="1350" spc="-3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or</a:t>
            </a:r>
            <a:r>
              <a:rPr sz="1350" spc="-26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other</a:t>
            </a:r>
            <a:r>
              <a:rPr sz="1350" spc="-26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concerns).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-4762" y="855984"/>
            <a:ext cx="611981" cy="5149691"/>
            <a:chOff x="-6350" y="-1689"/>
            <a:chExt cx="815975" cy="6866255"/>
          </a:xfrm>
        </p:grpSpPr>
        <p:sp>
          <p:nvSpPr>
            <p:cNvPr id="7" name="object 7"/>
            <p:cNvSpPr/>
            <p:nvPr/>
          </p:nvSpPr>
          <p:spPr>
            <a:xfrm>
              <a:off x="0" y="4660"/>
              <a:ext cx="221615" cy="6853555"/>
            </a:xfrm>
            <a:custGeom>
              <a:avLst/>
              <a:gdLst/>
              <a:ahLst/>
              <a:cxnLst/>
              <a:rect l="l" t="t" r="r" b="b"/>
              <a:pathLst>
                <a:path w="221615" h="6853555">
                  <a:moveTo>
                    <a:pt x="0" y="6853339"/>
                  </a:moveTo>
                  <a:lnTo>
                    <a:pt x="221335" y="6853339"/>
                  </a:lnTo>
                  <a:lnTo>
                    <a:pt x="221335" y="0"/>
                  </a:lnTo>
                  <a:lnTo>
                    <a:pt x="0" y="0"/>
                  </a:lnTo>
                  <a:lnTo>
                    <a:pt x="0" y="6853339"/>
                  </a:lnTo>
                  <a:close/>
                </a:path>
              </a:pathLst>
            </a:custGeom>
            <a:solidFill>
              <a:srgbClr val="FD52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4660"/>
              <a:ext cx="690880" cy="6853555"/>
            </a:xfrm>
            <a:custGeom>
              <a:avLst/>
              <a:gdLst/>
              <a:ahLst/>
              <a:cxnLst/>
              <a:rect l="l" t="t" r="r" b="b"/>
              <a:pathLst>
                <a:path w="690880" h="6853555">
                  <a:moveTo>
                    <a:pt x="0" y="0"/>
                  </a:moveTo>
                  <a:lnTo>
                    <a:pt x="690460" y="0"/>
                  </a:lnTo>
                  <a:lnTo>
                    <a:pt x="690460" y="6853339"/>
                  </a:lnTo>
                  <a:lnTo>
                    <a:pt x="0" y="6853339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D52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1335" y="0"/>
              <a:ext cx="588010" cy="6853555"/>
            </a:xfrm>
            <a:custGeom>
              <a:avLst/>
              <a:gdLst/>
              <a:ahLst/>
              <a:cxnLst/>
              <a:rect l="l" t="t" r="r" b="b"/>
              <a:pathLst>
                <a:path w="588010" h="6853555">
                  <a:moveTo>
                    <a:pt x="587832" y="0"/>
                  </a:moveTo>
                  <a:lnTo>
                    <a:pt x="0" y="0"/>
                  </a:lnTo>
                  <a:lnTo>
                    <a:pt x="0" y="6853339"/>
                  </a:lnTo>
                  <a:lnTo>
                    <a:pt x="587832" y="6853339"/>
                  </a:lnTo>
                  <a:lnTo>
                    <a:pt x="58783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423386">
              <a:lnSpc>
                <a:spcPct val="100000"/>
              </a:lnSpc>
              <a:spcBef>
                <a:spcPts val="79"/>
              </a:spcBef>
            </a:pPr>
            <a:r>
              <a:rPr spc="180" dirty="0"/>
              <a:t>Adult</a:t>
            </a:r>
            <a:r>
              <a:rPr spc="-71" dirty="0"/>
              <a:t> </a:t>
            </a:r>
            <a:r>
              <a:rPr spc="255" dirty="0"/>
              <a:t>ECM</a:t>
            </a:r>
            <a:r>
              <a:rPr spc="-71" dirty="0"/>
              <a:t> </a:t>
            </a:r>
            <a:r>
              <a:rPr spc="210" dirty="0"/>
              <a:t>Populations</a:t>
            </a:r>
            <a:r>
              <a:rPr spc="-94" dirty="0"/>
              <a:t> </a:t>
            </a:r>
            <a:r>
              <a:rPr spc="172" dirty="0"/>
              <a:t>of</a:t>
            </a:r>
            <a:r>
              <a:rPr spc="-68" dirty="0"/>
              <a:t> </a:t>
            </a:r>
            <a:r>
              <a:rPr spc="293" dirty="0"/>
              <a:t>Focus</a:t>
            </a: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02274" y="5513584"/>
            <a:ext cx="638171" cy="389466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1105677" y="2067897"/>
            <a:ext cx="7537133" cy="0"/>
          </a:xfrm>
          <a:custGeom>
            <a:avLst/>
            <a:gdLst/>
            <a:ahLst/>
            <a:cxnLst/>
            <a:rect l="l" t="t" r="r" b="b"/>
            <a:pathLst>
              <a:path w="10049510">
                <a:moveTo>
                  <a:pt x="0" y="0"/>
                </a:moveTo>
                <a:lnTo>
                  <a:pt x="10049065" y="0"/>
                </a:lnTo>
              </a:path>
            </a:pathLst>
          </a:custGeom>
          <a:ln w="25400">
            <a:solidFill>
              <a:srgbClr val="FD52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05681" y="2226469"/>
            <a:ext cx="7472839" cy="316432"/>
          </a:xfrm>
          <a:prstGeom prst="rect">
            <a:avLst/>
          </a:prstGeom>
          <a:solidFill>
            <a:srgbClr val="66EAEC"/>
          </a:solidFill>
          <a:ln w="12700">
            <a:solidFill>
              <a:srgbClr val="055152"/>
            </a:solidFill>
          </a:ln>
        </p:spPr>
        <p:txBody>
          <a:bodyPr vert="horz" wrap="square" lIns="0" tIns="39052" rIns="0" bIns="0" rtlCol="0">
            <a:spAutoFit/>
          </a:bodyPr>
          <a:lstStyle/>
          <a:p>
            <a:pPr marL="261461">
              <a:lnSpc>
                <a:spcPct val="100000"/>
              </a:lnSpc>
              <a:spcBef>
                <a:spcPts val="307"/>
              </a:spcBef>
            </a:pPr>
            <a:r>
              <a:rPr sz="1800" b="1" spc="75" dirty="0">
                <a:latin typeface="Calibri"/>
                <a:cs typeface="Calibri"/>
              </a:rPr>
              <a:t>Adults</a:t>
            </a:r>
            <a:r>
              <a:rPr sz="1800" b="1" spc="-26" dirty="0">
                <a:latin typeface="Calibri"/>
                <a:cs typeface="Calibri"/>
              </a:rPr>
              <a:t> </a:t>
            </a:r>
            <a:r>
              <a:rPr sz="1800" b="1" spc="64" dirty="0">
                <a:latin typeface="Calibri"/>
                <a:cs typeface="Calibri"/>
              </a:rPr>
              <a:t>Living</a:t>
            </a:r>
            <a:r>
              <a:rPr sz="1800" b="1" spc="-49" dirty="0">
                <a:latin typeface="Calibri"/>
                <a:cs typeface="Calibri"/>
              </a:rPr>
              <a:t> </a:t>
            </a:r>
            <a:r>
              <a:rPr sz="1800" b="1" spc="53" dirty="0">
                <a:latin typeface="Calibri"/>
                <a:cs typeface="Calibri"/>
              </a:rPr>
              <a:t>in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49" dirty="0">
                <a:latin typeface="Calibri"/>
                <a:cs typeface="Calibri"/>
              </a:rPr>
              <a:t>the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94" dirty="0">
                <a:latin typeface="Calibri"/>
                <a:cs typeface="Calibri"/>
              </a:rPr>
              <a:t>Community</a:t>
            </a:r>
            <a:r>
              <a:rPr sz="1800" b="1" spc="-34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&amp;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At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113" dirty="0">
                <a:latin typeface="Calibri"/>
                <a:cs typeface="Calibri"/>
              </a:rPr>
              <a:t>Risk</a:t>
            </a:r>
            <a:r>
              <a:rPr sz="1800" b="1" spc="-38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for</a:t>
            </a:r>
            <a:r>
              <a:rPr sz="1800" b="1" spc="-41" dirty="0">
                <a:latin typeface="Calibri"/>
                <a:cs typeface="Calibri"/>
              </a:rPr>
              <a:t> </a:t>
            </a:r>
            <a:r>
              <a:rPr sz="1800" b="1" spc="101" dirty="0">
                <a:latin typeface="Calibri"/>
                <a:cs typeface="Calibri"/>
              </a:rPr>
              <a:t>LTC</a:t>
            </a:r>
            <a:r>
              <a:rPr sz="1800" b="1" spc="-23" dirty="0">
                <a:latin typeface="Calibri"/>
                <a:cs typeface="Calibri"/>
              </a:rPr>
              <a:t> </a:t>
            </a:r>
            <a:r>
              <a:rPr sz="1800" b="1" spc="49" dirty="0">
                <a:latin typeface="Calibri"/>
                <a:cs typeface="Calibri"/>
              </a:rPr>
              <a:t>Institutionalization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429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1"/>
              </a:spcBef>
            </a:pPr>
            <a:fld id="{81D60167-4931-47E6-BA6A-407CBD079E47}" type="slidenum">
              <a:rPr spc="45" dirty="0"/>
              <a:pPr marL="28575">
                <a:lnSpc>
                  <a:spcPct val="100000"/>
                </a:lnSpc>
                <a:spcBef>
                  <a:spcPts val="11"/>
                </a:spcBef>
              </a:pPr>
              <a:t>12</a:t>
            </a:fld>
            <a:endParaRPr spc="45" dirty="0"/>
          </a:p>
        </p:txBody>
      </p:sp>
    </p:spTree>
    <p:extLst>
      <p:ext uri="{BB962C8B-B14F-4D97-AF65-F5344CB8AC3E}">
        <p14:creationId xmlns:p14="http://schemas.microsoft.com/office/powerpoint/2010/main" val="474204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423386">
              <a:lnSpc>
                <a:spcPct val="100000"/>
              </a:lnSpc>
              <a:spcBef>
                <a:spcPts val="79"/>
              </a:spcBef>
            </a:pPr>
            <a:r>
              <a:rPr spc="244" dirty="0"/>
              <a:t>ECM</a:t>
            </a:r>
            <a:r>
              <a:rPr spc="-56" dirty="0"/>
              <a:t> </a:t>
            </a:r>
            <a:r>
              <a:rPr spc="274" dirty="0"/>
              <a:t>Core</a:t>
            </a:r>
            <a:r>
              <a:rPr spc="-64" dirty="0"/>
              <a:t> </a:t>
            </a:r>
            <a:r>
              <a:rPr spc="285" dirty="0"/>
              <a:t>Services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02274" y="5513584"/>
            <a:ext cx="638171" cy="38946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105677" y="2067897"/>
            <a:ext cx="7537133" cy="0"/>
          </a:xfrm>
          <a:custGeom>
            <a:avLst/>
            <a:gdLst/>
            <a:ahLst/>
            <a:cxnLst/>
            <a:rect l="l" t="t" r="r" b="b"/>
            <a:pathLst>
              <a:path w="10049510">
                <a:moveTo>
                  <a:pt x="0" y="0"/>
                </a:moveTo>
                <a:lnTo>
                  <a:pt x="10049065" y="0"/>
                </a:lnTo>
              </a:path>
            </a:pathLst>
          </a:custGeom>
          <a:ln w="25400">
            <a:solidFill>
              <a:srgbClr val="FD52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6841" y="2241029"/>
            <a:ext cx="2101637" cy="338865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550991" y="2209783"/>
            <a:ext cx="4806315" cy="20764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1350" dirty="0">
                <a:latin typeface="Calibri"/>
                <a:cs typeface="Calibri"/>
              </a:rPr>
              <a:t>ECM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Providers</a:t>
            </a:r>
            <a:r>
              <a:rPr sz="1350" spc="-19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are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required</a:t>
            </a:r>
            <a:r>
              <a:rPr sz="1350" spc="-19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to</a:t>
            </a:r>
            <a:r>
              <a:rPr sz="1350" spc="-23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offer</a:t>
            </a:r>
            <a:r>
              <a:rPr sz="1350" spc="-3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all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seven</a:t>
            </a:r>
            <a:r>
              <a:rPr sz="1350" spc="-38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of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these</a:t>
            </a:r>
            <a:r>
              <a:rPr sz="1350" spc="-26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core</a:t>
            </a:r>
            <a:r>
              <a:rPr sz="1350" spc="-23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services.</a:t>
            </a:r>
            <a:endParaRPr sz="1350">
              <a:latin typeface="Calibri"/>
              <a:cs typeface="Calibri"/>
            </a:endParaRPr>
          </a:p>
          <a:p>
            <a:pPr marL="9525" marR="3810">
              <a:lnSpc>
                <a:spcPct val="100000"/>
              </a:lnSpc>
              <a:spcBef>
                <a:spcPts val="1620"/>
              </a:spcBef>
            </a:pPr>
            <a:r>
              <a:rPr sz="1350" dirty="0">
                <a:latin typeface="Calibri"/>
                <a:cs typeface="Calibri"/>
              </a:rPr>
              <a:t>ECM</a:t>
            </a:r>
            <a:r>
              <a:rPr sz="1350" spc="-41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Lead</a:t>
            </a:r>
            <a:r>
              <a:rPr sz="1350" spc="-3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Care</a:t>
            </a:r>
            <a:r>
              <a:rPr sz="1350" spc="-38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Managers</a:t>
            </a:r>
            <a:r>
              <a:rPr sz="1350" spc="-38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are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strongly</a:t>
            </a:r>
            <a:r>
              <a:rPr sz="1350" spc="-41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encouraged</a:t>
            </a:r>
            <a:r>
              <a:rPr sz="1350" spc="-41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to</a:t>
            </a:r>
            <a:r>
              <a:rPr sz="1350" spc="-41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screen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spc="-19" dirty="0">
                <a:latin typeface="Calibri"/>
                <a:cs typeface="Calibri"/>
              </a:rPr>
              <a:t>MCP </a:t>
            </a:r>
            <a:r>
              <a:rPr sz="1350" dirty="0">
                <a:latin typeface="Calibri"/>
                <a:cs typeface="Calibri"/>
              </a:rPr>
              <a:t>members</a:t>
            </a:r>
            <a:r>
              <a:rPr sz="1350" spc="-41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receiving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ECM</a:t>
            </a:r>
            <a:r>
              <a:rPr sz="1350" spc="-41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for</a:t>
            </a:r>
            <a:r>
              <a:rPr sz="1350" spc="-38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community</a:t>
            </a:r>
            <a:r>
              <a:rPr sz="1350" spc="-41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support</a:t>
            </a:r>
            <a:r>
              <a:rPr sz="1350" spc="-38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needs.</a:t>
            </a:r>
            <a:r>
              <a:rPr sz="1350" spc="-49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Community </a:t>
            </a:r>
            <a:r>
              <a:rPr sz="1350" dirty="0">
                <a:latin typeface="Calibri"/>
                <a:cs typeface="Calibri"/>
              </a:rPr>
              <a:t>supports</a:t>
            </a:r>
            <a:r>
              <a:rPr sz="1350" spc="-38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are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services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provided</a:t>
            </a:r>
            <a:r>
              <a:rPr sz="1350" spc="-23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by</a:t>
            </a:r>
            <a:r>
              <a:rPr sz="1350" spc="-26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MCPs</a:t>
            </a:r>
            <a:r>
              <a:rPr sz="1350" spc="-26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as</a:t>
            </a:r>
            <a:r>
              <a:rPr sz="1350" spc="-41" dirty="0">
                <a:latin typeface="Calibri"/>
                <a:cs typeface="Calibri"/>
              </a:rPr>
              <a:t> </a:t>
            </a:r>
            <a:r>
              <a:rPr sz="1350" spc="-15" dirty="0">
                <a:latin typeface="Calibri"/>
                <a:cs typeface="Calibri"/>
              </a:rPr>
              <a:t>cost-</a:t>
            </a:r>
            <a:r>
              <a:rPr sz="1350" spc="-8" dirty="0">
                <a:latin typeface="Calibri"/>
                <a:cs typeface="Calibri"/>
              </a:rPr>
              <a:t>effective</a:t>
            </a:r>
            <a:r>
              <a:rPr sz="1350" spc="-26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alternatives </a:t>
            </a:r>
            <a:r>
              <a:rPr sz="1350" dirty="0">
                <a:latin typeface="Calibri"/>
                <a:cs typeface="Calibri"/>
              </a:rPr>
              <a:t>to</a:t>
            </a:r>
            <a:r>
              <a:rPr sz="1350" spc="-38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traditional</a:t>
            </a:r>
            <a:r>
              <a:rPr sz="1350" spc="-26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medical</a:t>
            </a:r>
            <a:r>
              <a:rPr sz="1350" spc="-3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services</a:t>
            </a:r>
            <a:r>
              <a:rPr sz="1350" spc="-3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or</a:t>
            </a:r>
            <a:r>
              <a:rPr sz="1350" spc="-34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settings.</a:t>
            </a:r>
            <a:endParaRPr sz="1350">
              <a:latin typeface="Calibri"/>
              <a:cs typeface="Calibri"/>
            </a:endParaRPr>
          </a:p>
          <a:p>
            <a:pPr marL="9525" marR="172878">
              <a:lnSpc>
                <a:spcPct val="100000"/>
              </a:lnSpc>
              <a:spcBef>
                <a:spcPts val="1620"/>
              </a:spcBef>
            </a:pPr>
            <a:r>
              <a:rPr sz="1350" dirty="0">
                <a:latin typeface="Calibri"/>
                <a:cs typeface="Calibri"/>
              </a:rPr>
              <a:t>All</a:t>
            </a:r>
            <a:r>
              <a:rPr sz="1350" spc="-26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MCPs</a:t>
            </a:r>
            <a:r>
              <a:rPr sz="1350" spc="-3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are</a:t>
            </a:r>
            <a:r>
              <a:rPr sz="1350" spc="-15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encouraged</a:t>
            </a:r>
            <a:r>
              <a:rPr sz="1350" spc="-23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to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offer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as</a:t>
            </a:r>
            <a:r>
              <a:rPr sz="1350" spc="-3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many</a:t>
            </a:r>
            <a:r>
              <a:rPr sz="1350" spc="-26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of</a:t>
            </a:r>
            <a:r>
              <a:rPr sz="1350" spc="-1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the</a:t>
            </a:r>
            <a:r>
              <a:rPr sz="1350" spc="-26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14</a:t>
            </a:r>
            <a:r>
              <a:rPr sz="1350" spc="-19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Community </a:t>
            </a:r>
            <a:r>
              <a:rPr sz="1350" dirty="0">
                <a:latin typeface="Calibri"/>
                <a:cs typeface="Calibri"/>
              </a:rPr>
              <a:t>Supports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as</a:t>
            </a:r>
            <a:r>
              <a:rPr sz="1350" spc="-26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possible,</a:t>
            </a:r>
            <a:r>
              <a:rPr sz="1350" spc="-26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but</a:t>
            </a:r>
            <a:r>
              <a:rPr sz="1350" spc="-3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not</a:t>
            </a:r>
            <a:r>
              <a:rPr sz="1350" spc="-26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all</a:t>
            </a:r>
            <a:r>
              <a:rPr sz="1350" spc="-26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plans</a:t>
            </a:r>
            <a:r>
              <a:rPr sz="1350" spc="-26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may</a:t>
            </a:r>
            <a:r>
              <a:rPr sz="1350" spc="-3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offer</a:t>
            </a:r>
            <a:r>
              <a:rPr sz="1350" spc="-3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the</a:t>
            </a:r>
            <a:r>
              <a:rPr sz="1350" spc="-19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entire</a:t>
            </a:r>
            <a:r>
              <a:rPr sz="1350" spc="-23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suite</a:t>
            </a:r>
            <a:r>
              <a:rPr sz="1350" spc="-26" dirty="0">
                <a:latin typeface="Calibri"/>
                <a:cs typeface="Calibri"/>
              </a:rPr>
              <a:t> </a:t>
            </a:r>
            <a:r>
              <a:rPr sz="1350" spc="-19" dirty="0">
                <a:latin typeface="Calibri"/>
                <a:cs typeface="Calibri"/>
              </a:rPr>
              <a:t>of </a:t>
            </a:r>
            <a:r>
              <a:rPr sz="1350" dirty="0">
                <a:latin typeface="Calibri"/>
                <a:cs typeface="Calibri"/>
              </a:rPr>
              <a:t>services.</a:t>
            </a:r>
            <a:r>
              <a:rPr sz="1350" spc="-34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Examples</a:t>
            </a:r>
            <a:r>
              <a:rPr sz="1350" spc="-41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of</a:t>
            </a:r>
            <a:r>
              <a:rPr sz="1350" spc="-23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Community</a:t>
            </a:r>
            <a:r>
              <a:rPr sz="1350" spc="-3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Supports</a:t>
            </a:r>
            <a:r>
              <a:rPr sz="1350" spc="-26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include: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50990" y="4343840"/>
            <a:ext cx="3073241" cy="114014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24314" indent="-214789">
              <a:lnSpc>
                <a:spcPct val="100000"/>
              </a:lnSpc>
              <a:spcBef>
                <a:spcPts val="75"/>
              </a:spcBef>
              <a:buFont typeface="Arial"/>
              <a:buChar char="•"/>
              <a:tabLst>
                <a:tab pos="224314" algn="l"/>
              </a:tabLst>
            </a:pPr>
            <a:r>
              <a:rPr sz="1050" dirty="0">
                <a:latin typeface="Calibri"/>
                <a:cs typeface="Calibri"/>
              </a:rPr>
              <a:t>Asthma</a:t>
            </a:r>
            <a:r>
              <a:rPr sz="1050" spc="-49" dirty="0">
                <a:latin typeface="Calibri"/>
                <a:cs typeface="Calibri"/>
              </a:rPr>
              <a:t> </a:t>
            </a:r>
            <a:r>
              <a:rPr sz="1050" spc="-8" dirty="0">
                <a:latin typeface="Calibri"/>
                <a:cs typeface="Calibri"/>
              </a:rPr>
              <a:t>Remediation</a:t>
            </a:r>
            <a:endParaRPr sz="1050">
              <a:latin typeface="Calibri"/>
              <a:cs typeface="Calibri"/>
            </a:endParaRPr>
          </a:p>
          <a:p>
            <a:pPr marL="224314" indent="-214789">
              <a:lnSpc>
                <a:spcPct val="100000"/>
              </a:lnSpc>
              <a:spcBef>
                <a:spcPts val="4"/>
              </a:spcBef>
              <a:buFont typeface="Arial"/>
              <a:buChar char="•"/>
              <a:tabLst>
                <a:tab pos="224314" algn="l"/>
              </a:tabLst>
            </a:pPr>
            <a:r>
              <a:rPr sz="1050" dirty="0">
                <a:latin typeface="Calibri"/>
                <a:cs typeface="Calibri"/>
              </a:rPr>
              <a:t>Medically</a:t>
            </a:r>
            <a:r>
              <a:rPr sz="1050" spc="-19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Supportive</a:t>
            </a:r>
            <a:r>
              <a:rPr sz="1050" spc="-19" dirty="0">
                <a:latin typeface="Calibri"/>
                <a:cs typeface="Calibri"/>
              </a:rPr>
              <a:t> </a:t>
            </a:r>
            <a:r>
              <a:rPr sz="1050" spc="-8" dirty="0">
                <a:latin typeface="Calibri"/>
                <a:cs typeface="Calibri"/>
              </a:rPr>
              <a:t>Food/Medically</a:t>
            </a:r>
            <a:r>
              <a:rPr sz="1050" spc="-26" dirty="0">
                <a:latin typeface="Calibri"/>
                <a:cs typeface="Calibri"/>
              </a:rPr>
              <a:t> </a:t>
            </a:r>
            <a:r>
              <a:rPr sz="1050" spc="-15" dirty="0">
                <a:latin typeface="Calibri"/>
                <a:cs typeface="Calibri"/>
              </a:rPr>
              <a:t>Tailored</a:t>
            </a:r>
            <a:r>
              <a:rPr sz="1050" spc="-19" dirty="0">
                <a:latin typeface="Calibri"/>
                <a:cs typeface="Calibri"/>
              </a:rPr>
              <a:t> </a:t>
            </a:r>
            <a:r>
              <a:rPr sz="1050" spc="-8" dirty="0">
                <a:latin typeface="Calibri"/>
                <a:cs typeface="Calibri"/>
              </a:rPr>
              <a:t>Meals</a:t>
            </a:r>
            <a:endParaRPr sz="1050">
              <a:latin typeface="Calibri"/>
              <a:cs typeface="Calibri"/>
            </a:endParaRPr>
          </a:p>
          <a:p>
            <a:pPr marL="224314" indent="-214789">
              <a:lnSpc>
                <a:spcPct val="100000"/>
              </a:lnSpc>
              <a:buFont typeface="Arial"/>
              <a:buChar char="•"/>
              <a:tabLst>
                <a:tab pos="224314" algn="l"/>
              </a:tabLst>
            </a:pPr>
            <a:r>
              <a:rPr sz="1050" spc="-8" dirty="0">
                <a:latin typeface="Calibri"/>
                <a:cs typeface="Calibri"/>
              </a:rPr>
              <a:t>Respite</a:t>
            </a:r>
            <a:r>
              <a:rPr sz="1050" spc="-11" dirty="0">
                <a:latin typeface="Calibri"/>
                <a:cs typeface="Calibri"/>
              </a:rPr>
              <a:t> </a:t>
            </a:r>
            <a:r>
              <a:rPr sz="1050" spc="-8" dirty="0">
                <a:latin typeface="Calibri"/>
                <a:cs typeface="Calibri"/>
              </a:rPr>
              <a:t>Services</a:t>
            </a:r>
            <a:endParaRPr sz="1050">
              <a:latin typeface="Calibri"/>
              <a:cs typeface="Calibri"/>
            </a:endParaRPr>
          </a:p>
          <a:p>
            <a:pPr marL="224314" indent="-214789">
              <a:lnSpc>
                <a:spcPct val="100000"/>
              </a:lnSpc>
              <a:buFont typeface="Arial"/>
              <a:buChar char="•"/>
              <a:tabLst>
                <a:tab pos="224314" algn="l"/>
              </a:tabLst>
            </a:pPr>
            <a:r>
              <a:rPr sz="1050" spc="-8" dirty="0">
                <a:latin typeface="Calibri"/>
                <a:cs typeface="Calibri"/>
              </a:rPr>
              <a:t>Short-</a:t>
            </a:r>
            <a:r>
              <a:rPr sz="1050" spc="-26" dirty="0">
                <a:latin typeface="Calibri"/>
                <a:cs typeface="Calibri"/>
              </a:rPr>
              <a:t>Term</a:t>
            </a:r>
            <a:r>
              <a:rPr sz="1050" spc="15" dirty="0">
                <a:latin typeface="Calibri"/>
                <a:cs typeface="Calibri"/>
              </a:rPr>
              <a:t> </a:t>
            </a:r>
            <a:r>
              <a:rPr sz="1050" spc="-15" dirty="0">
                <a:latin typeface="Calibri"/>
                <a:cs typeface="Calibri"/>
              </a:rPr>
              <a:t>Post-</a:t>
            </a:r>
            <a:r>
              <a:rPr sz="1050" spc="-8" dirty="0">
                <a:latin typeface="Calibri"/>
                <a:cs typeface="Calibri"/>
              </a:rPr>
              <a:t>Hospitalization</a:t>
            </a:r>
            <a:r>
              <a:rPr sz="1050" spc="34" dirty="0">
                <a:latin typeface="Calibri"/>
                <a:cs typeface="Calibri"/>
              </a:rPr>
              <a:t> </a:t>
            </a:r>
            <a:r>
              <a:rPr sz="1050" spc="-8" dirty="0">
                <a:latin typeface="Calibri"/>
                <a:cs typeface="Calibri"/>
              </a:rPr>
              <a:t>Housing</a:t>
            </a:r>
            <a:endParaRPr sz="1050">
              <a:latin typeface="Calibri"/>
              <a:cs typeface="Calibri"/>
            </a:endParaRPr>
          </a:p>
          <a:p>
            <a:pPr marL="224314" indent="-214789">
              <a:lnSpc>
                <a:spcPct val="100000"/>
              </a:lnSpc>
              <a:buFont typeface="Arial"/>
              <a:buChar char="•"/>
              <a:tabLst>
                <a:tab pos="224314" algn="l"/>
              </a:tabLst>
            </a:pPr>
            <a:r>
              <a:rPr sz="1050" dirty="0">
                <a:latin typeface="Calibri"/>
                <a:cs typeface="Calibri"/>
              </a:rPr>
              <a:t>Housing</a:t>
            </a:r>
            <a:r>
              <a:rPr sz="1050" spc="-34" dirty="0">
                <a:latin typeface="Calibri"/>
                <a:cs typeface="Calibri"/>
              </a:rPr>
              <a:t> </a:t>
            </a:r>
            <a:r>
              <a:rPr sz="1050" spc="-8" dirty="0">
                <a:latin typeface="Calibri"/>
                <a:cs typeface="Calibri"/>
              </a:rPr>
              <a:t>Transition</a:t>
            </a:r>
            <a:r>
              <a:rPr sz="1050" spc="-26" dirty="0">
                <a:latin typeface="Calibri"/>
                <a:cs typeface="Calibri"/>
              </a:rPr>
              <a:t> </a:t>
            </a:r>
            <a:r>
              <a:rPr sz="1050" spc="-8" dirty="0">
                <a:latin typeface="Calibri"/>
                <a:cs typeface="Calibri"/>
              </a:rPr>
              <a:t>Navigation</a:t>
            </a:r>
            <a:r>
              <a:rPr sz="1050" spc="-34" dirty="0">
                <a:latin typeface="Calibri"/>
                <a:cs typeface="Calibri"/>
              </a:rPr>
              <a:t> </a:t>
            </a:r>
            <a:r>
              <a:rPr sz="1050" spc="-8" dirty="0">
                <a:latin typeface="Calibri"/>
                <a:cs typeface="Calibri"/>
              </a:rPr>
              <a:t>Services</a:t>
            </a:r>
            <a:endParaRPr sz="1050">
              <a:latin typeface="Calibri"/>
              <a:cs typeface="Calibri"/>
            </a:endParaRPr>
          </a:p>
          <a:p>
            <a:pPr marL="224314" indent="-214789">
              <a:lnSpc>
                <a:spcPct val="100000"/>
              </a:lnSpc>
              <a:buFont typeface="Arial"/>
              <a:buChar char="•"/>
              <a:tabLst>
                <a:tab pos="224314" algn="l"/>
              </a:tabLst>
            </a:pPr>
            <a:r>
              <a:rPr sz="1050" dirty="0">
                <a:latin typeface="Calibri"/>
                <a:cs typeface="Calibri"/>
              </a:rPr>
              <a:t>Housing</a:t>
            </a:r>
            <a:r>
              <a:rPr sz="1050" spc="-53" dirty="0">
                <a:latin typeface="Calibri"/>
                <a:cs typeface="Calibri"/>
              </a:rPr>
              <a:t> </a:t>
            </a:r>
            <a:r>
              <a:rPr sz="1050" spc="-8" dirty="0">
                <a:latin typeface="Calibri"/>
                <a:cs typeface="Calibri"/>
              </a:rPr>
              <a:t>Deposits</a:t>
            </a:r>
            <a:endParaRPr sz="1050">
              <a:latin typeface="Calibri"/>
              <a:cs typeface="Calibri"/>
            </a:endParaRPr>
          </a:p>
          <a:p>
            <a:pPr marL="224314" indent="-214789">
              <a:lnSpc>
                <a:spcPct val="100000"/>
              </a:lnSpc>
              <a:buFont typeface="Arial"/>
              <a:buChar char="•"/>
              <a:tabLst>
                <a:tab pos="224314" algn="l"/>
              </a:tabLst>
            </a:pPr>
            <a:r>
              <a:rPr sz="1050" dirty="0">
                <a:latin typeface="Calibri"/>
                <a:cs typeface="Calibri"/>
              </a:rPr>
              <a:t>Housing</a:t>
            </a:r>
            <a:r>
              <a:rPr sz="1050" spc="-34" dirty="0">
                <a:latin typeface="Calibri"/>
                <a:cs typeface="Calibri"/>
              </a:rPr>
              <a:t> </a:t>
            </a:r>
            <a:r>
              <a:rPr sz="1050" spc="-15" dirty="0">
                <a:latin typeface="Calibri"/>
                <a:cs typeface="Calibri"/>
              </a:rPr>
              <a:t>Tenancy</a:t>
            </a:r>
            <a:r>
              <a:rPr sz="1050" spc="-11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and</a:t>
            </a:r>
            <a:r>
              <a:rPr sz="1050" spc="-26" dirty="0">
                <a:latin typeface="Calibri"/>
                <a:cs typeface="Calibri"/>
              </a:rPr>
              <a:t> </a:t>
            </a:r>
            <a:r>
              <a:rPr sz="1050" spc="-8" dirty="0">
                <a:latin typeface="Calibri"/>
                <a:cs typeface="Calibri"/>
              </a:rPr>
              <a:t>Sustaining</a:t>
            </a:r>
            <a:r>
              <a:rPr sz="1050" spc="-23" dirty="0">
                <a:latin typeface="Calibri"/>
                <a:cs typeface="Calibri"/>
              </a:rPr>
              <a:t> </a:t>
            </a:r>
            <a:r>
              <a:rPr sz="1050" spc="-8" dirty="0">
                <a:latin typeface="Calibri"/>
                <a:cs typeface="Calibri"/>
              </a:rPr>
              <a:t>Services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58395" y="4359086"/>
            <a:ext cx="1646873" cy="114014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24314" indent="-214789">
              <a:lnSpc>
                <a:spcPct val="100000"/>
              </a:lnSpc>
              <a:spcBef>
                <a:spcPts val="75"/>
              </a:spcBef>
              <a:buFont typeface="Arial"/>
              <a:buChar char="•"/>
              <a:tabLst>
                <a:tab pos="224314" algn="l"/>
              </a:tabLst>
            </a:pPr>
            <a:r>
              <a:rPr sz="1050" dirty="0">
                <a:latin typeface="Calibri"/>
                <a:cs typeface="Calibri"/>
              </a:rPr>
              <a:t>Sobering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sz="1050" spc="-8" dirty="0">
                <a:latin typeface="Calibri"/>
                <a:cs typeface="Calibri"/>
              </a:rPr>
              <a:t>Centers</a:t>
            </a:r>
            <a:endParaRPr sz="1050">
              <a:latin typeface="Calibri"/>
              <a:cs typeface="Calibri"/>
            </a:endParaRPr>
          </a:p>
          <a:p>
            <a:pPr marL="224314" indent="-214789">
              <a:lnSpc>
                <a:spcPct val="100000"/>
              </a:lnSpc>
              <a:spcBef>
                <a:spcPts val="4"/>
              </a:spcBef>
              <a:buFont typeface="Arial"/>
              <a:buChar char="•"/>
              <a:tabLst>
                <a:tab pos="224314" algn="l"/>
              </a:tabLst>
            </a:pPr>
            <a:r>
              <a:rPr sz="1050" dirty="0">
                <a:latin typeface="Calibri"/>
                <a:cs typeface="Calibri"/>
              </a:rPr>
              <a:t>Home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sz="1050" spc="-8" dirty="0">
                <a:latin typeface="Calibri"/>
                <a:cs typeface="Calibri"/>
              </a:rPr>
              <a:t>Modifications</a:t>
            </a:r>
            <a:endParaRPr sz="1050">
              <a:latin typeface="Calibri"/>
              <a:cs typeface="Calibri"/>
            </a:endParaRPr>
          </a:p>
          <a:p>
            <a:pPr marL="224314" indent="-214789">
              <a:lnSpc>
                <a:spcPct val="100000"/>
              </a:lnSpc>
              <a:buFont typeface="Arial"/>
              <a:buChar char="•"/>
              <a:tabLst>
                <a:tab pos="224314" algn="l"/>
              </a:tabLst>
            </a:pPr>
            <a:r>
              <a:rPr sz="1050" spc="-8" dirty="0">
                <a:latin typeface="Calibri"/>
                <a:cs typeface="Calibri"/>
              </a:rPr>
              <a:t>Personal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Care</a:t>
            </a:r>
            <a:r>
              <a:rPr sz="1050" spc="-23" dirty="0">
                <a:latin typeface="Calibri"/>
                <a:cs typeface="Calibri"/>
              </a:rPr>
              <a:t> </a:t>
            </a:r>
            <a:r>
              <a:rPr sz="1050" spc="-8" dirty="0">
                <a:latin typeface="Calibri"/>
                <a:cs typeface="Calibri"/>
              </a:rPr>
              <a:t>Services</a:t>
            </a:r>
            <a:endParaRPr sz="1050">
              <a:latin typeface="Calibri"/>
              <a:cs typeface="Calibri"/>
            </a:endParaRPr>
          </a:p>
          <a:p>
            <a:pPr marL="224314" indent="-214789">
              <a:lnSpc>
                <a:spcPct val="100000"/>
              </a:lnSpc>
              <a:buFont typeface="Arial"/>
              <a:buChar char="•"/>
              <a:tabLst>
                <a:tab pos="224314" algn="l"/>
              </a:tabLst>
            </a:pPr>
            <a:r>
              <a:rPr sz="1050" dirty="0">
                <a:latin typeface="Calibri"/>
                <a:cs typeface="Calibri"/>
              </a:rPr>
              <a:t>Day</a:t>
            </a:r>
            <a:r>
              <a:rPr sz="1050" spc="-11" dirty="0">
                <a:latin typeface="Calibri"/>
                <a:cs typeface="Calibri"/>
              </a:rPr>
              <a:t> </a:t>
            </a:r>
            <a:r>
              <a:rPr sz="1050" spc="-8" dirty="0">
                <a:latin typeface="Calibri"/>
                <a:cs typeface="Calibri"/>
              </a:rPr>
              <a:t>Habilitation</a:t>
            </a:r>
            <a:r>
              <a:rPr sz="1050" spc="4" dirty="0">
                <a:latin typeface="Calibri"/>
                <a:cs typeface="Calibri"/>
              </a:rPr>
              <a:t> </a:t>
            </a:r>
            <a:r>
              <a:rPr sz="1050" spc="-8" dirty="0">
                <a:latin typeface="Calibri"/>
                <a:cs typeface="Calibri"/>
              </a:rPr>
              <a:t>Programs</a:t>
            </a:r>
            <a:endParaRPr sz="1050">
              <a:latin typeface="Calibri"/>
              <a:cs typeface="Calibri"/>
            </a:endParaRPr>
          </a:p>
          <a:p>
            <a:pPr marL="224314" indent="-214789">
              <a:lnSpc>
                <a:spcPct val="100000"/>
              </a:lnSpc>
              <a:buFont typeface="Arial"/>
              <a:buChar char="•"/>
              <a:tabLst>
                <a:tab pos="224314" algn="l"/>
              </a:tabLst>
            </a:pPr>
            <a:r>
              <a:rPr sz="1050" dirty="0">
                <a:latin typeface="Calibri"/>
                <a:cs typeface="Calibri"/>
              </a:rPr>
              <a:t>Nursing</a:t>
            </a:r>
            <a:r>
              <a:rPr sz="1050" spc="-56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Facility</a:t>
            </a:r>
            <a:r>
              <a:rPr sz="1050" spc="-53" dirty="0">
                <a:latin typeface="Calibri"/>
                <a:cs typeface="Calibri"/>
              </a:rPr>
              <a:t> </a:t>
            </a:r>
            <a:r>
              <a:rPr sz="1050" spc="-8" dirty="0">
                <a:latin typeface="Calibri"/>
                <a:cs typeface="Calibri"/>
              </a:rPr>
              <a:t>Transition</a:t>
            </a:r>
            <a:endParaRPr sz="1050">
              <a:latin typeface="Calibri"/>
              <a:cs typeface="Calibri"/>
            </a:endParaRPr>
          </a:p>
          <a:p>
            <a:pPr marL="224314" indent="-214789">
              <a:lnSpc>
                <a:spcPct val="100000"/>
              </a:lnSpc>
              <a:buFont typeface="Arial"/>
              <a:buChar char="•"/>
              <a:tabLst>
                <a:tab pos="224314" algn="l"/>
              </a:tabLst>
            </a:pPr>
            <a:r>
              <a:rPr sz="1050" dirty="0">
                <a:latin typeface="Calibri"/>
                <a:cs typeface="Calibri"/>
              </a:rPr>
              <a:t>Community</a:t>
            </a:r>
            <a:r>
              <a:rPr sz="1050" spc="-49" dirty="0">
                <a:latin typeface="Calibri"/>
                <a:cs typeface="Calibri"/>
              </a:rPr>
              <a:t> </a:t>
            </a:r>
            <a:r>
              <a:rPr sz="1050" spc="-8" dirty="0">
                <a:latin typeface="Calibri"/>
                <a:cs typeface="Calibri"/>
              </a:rPr>
              <a:t>Transition</a:t>
            </a:r>
            <a:endParaRPr sz="1050">
              <a:latin typeface="Calibri"/>
              <a:cs typeface="Calibri"/>
            </a:endParaRPr>
          </a:p>
          <a:p>
            <a:pPr marL="224314" indent="-214789">
              <a:lnSpc>
                <a:spcPct val="100000"/>
              </a:lnSpc>
              <a:buFont typeface="Arial"/>
              <a:buChar char="•"/>
              <a:tabLst>
                <a:tab pos="224314" algn="l"/>
              </a:tabLst>
            </a:pPr>
            <a:r>
              <a:rPr sz="1050" spc="-8" dirty="0">
                <a:latin typeface="Calibri"/>
                <a:cs typeface="Calibri"/>
              </a:rPr>
              <a:t>Recuperative</a:t>
            </a:r>
            <a:r>
              <a:rPr sz="1050" spc="-26" dirty="0">
                <a:latin typeface="Calibri"/>
                <a:cs typeface="Calibri"/>
              </a:rPr>
              <a:t> </a:t>
            </a:r>
            <a:r>
              <a:rPr sz="1050" spc="-15" dirty="0">
                <a:latin typeface="Calibri"/>
                <a:cs typeface="Calibri"/>
              </a:rPr>
              <a:t>Care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74178" y="4343184"/>
            <a:ext cx="411480" cy="1293971"/>
          </a:xfrm>
          <a:custGeom>
            <a:avLst/>
            <a:gdLst/>
            <a:ahLst/>
            <a:cxnLst/>
            <a:rect l="l" t="t" r="r" b="b"/>
            <a:pathLst>
              <a:path w="548639" h="1725295">
                <a:moveTo>
                  <a:pt x="548639" y="1725256"/>
                </a:moveTo>
                <a:lnTo>
                  <a:pt x="499331" y="1721327"/>
                </a:lnTo>
                <a:lnTo>
                  <a:pt x="452922" y="1710000"/>
                </a:lnTo>
                <a:lnTo>
                  <a:pt x="410187" y="1691962"/>
                </a:lnTo>
                <a:lnTo>
                  <a:pt x="371900" y="1667902"/>
                </a:lnTo>
                <a:lnTo>
                  <a:pt x="338838" y="1638511"/>
                </a:lnTo>
                <a:lnTo>
                  <a:pt x="311773" y="1604475"/>
                </a:lnTo>
                <a:lnTo>
                  <a:pt x="291482" y="1566484"/>
                </a:lnTo>
                <a:lnTo>
                  <a:pt x="278739" y="1525226"/>
                </a:lnTo>
                <a:lnTo>
                  <a:pt x="274319" y="1481391"/>
                </a:lnTo>
                <a:lnTo>
                  <a:pt x="269900" y="1437556"/>
                </a:lnTo>
                <a:lnTo>
                  <a:pt x="257157" y="1396298"/>
                </a:lnTo>
                <a:lnTo>
                  <a:pt x="236866" y="1358307"/>
                </a:lnTo>
                <a:lnTo>
                  <a:pt x="209801" y="1324271"/>
                </a:lnTo>
                <a:lnTo>
                  <a:pt x="176739" y="1294880"/>
                </a:lnTo>
                <a:lnTo>
                  <a:pt x="138452" y="1270820"/>
                </a:lnTo>
                <a:lnTo>
                  <a:pt x="95717" y="1252782"/>
                </a:lnTo>
                <a:lnTo>
                  <a:pt x="49308" y="1241455"/>
                </a:lnTo>
                <a:lnTo>
                  <a:pt x="0" y="1237526"/>
                </a:lnTo>
                <a:lnTo>
                  <a:pt x="49308" y="1233597"/>
                </a:lnTo>
                <a:lnTo>
                  <a:pt x="95717" y="1222269"/>
                </a:lnTo>
                <a:lnTo>
                  <a:pt x="138452" y="1204231"/>
                </a:lnTo>
                <a:lnTo>
                  <a:pt x="176739" y="1180172"/>
                </a:lnTo>
                <a:lnTo>
                  <a:pt x="209801" y="1150780"/>
                </a:lnTo>
                <a:lnTo>
                  <a:pt x="236866" y="1116744"/>
                </a:lnTo>
                <a:lnTo>
                  <a:pt x="257157" y="1078753"/>
                </a:lnTo>
                <a:lnTo>
                  <a:pt x="269900" y="1037495"/>
                </a:lnTo>
                <a:lnTo>
                  <a:pt x="274319" y="993660"/>
                </a:lnTo>
                <a:lnTo>
                  <a:pt x="274319" y="243865"/>
                </a:lnTo>
                <a:lnTo>
                  <a:pt x="278739" y="200030"/>
                </a:lnTo>
                <a:lnTo>
                  <a:pt x="291482" y="158772"/>
                </a:lnTo>
                <a:lnTo>
                  <a:pt x="311773" y="120781"/>
                </a:lnTo>
                <a:lnTo>
                  <a:pt x="338838" y="86745"/>
                </a:lnTo>
                <a:lnTo>
                  <a:pt x="371900" y="57353"/>
                </a:lnTo>
                <a:lnTo>
                  <a:pt x="410187" y="33294"/>
                </a:lnTo>
                <a:lnTo>
                  <a:pt x="452922" y="15256"/>
                </a:lnTo>
                <a:lnTo>
                  <a:pt x="499331" y="3928"/>
                </a:lnTo>
                <a:lnTo>
                  <a:pt x="548639" y="0"/>
                </a:lnTo>
              </a:path>
            </a:pathLst>
          </a:custGeom>
          <a:ln w="6349">
            <a:solidFill>
              <a:srgbClr val="426B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429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1"/>
              </a:spcBef>
            </a:pPr>
            <a:fld id="{81D60167-4931-47E6-BA6A-407CBD079E47}" type="slidenum">
              <a:rPr spc="45" dirty="0"/>
              <a:pPr marL="28575">
                <a:lnSpc>
                  <a:spcPct val="100000"/>
                </a:lnSpc>
                <a:spcBef>
                  <a:spcPts val="11"/>
                </a:spcBef>
              </a:pPr>
              <a:t>13</a:t>
            </a:fld>
            <a:endParaRPr spc="45" dirty="0"/>
          </a:p>
        </p:txBody>
      </p:sp>
    </p:spTree>
    <p:extLst>
      <p:ext uri="{BB962C8B-B14F-4D97-AF65-F5344CB8AC3E}">
        <p14:creationId xmlns:p14="http://schemas.microsoft.com/office/powerpoint/2010/main" val="547490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423386">
              <a:lnSpc>
                <a:spcPct val="100000"/>
              </a:lnSpc>
              <a:spcBef>
                <a:spcPts val="79"/>
              </a:spcBef>
            </a:pPr>
            <a:r>
              <a:rPr spc="375" dirty="0"/>
              <a:t>IHSS</a:t>
            </a:r>
            <a:r>
              <a:rPr spc="-68" dirty="0"/>
              <a:t> </a:t>
            </a:r>
            <a:r>
              <a:rPr spc="210" dirty="0"/>
              <a:t>and</a:t>
            </a:r>
            <a:r>
              <a:rPr spc="-75" dirty="0"/>
              <a:t> </a:t>
            </a:r>
            <a:r>
              <a:rPr spc="244" dirty="0"/>
              <a:t>ECM</a:t>
            </a:r>
            <a:r>
              <a:rPr spc="-60" dirty="0"/>
              <a:t> </a:t>
            </a:r>
            <a:r>
              <a:rPr spc="221" dirty="0"/>
              <a:t>Overlaps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02274" y="5513584"/>
            <a:ext cx="638171" cy="38946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105677" y="2067897"/>
            <a:ext cx="7537133" cy="0"/>
          </a:xfrm>
          <a:custGeom>
            <a:avLst/>
            <a:gdLst/>
            <a:ahLst/>
            <a:cxnLst/>
            <a:rect l="l" t="t" r="r" b="b"/>
            <a:pathLst>
              <a:path w="10049510">
                <a:moveTo>
                  <a:pt x="0" y="0"/>
                </a:moveTo>
                <a:lnTo>
                  <a:pt x="10049065" y="0"/>
                </a:lnTo>
              </a:path>
            </a:pathLst>
          </a:custGeom>
          <a:ln w="25400">
            <a:solidFill>
              <a:srgbClr val="FD52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36879" y="2202084"/>
            <a:ext cx="7415213" cy="2933175"/>
          </a:xfrm>
          <a:prstGeom prst="rect">
            <a:avLst/>
          </a:prstGeom>
        </p:spPr>
        <p:txBody>
          <a:bodyPr vert="horz" wrap="square" lIns="0" tIns="44768" rIns="0" bIns="0" rtlCol="0">
            <a:spAutoFit/>
          </a:bodyPr>
          <a:lstStyle/>
          <a:p>
            <a:pPr marL="179546" marR="3810" indent="-170497">
              <a:lnSpc>
                <a:spcPts val="2273"/>
              </a:lnSpc>
              <a:spcBef>
                <a:spcPts val="353"/>
              </a:spcBef>
              <a:buFont typeface="Arial"/>
              <a:buChar char="•"/>
              <a:tabLst>
                <a:tab pos="180975" algn="l"/>
              </a:tabLst>
            </a:pPr>
            <a:r>
              <a:rPr sz="2100" dirty="0">
                <a:latin typeface="Calibri"/>
                <a:cs typeface="Calibri"/>
              </a:rPr>
              <a:t>IHSS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recipients</a:t>
            </a:r>
            <a:r>
              <a:rPr sz="2100" spc="-34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can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also</a:t>
            </a:r>
            <a:r>
              <a:rPr sz="2100" spc="-49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receive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ECM</a:t>
            </a:r>
            <a:r>
              <a:rPr sz="2100" spc="-41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services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if</a:t>
            </a:r>
            <a:r>
              <a:rPr sz="2100" spc="-49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they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are</a:t>
            </a:r>
            <a:r>
              <a:rPr sz="2100" spc="-56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enrolled</a:t>
            </a:r>
            <a:r>
              <a:rPr sz="2100" spc="-38" dirty="0">
                <a:latin typeface="Calibri"/>
                <a:cs typeface="Calibri"/>
              </a:rPr>
              <a:t> </a:t>
            </a:r>
            <a:r>
              <a:rPr sz="2100" spc="-19" dirty="0">
                <a:latin typeface="Calibri"/>
                <a:cs typeface="Calibri"/>
              </a:rPr>
              <a:t>in 	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-49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managed</a:t>
            </a:r>
            <a:r>
              <a:rPr sz="2100" spc="-53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care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plan,</a:t>
            </a:r>
            <a:r>
              <a:rPr sz="2100" spc="-34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meet</a:t>
            </a:r>
            <a:r>
              <a:rPr sz="2100" spc="-49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ECM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population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of</a:t>
            </a:r>
            <a:r>
              <a:rPr sz="2100" spc="-53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focus</a:t>
            </a:r>
            <a:r>
              <a:rPr sz="2100" spc="-34" dirty="0">
                <a:latin typeface="Calibri"/>
                <a:cs typeface="Calibri"/>
              </a:rPr>
              <a:t> </a:t>
            </a:r>
            <a:r>
              <a:rPr sz="2100" spc="-8" dirty="0">
                <a:latin typeface="Calibri"/>
                <a:cs typeface="Calibri"/>
              </a:rPr>
              <a:t>criteria.</a:t>
            </a:r>
            <a:endParaRPr sz="2100">
              <a:latin typeface="Calibri"/>
              <a:cs typeface="Calibri"/>
            </a:endParaRPr>
          </a:p>
          <a:p>
            <a:pPr marL="522923" marR="724376" lvl="1" indent="-170497">
              <a:lnSpc>
                <a:spcPts val="1943"/>
              </a:lnSpc>
              <a:spcBef>
                <a:spcPts val="390"/>
              </a:spcBef>
              <a:buFont typeface="Arial"/>
              <a:buChar char="•"/>
              <a:tabLst>
                <a:tab pos="523875" algn="l"/>
              </a:tabLst>
            </a:pPr>
            <a:r>
              <a:rPr sz="1800" dirty="0">
                <a:latin typeface="Calibri"/>
                <a:cs typeface="Calibri"/>
              </a:rPr>
              <a:t>IHSS</a:t>
            </a:r>
            <a:r>
              <a:rPr sz="1800" spc="-53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adults</a:t>
            </a:r>
            <a:r>
              <a:rPr sz="1800" spc="-4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should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generally</a:t>
            </a:r>
            <a:r>
              <a:rPr sz="1800" spc="-4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meet</a:t>
            </a:r>
            <a:r>
              <a:rPr sz="1800" spc="-4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criteria</a:t>
            </a:r>
            <a:r>
              <a:rPr sz="1800" spc="-68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given</a:t>
            </a:r>
            <a:r>
              <a:rPr sz="1800" spc="-38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49" dirty="0">
                <a:latin typeface="Calibri"/>
                <a:cs typeface="Calibri"/>
              </a:rPr>
              <a:t> </a:t>
            </a:r>
            <a:r>
              <a:rPr sz="1800" spc="-8" dirty="0">
                <a:latin typeface="Calibri"/>
                <a:cs typeface="Calibri"/>
              </a:rPr>
              <a:t>underlying 	requirements</a:t>
            </a:r>
            <a:r>
              <a:rPr sz="1800" spc="-38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IHSS</a:t>
            </a:r>
            <a:r>
              <a:rPr sz="1800" spc="-38" dirty="0">
                <a:latin typeface="Calibri"/>
                <a:cs typeface="Calibri"/>
              </a:rPr>
              <a:t> </a:t>
            </a:r>
            <a:r>
              <a:rPr sz="1800" spc="-8" dirty="0">
                <a:latin typeface="Calibri"/>
                <a:cs typeface="Calibri"/>
              </a:rPr>
              <a:t>program</a:t>
            </a:r>
            <a:r>
              <a:rPr sz="1800" spc="-41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(i.e.,</a:t>
            </a:r>
            <a:r>
              <a:rPr sz="1800" spc="-38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38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SOC</a:t>
            </a:r>
            <a:r>
              <a:rPr sz="1800" spc="-38" dirty="0">
                <a:latin typeface="Calibri"/>
                <a:cs typeface="Calibri"/>
              </a:rPr>
              <a:t> </a:t>
            </a:r>
            <a:r>
              <a:rPr sz="1800" spc="-8" dirty="0">
                <a:latin typeface="Calibri"/>
                <a:cs typeface="Calibri"/>
              </a:rPr>
              <a:t>873).</a:t>
            </a:r>
            <a:endParaRPr sz="1800">
              <a:latin typeface="Calibri"/>
              <a:cs typeface="Calibri"/>
            </a:endParaRPr>
          </a:p>
          <a:p>
            <a:pPr marL="179546" marR="344805" indent="-170497">
              <a:lnSpc>
                <a:spcPts val="2273"/>
              </a:lnSpc>
              <a:spcBef>
                <a:spcPts val="731"/>
              </a:spcBef>
              <a:buFont typeface="Arial"/>
              <a:buChar char="•"/>
              <a:tabLst>
                <a:tab pos="180975" algn="l"/>
              </a:tabLst>
            </a:pPr>
            <a:r>
              <a:rPr sz="2100" dirty="0">
                <a:latin typeface="Calibri"/>
                <a:cs typeface="Calibri"/>
              </a:rPr>
              <a:t>Both</a:t>
            </a:r>
            <a:r>
              <a:rPr sz="2100" spc="-41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children</a:t>
            </a:r>
            <a:r>
              <a:rPr sz="2100" spc="-23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and</a:t>
            </a:r>
            <a:r>
              <a:rPr sz="2100" spc="-38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adults</a:t>
            </a:r>
            <a:r>
              <a:rPr sz="2100" spc="-23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may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receive</a:t>
            </a:r>
            <a:r>
              <a:rPr sz="2100" spc="-53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both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IHSS</a:t>
            </a:r>
            <a:r>
              <a:rPr sz="2100" spc="-38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and</a:t>
            </a:r>
            <a:r>
              <a:rPr sz="2100" spc="-38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ECM</a:t>
            </a:r>
            <a:r>
              <a:rPr sz="2100" spc="-41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if</a:t>
            </a:r>
            <a:r>
              <a:rPr sz="2100" spc="-41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they 	</a:t>
            </a:r>
            <a:r>
              <a:rPr sz="2100" dirty="0">
                <a:latin typeface="Calibri"/>
                <a:cs typeface="Calibri"/>
              </a:rPr>
              <a:t>meet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criteria</a:t>
            </a:r>
            <a:r>
              <a:rPr sz="2100" spc="-49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for</a:t>
            </a:r>
            <a:r>
              <a:rPr sz="2100" spc="-49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both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sets</a:t>
            </a:r>
            <a:r>
              <a:rPr sz="2100" spc="-38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of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spc="-8" dirty="0">
                <a:latin typeface="Calibri"/>
                <a:cs typeface="Calibri"/>
              </a:rPr>
              <a:t>services.</a:t>
            </a:r>
            <a:endParaRPr sz="2100">
              <a:latin typeface="Calibri"/>
              <a:cs typeface="Calibri"/>
            </a:endParaRPr>
          </a:p>
          <a:p>
            <a:pPr marL="180022" indent="-170497">
              <a:lnSpc>
                <a:spcPct val="100000"/>
              </a:lnSpc>
              <a:spcBef>
                <a:spcPts val="465"/>
              </a:spcBef>
              <a:buFont typeface="Arial"/>
              <a:buChar char="•"/>
              <a:tabLst>
                <a:tab pos="180022" algn="l"/>
              </a:tabLst>
            </a:pPr>
            <a:r>
              <a:rPr sz="2100" dirty="0">
                <a:latin typeface="Calibri"/>
                <a:cs typeface="Calibri"/>
              </a:rPr>
              <a:t>It</a:t>
            </a:r>
            <a:r>
              <a:rPr sz="2100" spc="-49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is</a:t>
            </a:r>
            <a:r>
              <a:rPr sz="2100" spc="-49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crucial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to</a:t>
            </a:r>
            <a:r>
              <a:rPr sz="2100" spc="-49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avoid</a:t>
            </a:r>
            <a:r>
              <a:rPr sz="2100" spc="-49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service</a:t>
            </a:r>
            <a:r>
              <a:rPr sz="2100" spc="-38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duplication</a:t>
            </a:r>
            <a:r>
              <a:rPr sz="2100" spc="-26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across</a:t>
            </a:r>
            <a:r>
              <a:rPr sz="2100" spc="-34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IHSS</a:t>
            </a:r>
            <a:r>
              <a:rPr sz="2100" spc="-49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and</a:t>
            </a:r>
            <a:r>
              <a:rPr sz="2100" spc="-34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ECM.</a:t>
            </a:r>
            <a:endParaRPr sz="2100">
              <a:latin typeface="Calibri"/>
              <a:cs typeface="Calibri"/>
            </a:endParaRPr>
          </a:p>
          <a:p>
            <a:pPr marL="179546" marR="135255" indent="-170497">
              <a:lnSpc>
                <a:spcPts val="2273"/>
              </a:lnSpc>
              <a:spcBef>
                <a:spcPts val="776"/>
              </a:spcBef>
              <a:buFont typeface="Arial"/>
              <a:buChar char="•"/>
              <a:tabLst>
                <a:tab pos="180975" algn="l"/>
              </a:tabLst>
            </a:pPr>
            <a:r>
              <a:rPr sz="2100" i="1" dirty="0">
                <a:latin typeface="Calibri"/>
                <a:cs typeface="Calibri"/>
              </a:rPr>
              <a:t>Data</a:t>
            </a:r>
            <a:r>
              <a:rPr sz="2100" i="1" spc="-56" dirty="0">
                <a:latin typeface="Calibri"/>
                <a:cs typeface="Calibri"/>
              </a:rPr>
              <a:t> </a:t>
            </a:r>
            <a:r>
              <a:rPr sz="2100" i="1" dirty="0">
                <a:latin typeface="Calibri"/>
                <a:cs typeface="Calibri"/>
              </a:rPr>
              <a:t>collected</a:t>
            </a:r>
            <a:r>
              <a:rPr sz="2100" i="1" spc="-45" dirty="0">
                <a:latin typeface="Calibri"/>
                <a:cs typeface="Calibri"/>
              </a:rPr>
              <a:t> </a:t>
            </a:r>
            <a:r>
              <a:rPr sz="2100" i="1" dirty="0">
                <a:latin typeface="Calibri"/>
                <a:cs typeface="Calibri"/>
              </a:rPr>
              <a:t>to</a:t>
            </a:r>
            <a:r>
              <a:rPr sz="2100" i="1" spc="-49" dirty="0">
                <a:latin typeface="Calibri"/>
                <a:cs typeface="Calibri"/>
              </a:rPr>
              <a:t> </a:t>
            </a:r>
            <a:r>
              <a:rPr sz="2100" i="1" dirty="0">
                <a:latin typeface="Calibri"/>
                <a:cs typeface="Calibri"/>
              </a:rPr>
              <a:t>date</a:t>
            </a:r>
            <a:r>
              <a:rPr sz="2100" i="1" spc="-56" dirty="0">
                <a:latin typeface="Calibri"/>
                <a:cs typeface="Calibri"/>
              </a:rPr>
              <a:t> </a:t>
            </a:r>
            <a:r>
              <a:rPr sz="2100" i="1" dirty="0">
                <a:latin typeface="Calibri"/>
                <a:cs typeface="Calibri"/>
              </a:rPr>
              <a:t>suggest</a:t>
            </a:r>
            <a:r>
              <a:rPr sz="2100" i="1" spc="-60" dirty="0">
                <a:latin typeface="Calibri"/>
                <a:cs typeface="Calibri"/>
              </a:rPr>
              <a:t> </a:t>
            </a:r>
            <a:r>
              <a:rPr sz="2100" i="1" dirty="0">
                <a:latin typeface="Calibri"/>
                <a:cs typeface="Calibri"/>
              </a:rPr>
              <a:t>that</a:t>
            </a:r>
            <a:r>
              <a:rPr sz="2100" i="1" spc="-56" dirty="0">
                <a:latin typeface="Calibri"/>
                <a:cs typeface="Calibri"/>
              </a:rPr>
              <a:t> </a:t>
            </a:r>
            <a:r>
              <a:rPr sz="2100" i="1" dirty="0">
                <a:latin typeface="Calibri"/>
                <a:cs typeface="Calibri"/>
              </a:rPr>
              <a:t>the</a:t>
            </a:r>
            <a:r>
              <a:rPr sz="2100" i="1" spc="-45" dirty="0">
                <a:latin typeface="Calibri"/>
                <a:cs typeface="Calibri"/>
              </a:rPr>
              <a:t> </a:t>
            </a:r>
            <a:r>
              <a:rPr sz="2100" i="1" dirty="0">
                <a:latin typeface="Calibri"/>
                <a:cs typeface="Calibri"/>
              </a:rPr>
              <a:t>vast</a:t>
            </a:r>
            <a:r>
              <a:rPr sz="2100" i="1" spc="-56" dirty="0">
                <a:latin typeface="Calibri"/>
                <a:cs typeface="Calibri"/>
              </a:rPr>
              <a:t> </a:t>
            </a:r>
            <a:r>
              <a:rPr sz="2100" i="1" dirty="0">
                <a:latin typeface="Calibri"/>
                <a:cs typeface="Calibri"/>
              </a:rPr>
              <a:t>majority</a:t>
            </a:r>
            <a:r>
              <a:rPr sz="2100" i="1" spc="-45" dirty="0">
                <a:latin typeface="Calibri"/>
                <a:cs typeface="Calibri"/>
              </a:rPr>
              <a:t> </a:t>
            </a:r>
            <a:r>
              <a:rPr sz="2100" i="1" dirty="0">
                <a:latin typeface="Calibri"/>
                <a:cs typeface="Calibri"/>
              </a:rPr>
              <a:t>of</a:t>
            </a:r>
            <a:r>
              <a:rPr sz="2100" i="1" spc="-56" dirty="0">
                <a:latin typeface="Calibri"/>
                <a:cs typeface="Calibri"/>
              </a:rPr>
              <a:t> </a:t>
            </a:r>
            <a:r>
              <a:rPr sz="2100" i="1" spc="-15" dirty="0">
                <a:latin typeface="Calibri"/>
                <a:cs typeface="Calibri"/>
              </a:rPr>
              <a:t>IHSS 	</a:t>
            </a:r>
            <a:r>
              <a:rPr sz="2100" i="1" dirty="0">
                <a:latin typeface="Calibri"/>
                <a:cs typeface="Calibri"/>
              </a:rPr>
              <a:t>recipients</a:t>
            </a:r>
            <a:r>
              <a:rPr sz="2100" i="1" spc="-64" dirty="0">
                <a:latin typeface="Calibri"/>
                <a:cs typeface="Calibri"/>
              </a:rPr>
              <a:t> </a:t>
            </a:r>
            <a:r>
              <a:rPr sz="2100" i="1" dirty="0">
                <a:latin typeface="Calibri"/>
                <a:cs typeface="Calibri"/>
              </a:rPr>
              <a:t>are</a:t>
            </a:r>
            <a:r>
              <a:rPr sz="2100" i="1" spc="-56" dirty="0">
                <a:latin typeface="Calibri"/>
                <a:cs typeface="Calibri"/>
              </a:rPr>
              <a:t> </a:t>
            </a:r>
            <a:r>
              <a:rPr sz="2100" i="1" dirty="0">
                <a:latin typeface="Calibri"/>
                <a:cs typeface="Calibri"/>
              </a:rPr>
              <a:t>not</a:t>
            </a:r>
            <a:r>
              <a:rPr sz="2100" i="1" spc="-64" dirty="0">
                <a:latin typeface="Calibri"/>
                <a:cs typeface="Calibri"/>
              </a:rPr>
              <a:t> </a:t>
            </a:r>
            <a:r>
              <a:rPr sz="2100" i="1" dirty="0">
                <a:latin typeface="Calibri"/>
                <a:cs typeface="Calibri"/>
              </a:rPr>
              <a:t>receiving</a:t>
            </a:r>
            <a:r>
              <a:rPr sz="2100" i="1" spc="-60" dirty="0">
                <a:latin typeface="Calibri"/>
                <a:cs typeface="Calibri"/>
              </a:rPr>
              <a:t> </a:t>
            </a:r>
            <a:r>
              <a:rPr sz="2100" i="1" dirty="0">
                <a:latin typeface="Calibri"/>
                <a:cs typeface="Calibri"/>
              </a:rPr>
              <a:t>ECM,</a:t>
            </a:r>
            <a:r>
              <a:rPr sz="2100" i="1" spc="-49" dirty="0">
                <a:latin typeface="Calibri"/>
                <a:cs typeface="Calibri"/>
              </a:rPr>
              <a:t> </a:t>
            </a:r>
            <a:r>
              <a:rPr sz="2100" i="1" dirty="0">
                <a:latin typeface="Calibri"/>
                <a:cs typeface="Calibri"/>
              </a:rPr>
              <a:t>despite</a:t>
            </a:r>
            <a:r>
              <a:rPr sz="2100" i="1" spc="-68" dirty="0">
                <a:latin typeface="Calibri"/>
                <a:cs typeface="Calibri"/>
              </a:rPr>
              <a:t> </a:t>
            </a:r>
            <a:r>
              <a:rPr sz="2100" i="1" dirty="0">
                <a:latin typeface="Calibri"/>
                <a:cs typeface="Calibri"/>
              </a:rPr>
              <a:t>likely</a:t>
            </a:r>
            <a:r>
              <a:rPr sz="2100" i="1" spc="-56" dirty="0">
                <a:latin typeface="Calibri"/>
                <a:cs typeface="Calibri"/>
              </a:rPr>
              <a:t> </a:t>
            </a:r>
            <a:r>
              <a:rPr sz="2100" i="1" dirty="0">
                <a:latin typeface="Calibri"/>
                <a:cs typeface="Calibri"/>
              </a:rPr>
              <a:t>eligibility</a:t>
            </a:r>
            <a:r>
              <a:rPr sz="2100" i="1" spc="-49" dirty="0">
                <a:latin typeface="Calibri"/>
                <a:cs typeface="Calibri"/>
              </a:rPr>
              <a:t> </a:t>
            </a:r>
            <a:r>
              <a:rPr sz="2100" i="1" dirty="0">
                <a:latin typeface="Calibri"/>
                <a:cs typeface="Calibri"/>
              </a:rPr>
              <a:t>for</a:t>
            </a:r>
            <a:r>
              <a:rPr sz="2100" i="1" spc="-64" dirty="0">
                <a:latin typeface="Calibri"/>
                <a:cs typeface="Calibri"/>
              </a:rPr>
              <a:t> </a:t>
            </a:r>
            <a:r>
              <a:rPr sz="2100" i="1" spc="-8" dirty="0">
                <a:latin typeface="Calibri"/>
                <a:cs typeface="Calibri"/>
              </a:rPr>
              <a:t>many.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429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1"/>
              </a:spcBef>
            </a:pPr>
            <a:fld id="{81D60167-4931-47E6-BA6A-407CBD079E47}" type="slidenum">
              <a:rPr spc="45" dirty="0"/>
              <a:pPr marL="28575">
                <a:lnSpc>
                  <a:spcPct val="100000"/>
                </a:lnSpc>
                <a:spcBef>
                  <a:spcPts val="11"/>
                </a:spcBef>
              </a:pPr>
              <a:t>14</a:t>
            </a:fld>
            <a:endParaRPr spc="45" dirty="0"/>
          </a:p>
        </p:txBody>
      </p:sp>
    </p:spTree>
    <p:extLst>
      <p:ext uri="{BB962C8B-B14F-4D97-AF65-F5344CB8AC3E}">
        <p14:creationId xmlns:p14="http://schemas.microsoft.com/office/powerpoint/2010/main" val="2637752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423386">
              <a:lnSpc>
                <a:spcPct val="100000"/>
              </a:lnSpc>
              <a:spcBef>
                <a:spcPts val="79"/>
              </a:spcBef>
            </a:pPr>
            <a:r>
              <a:rPr spc="199" dirty="0"/>
              <a:t>Referring</a:t>
            </a:r>
            <a:r>
              <a:rPr spc="-101" dirty="0"/>
              <a:t> </a:t>
            </a:r>
            <a:r>
              <a:rPr spc="375" dirty="0"/>
              <a:t>IHSS</a:t>
            </a:r>
            <a:r>
              <a:rPr spc="-64" dirty="0"/>
              <a:t> </a:t>
            </a:r>
            <a:r>
              <a:rPr spc="251" dirty="0"/>
              <a:t>Recipients</a:t>
            </a:r>
            <a:r>
              <a:rPr spc="-94" dirty="0"/>
              <a:t> </a:t>
            </a:r>
            <a:r>
              <a:rPr spc="131" dirty="0"/>
              <a:t>to</a:t>
            </a:r>
            <a:r>
              <a:rPr spc="-68" dirty="0"/>
              <a:t> </a:t>
            </a:r>
            <a:r>
              <a:rPr spc="225" dirty="0"/>
              <a:t>ECM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02274" y="5513584"/>
            <a:ext cx="638171" cy="38946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105677" y="2067897"/>
            <a:ext cx="7537133" cy="0"/>
          </a:xfrm>
          <a:custGeom>
            <a:avLst/>
            <a:gdLst/>
            <a:ahLst/>
            <a:cxnLst/>
            <a:rect l="l" t="t" r="r" b="b"/>
            <a:pathLst>
              <a:path w="10049510">
                <a:moveTo>
                  <a:pt x="0" y="0"/>
                </a:moveTo>
                <a:lnTo>
                  <a:pt x="10049065" y="0"/>
                </a:lnTo>
              </a:path>
            </a:pathLst>
          </a:custGeom>
          <a:ln w="25400">
            <a:solidFill>
              <a:srgbClr val="FD52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36879" y="2174920"/>
            <a:ext cx="7221855" cy="234487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80022" indent="-170497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180022" algn="l"/>
              </a:tabLst>
            </a:pPr>
            <a:r>
              <a:rPr sz="2100" spc="-15" dirty="0">
                <a:latin typeface="Calibri"/>
                <a:cs typeface="Calibri"/>
              </a:rPr>
              <a:t>Referrals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can</a:t>
            </a:r>
            <a:r>
              <a:rPr sz="2100" spc="-56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be</a:t>
            </a:r>
            <a:r>
              <a:rPr sz="2100" spc="-49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made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from</a:t>
            </a:r>
            <a:r>
              <a:rPr sz="2100" spc="-53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multiple</a:t>
            </a:r>
            <a:r>
              <a:rPr sz="2100" spc="-34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sources,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most</a:t>
            </a:r>
            <a:r>
              <a:rPr sz="2100" spc="-49" dirty="0">
                <a:latin typeface="Calibri"/>
                <a:cs typeface="Calibri"/>
              </a:rPr>
              <a:t> </a:t>
            </a:r>
            <a:r>
              <a:rPr sz="2100" spc="-8" dirty="0">
                <a:latin typeface="Calibri"/>
                <a:cs typeface="Calibri"/>
              </a:rPr>
              <a:t>likely:</a:t>
            </a:r>
            <a:endParaRPr sz="2100">
              <a:latin typeface="Calibri"/>
              <a:cs typeface="Calibri"/>
            </a:endParaRPr>
          </a:p>
          <a:p>
            <a:pPr marL="522923" lvl="1" indent="-170497">
              <a:lnSpc>
                <a:spcPct val="100000"/>
              </a:lnSpc>
              <a:spcBef>
                <a:spcPts val="184"/>
              </a:spcBef>
              <a:buFont typeface="Arial"/>
              <a:buChar char="•"/>
              <a:tabLst>
                <a:tab pos="522923" algn="l"/>
              </a:tabLst>
            </a:pPr>
            <a:r>
              <a:rPr sz="1800" dirty="0">
                <a:latin typeface="Calibri"/>
                <a:cs typeface="Calibri"/>
              </a:rPr>
              <a:t>County</a:t>
            </a:r>
            <a:r>
              <a:rPr sz="1800" spc="-3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IHSS</a:t>
            </a:r>
            <a:r>
              <a:rPr sz="1800" spc="-38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Social</a:t>
            </a:r>
            <a:r>
              <a:rPr sz="1800" spc="-38" dirty="0">
                <a:latin typeface="Calibri"/>
                <a:cs typeface="Calibri"/>
              </a:rPr>
              <a:t> </a:t>
            </a:r>
            <a:r>
              <a:rPr sz="1800" spc="-8" dirty="0">
                <a:latin typeface="Calibri"/>
                <a:cs typeface="Calibri"/>
              </a:rPr>
              <a:t>Worker</a:t>
            </a:r>
            <a:endParaRPr sz="1800">
              <a:latin typeface="Calibri"/>
              <a:cs typeface="Calibri"/>
            </a:endParaRPr>
          </a:p>
          <a:p>
            <a:pPr marL="522923" lvl="1" indent="-170497">
              <a:lnSpc>
                <a:spcPct val="100000"/>
              </a:lnSpc>
              <a:spcBef>
                <a:spcPts val="161"/>
              </a:spcBef>
              <a:buFont typeface="Arial"/>
              <a:buChar char="•"/>
              <a:tabLst>
                <a:tab pos="522923" algn="l"/>
              </a:tabLst>
            </a:pPr>
            <a:r>
              <a:rPr sz="1800" dirty="0">
                <a:latin typeface="Calibri"/>
                <a:cs typeface="Calibri"/>
              </a:rPr>
              <a:t>Public</a:t>
            </a:r>
            <a:r>
              <a:rPr sz="1800" spc="-38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Authority</a:t>
            </a:r>
            <a:r>
              <a:rPr sz="1800" spc="-38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Staff</a:t>
            </a:r>
            <a:endParaRPr sz="1800">
              <a:latin typeface="Calibri"/>
              <a:cs typeface="Calibri"/>
            </a:endParaRPr>
          </a:p>
          <a:p>
            <a:pPr marL="522923" lvl="1" indent="-170497">
              <a:lnSpc>
                <a:spcPct val="100000"/>
              </a:lnSpc>
              <a:spcBef>
                <a:spcPts val="153"/>
              </a:spcBef>
              <a:buFont typeface="Arial"/>
              <a:buChar char="•"/>
              <a:tabLst>
                <a:tab pos="522923" algn="l"/>
              </a:tabLst>
            </a:pPr>
            <a:r>
              <a:rPr sz="1800" dirty="0">
                <a:latin typeface="Calibri"/>
                <a:cs typeface="Calibri"/>
              </a:rPr>
              <a:t>IHSS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8" dirty="0">
                <a:latin typeface="Calibri"/>
                <a:cs typeface="Calibri"/>
              </a:rPr>
              <a:t>Provider</a:t>
            </a:r>
            <a:endParaRPr sz="1800">
              <a:latin typeface="Calibri"/>
              <a:cs typeface="Calibri"/>
            </a:endParaRPr>
          </a:p>
          <a:p>
            <a:pPr marL="180022" indent="-170497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180022" algn="l"/>
              </a:tabLst>
            </a:pPr>
            <a:r>
              <a:rPr sz="2100" dirty="0">
                <a:latin typeface="Calibri"/>
                <a:cs typeface="Calibri"/>
              </a:rPr>
              <a:t>DHCS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produced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template</a:t>
            </a:r>
            <a:r>
              <a:rPr sz="2100" spc="-83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referral</a:t>
            </a:r>
            <a:r>
              <a:rPr sz="2100" spc="-79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forms</a:t>
            </a:r>
            <a:r>
              <a:rPr sz="2100" spc="-68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that</a:t>
            </a:r>
            <a:r>
              <a:rPr sz="2100" spc="-68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MCPs</a:t>
            </a:r>
            <a:r>
              <a:rPr sz="2100" spc="-53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can</a:t>
            </a:r>
            <a:r>
              <a:rPr sz="2100" spc="-79" dirty="0">
                <a:latin typeface="Calibri"/>
                <a:cs typeface="Calibri"/>
              </a:rPr>
              <a:t> </a:t>
            </a:r>
            <a:r>
              <a:rPr sz="2100" spc="-8" dirty="0">
                <a:latin typeface="Calibri"/>
                <a:cs typeface="Calibri"/>
              </a:rPr>
              <a:t>customize</a:t>
            </a:r>
            <a:endParaRPr sz="2100">
              <a:latin typeface="Calibri"/>
              <a:cs typeface="Calibri"/>
            </a:endParaRPr>
          </a:p>
          <a:p>
            <a:pPr marL="180022" indent="-170497">
              <a:lnSpc>
                <a:spcPct val="100000"/>
              </a:lnSpc>
              <a:spcBef>
                <a:spcPts val="495"/>
              </a:spcBef>
              <a:buFont typeface="Arial"/>
              <a:buChar char="•"/>
              <a:tabLst>
                <a:tab pos="180022" algn="l"/>
              </a:tabLst>
            </a:pPr>
            <a:r>
              <a:rPr sz="2100" dirty="0">
                <a:latin typeface="Calibri"/>
                <a:cs typeface="Calibri"/>
              </a:rPr>
              <a:t>If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individual</a:t>
            </a:r>
            <a:r>
              <a:rPr sz="2100" spc="-23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meets</a:t>
            </a:r>
            <a:r>
              <a:rPr sz="2100" spc="-41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the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POF</a:t>
            </a:r>
            <a:r>
              <a:rPr sz="2100" spc="-34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definition,</a:t>
            </a:r>
            <a:r>
              <a:rPr sz="2100" spc="-19" dirty="0">
                <a:latin typeface="Calibri"/>
                <a:cs typeface="Calibri"/>
              </a:rPr>
              <a:t> </a:t>
            </a:r>
            <a:r>
              <a:rPr sz="2100" i="1" dirty="0">
                <a:latin typeface="Calibri"/>
                <a:cs typeface="Calibri"/>
              </a:rPr>
              <a:t>they</a:t>
            </a:r>
            <a:r>
              <a:rPr sz="2100" i="1" spc="-53" dirty="0">
                <a:latin typeface="Calibri"/>
                <a:cs typeface="Calibri"/>
              </a:rPr>
              <a:t> </a:t>
            </a:r>
            <a:r>
              <a:rPr sz="2100" i="1" dirty="0">
                <a:latin typeface="Calibri"/>
                <a:cs typeface="Calibri"/>
              </a:rPr>
              <a:t>are</a:t>
            </a:r>
            <a:r>
              <a:rPr sz="2100" i="1" spc="-41" dirty="0">
                <a:latin typeface="Calibri"/>
                <a:cs typeface="Calibri"/>
              </a:rPr>
              <a:t> </a:t>
            </a:r>
            <a:r>
              <a:rPr sz="2100" i="1" dirty="0">
                <a:latin typeface="Calibri"/>
                <a:cs typeface="Calibri"/>
              </a:rPr>
              <a:t>eligible</a:t>
            </a:r>
            <a:r>
              <a:rPr sz="2100" i="1" spc="-41" dirty="0">
                <a:latin typeface="Calibri"/>
                <a:cs typeface="Calibri"/>
              </a:rPr>
              <a:t> </a:t>
            </a:r>
            <a:r>
              <a:rPr sz="2100" i="1" dirty="0">
                <a:latin typeface="Calibri"/>
                <a:cs typeface="Calibri"/>
              </a:rPr>
              <a:t>for</a:t>
            </a:r>
            <a:r>
              <a:rPr sz="2100" i="1" spc="-49" dirty="0">
                <a:latin typeface="Calibri"/>
                <a:cs typeface="Calibri"/>
              </a:rPr>
              <a:t> </a:t>
            </a:r>
            <a:r>
              <a:rPr sz="2100" i="1" spc="-19" dirty="0">
                <a:latin typeface="Calibri"/>
                <a:cs typeface="Calibri"/>
              </a:rPr>
              <a:t>ECM</a:t>
            </a:r>
            <a:endParaRPr sz="2100">
              <a:latin typeface="Calibri"/>
              <a:cs typeface="Calibri"/>
            </a:endParaRPr>
          </a:p>
          <a:p>
            <a:pPr marL="522923" lvl="1" indent="-170497">
              <a:lnSpc>
                <a:spcPct val="100000"/>
              </a:lnSpc>
              <a:spcBef>
                <a:spcPts val="180"/>
              </a:spcBef>
              <a:buFont typeface="Arial"/>
              <a:buChar char="•"/>
              <a:tabLst>
                <a:tab pos="522923" algn="l"/>
              </a:tabLst>
            </a:pPr>
            <a:r>
              <a:rPr sz="1800" dirty="0">
                <a:latin typeface="Calibri"/>
                <a:cs typeface="Calibri"/>
              </a:rPr>
              <a:t>MCPs</a:t>
            </a:r>
            <a:r>
              <a:rPr sz="1800" spc="-53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cannot</a:t>
            </a:r>
            <a:r>
              <a:rPr sz="1800" spc="-38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add</a:t>
            </a:r>
            <a:r>
              <a:rPr sz="1800" spc="-38" dirty="0">
                <a:latin typeface="Calibri"/>
                <a:cs typeface="Calibri"/>
              </a:rPr>
              <a:t> </a:t>
            </a:r>
            <a:r>
              <a:rPr sz="1800" spc="-8" dirty="0">
                <a:latin typeface="Calibri"/>
                <a:cs typeface="Calibri"/>
              </a:rPr>
              <a:t>requirements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narrow</a:t>
            </a:r>
            <a:r>
              <a:rPr sz="1800" spc="-38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41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POF</a:t>
            </a:r>
            <a:r>
              <a:rPr sz="1800" spc="-41" dirty="0">
                <a:latin typeface="Calibri"/>
                <a:cs typeface="Calibri"/>
              </a:rPr>
              <a:t> </a:t>
            </a:r>
            <a:r>
              <a:rPr sz="1800" spc="-8" dirty="0">
                <a:latin typeface="Calibri"/>
                <a:cs typeface="Calibri"/>
              </a:rPr>
              <a:t>definition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429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1"/>
              </a:spcBef>
            </a:pPr>
            <a:fld id="{81D60167-4931-47E6-BA6A-407CBD079E47}" type="slidenum">
              <a:rPr spc="45" dirty="0"/>
              <a:pPr marL="28575">
                <a:lnSpc>
                  <a:spcPct val="100000"/>
                </a:lnSpc>
                <a:spcBef>
                  <a:spcPts val="11"/>
                </a:spcBef>
              </a:pPr>
              <a:t>15</a:t>
            </a:fld>
            <a:endParaRPr spc="45" dirty="0"/>
          </a:p>
        </p:txBody>
      </p:sp>
    </p:spTree>
    <p:extLst>
      <p:ext uri="{BB962C8B-B14F-4D97-AF65-F5344CB8AC3E}">
        <p14:creationId xmlns:p14="http://schemas.microsoft.com/office/powerpoint/2010/main" val="3771675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235744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1856"/>
              </a:spcBef>
            </a:pPr>
            <a:r>
              <a:rPr sz="4500" spc="323" dirty="0"/>
              <a:t>Snapshot:</a:t>
            </a:r>
            <a:r>
              <a:rPr sz="4500" spc="-94" dirty="0"/>
              <a:t> </a:t>
            </a:r>
            <a:r>
              <a:rPr sz="4500" spc="248" dirty="0"/>
              <a:t>Program</a:t>
            </a:r>
            <a:r>
              <a:rPr sz="4500" spc="-83" dirty="0"/>
              <a:t> </a:t>
            </a:r>
            <a:r>
              <a:rPr sz="4500" spc="274" dirty="0"/>
              <a:t>Data</a:t>
            </a:r>
            <a:endParaRPr sz="4500"/>
          </a:p>
          <a:p>
            <a:pPr marL="9525">
              <a:lnSpc>
                <a:spcPct val="100000"/>
              </a:lnSpc>
              <a:spcBef>
                <a:spcPts val="713"/>
              </a:spcBef>
            </a:pPr>
            <a:r>
              <a:rPr sz="1800" b="0" dirty="0">
                <a:solidFill>
                  <a:srgbClr val="888888"/>
                </a:solidFill>
                <a:latin typeface="Calibri"/>
                <a:cs typeface="Calibri"/>
              </a:rPr>
              <a:t>IHSS</a:t>
            </a:r>
            <a:r>
              <a:rPr sz="1800" b="0" spc="-38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888888"/>
                </a:solidFill>
                <a:latin typeface="Calibri"/>
                <a:cs typeface="Calibri"/>
              </a:rPr>
              <a:t>Caseload</a:t>
            </a:r>
            <a:r>
              <a:rPr sz="1800" b="0" spc="-38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888888"/>
                </a:solidFill>
                <a:latin typeface="Calibri"/>
                <a:cs typeface="Calibri"/>
              </a:rPr>
              <a:t>|</a:t>
            </a:r>
            <a:r>
              <a:rPr sz="1800" b="0" spc="-3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888888"/>
                </a:solidFill>
                <a:latin typeface="Calibri"/>
                <a:cs typeface="Calibri"/>
              </a:rPr>
              <a:t>ECM</a:t>
            </a:r>
            <a:r>
              <a:rPr sz="1800" b="0" spc="-4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888888"/>
                </a:solidFill>
                <a:latin typeface="Calibri"/>
                <a:cs typeface="Calibri"/>
              </a:rPr>
              <a:t>Receipt</a:t>
            </a:r>
            <a:r>
              <a:rPr sz="1800" b="0" spc="-4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888888"/>
                </a:solidFill>
                <a:latin typeface="Calibri"/>
                <a:cs typeface="Calibri"/>
              </a:rPr>
              <a:t>|</a:t>
            </a:r>
            <a:r>
              <a:rPr sz="1800" b="0" spc="-41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888888"/>
                </a:solidFill>
                <a:latin typeface="Calibri"/>
                <a:cs typeface="Calibri"/>
              </a:rPr>
              <a:t>Connecting</a:t>
            </a:r>
            <a:r>
              <a:rPr sz="1800" b="0" spc="-38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888888"/>
                </a:solidFill>
                <a:latin typeface="Calibri"/>
                <a:cs typeface="Calibri"/>
              </a:rPr>
              <a:t>the</a:t>
            </a:r>
            <a:r>
              <a:rPr sz="1800" b="0" spc="-26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800" b="0" spc="-15" dirty="0">
                <a:solidFill>
                  <a:srgbClr val="888888"/>
                </a:solidFill>
                <a:latin typeface="Calibri"/>
                <a:cs typeface="Calibri"/>
              </a:rPr>
              <a:t>Dots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3887" y="3371595"/>
            <a:ext cx="7537133" cy="0"/>
          </a:xfrm>
          <a:custGeom>
            <a:avLst/>
            <a:gdLst/>
            <a:ahLst/>
            <a:cxnLst/>
            <a:rect l="l" t="t" r="r" b="b"/>
            <a:pathLst>
              <a:path w="10049510">
                <a:moveTo>
                  <a:pt x="0" y="0"/>
                </a:moveTo>
                <a:lnTo>
                  <a:pt x="10049065" y="0"/>
                </a:lnTo>
              </a:path>
            </a:pathLst>
          </a:custGeom>
          <a:ln w="25400">
            <a:solidFill>
              <a:srgbClr val="FD52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4601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423386">
              <a:lnSpc>
                <a:spcPct val="100000"/>
              </a:lnSpc>
              <a:spcBef>
                <a:spcPts val="79"/>
              </a:spcBef>
            </a:pPr>
            <a:r>
              <a:rPr spc="375" dirty="0"/>
              <a:t>IHSS</a:t>
            </a:r>
            <a:r>
              <a:rPr spc="-68" dirty="0"/>
              <a:t> </a:t>
            </a:r>
            <a:r>
              <a:rPr spc="191" dirty="0"/>
              <a:t>Data:</a:t>
            </a:r>
            <a:r>
              <a:rPr spc="-68" dirty="0"/>
              <a:t> </a:t>
            </a:r>
            <a:r>
              <a:rPr spc="300" dirty="0"/>
              <a:t>Caseload</a:t>
            </a:r>
            <a:r>
              <a:rPr spc="-98" dirty="0"/>
              <a:t> </a:t>
            </a:r>
            <a:r>
              <a:rPr spc="210" dirty="0"/>
              <a:t>and</a:t>
            </a:r>
            <a:r>
              <a:rPr spc="-71" dirty="0"/>
              <a:t> </a:t>
            </a:r>
            <a:r>
              <a:rPr spc="206" dirty="0"/>
              <a:t>Gender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02274" y="5513584"/>
            <a:ext cx="638171" cy="38946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105677" y="2067897"/>
            <a:ext cx="7537133" cy="0"/>
          </a:xfrm>
          <a:custGeom>
            <a:avLst/>
            <a:gdLst/>
            <a:ahLst/>
            <a:cxnLst/>
            <a:rect l="l" t="t" r="r" b="b"/>
            <a:pathLst>
              <a:path w="10049510">
                <a:moveTo>
                  <a:pt x="0" y="0"/>
                </a:moveTo>
                <a:lnTo>
                  <a:pt x="10049065" y="0"/>
                </a:lnTo>
              </a:path>
            </a:pathLst>
          </a:custGeom>
          <a:ln w="25400">
            <a:solidFill>
              <a:srgbClr val="FD52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3343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578"/>
              </a:spcBef>
            </a:pP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November</a:t>
            </a:r>
            <a:r>
              <a:rPr b="1" u="sng" spc="-9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2024</a:t>
            </a:r>
          </a:p>
          <a:p>
            <a:pPr marL="180022" indent="-170497">
              <a:lnSpc>
                <a:spcPct val="100000"/>
              </a:lnSpc>
              <a:spcBef>
                <a:spcPts val="506"/>
              </a:spcBef>
              <a:buFont typeface="Arial"/>
              <a:buChar char="•"/>
              <a:tabLst>
                <a:tab pos="180022" algn="l"/>
              </a:tabLst>
            </a:pPr>
            <a:r>
              <a:rPr dirty="0"/>
              <a:t>809,972</a:t>
            </a:r>
            <a:r>
              <a:rPr spc="-30" dirty="0"/>
              <a:t> </a:t>
            </a:r>
            <a:r>
              <a:rPr spc="-8" dirty="0"/>
              <a:t>Recipients</a:t>
            </a:r>
            <a:r>
              <a:rPr spc="-49" dirty="0"/>
              <a:t> </a:t>
            </a:r>
            <a:r>
              <a:rPr dirty="0"/>
              <a:t>served</a:t>
            </a:r>
            <a:r>
              <a:rPr spc="-64" dirty="0"/>
              <a:t> </a:t>
            </a:r>
            <a:r>
              <a:rPr dirty="0"/>
              <a:t>by</a:t>
            </a:r>
            <a:r>
              <a:rPr spc="-60" dirty="0"/>
              <a:t> </a:t>
            </a:r>
            <a:r>
              <a:rPr dirty="0"/>
              <a:t>719,614</a:t>
            </a:r>
            <a:r>
              <a:rPr spc="-26" dirty="0"/>
              <a:t> </a:t>
            </a:r>
            <a:r>
              <a:rPr spc="-8" dirty="0"/>
              <a:t>providers</a:t>
            </a:r>
          </a:p>
          <a:p>
            <a:pPr marL="522923" lvl="1" indent="-170497">
              <a:lnSpc>
                <a:spcPct val="100000"/>
              </a:lnSpc>
              <a:spcBef>
                <a:spcPts val="172"/>
              </a:spcBef>
              <a:buFont typeface="Arial"/>
              <a:buChar char="•"/>
              <a:tabLst>
                <a:tab pos="522923" algn="l"/>
              </a:tabLst>
            </a:pPr>
            <a:r>
              <a:rPr sz="1800" dirty="0">
                <a:latin typeface="Calibri"/>
                <a:cs typeface="Calibri"/>
              </a:rPr>
              <a:t>36.7%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considered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8" dirty="0">
                <a:latin typeface="Calibri"/>
                <a:cs typeface="Calibri"/>
              </a:rPr>
              <a:t>“Severely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Impaired”</a:t>
            </a:r>
            <a:r>
              <a:rPr sz="1800" spc="-53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|</a:t>
            </a:r>
            <a:r>
              <a:rPr sz="1800" spc="-53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Average</a:t>
            </a:r>
            <a:r>
              <a:rPr sz="1800" spc="-41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159.9</a:t>
            </a:r>
            <a:r>
              <a:rPr sz="1800" spc="-49" dirty="0">
                <a:latin typeface="Calibri"/>
                <a:cs typeface="Calibri"/>
              </a:rPr>
              <a:t> </a:t>
            </a:r>
            <a:r>
              <a:rPr sz="1800" spc="-8" dirty="0">
                <a:latin typeface="Calibri"/>
                <a:cs typeface="Calibri"/>
              </a:rPr>
              <a:t>hours/mo</a:t>
            </a:r>
            <a:endParaRPr sz="1800">
              <a:latin typeface="Calibri"/>
              <a:cs typeface="Calibri"/>
            </a:endParaRPr>
          </a:p>
          <a:p>
            <a:pPr marL="522923" lvl="1" indent="-170497">
              <a:lnSpc>
                <a:spcPct val="100000"/>
              </a:lnSpc>
              <a:spcBef>
                <a:spcPts val="161"/>
              </a:spcBef>
              <a:buFont typeface="Arial"/>
              <a:buChar char="•"/>
              <a:tabLst>
                <a:tab pos="522923" algn="l"/>
              </a:tabLst>
            </a:pPr>
            <a:r>
              <a:rPr sz="1800" dirty="0">
                <a:latin typeface="Calibri"/>
                <a:cs typeface="Calibri"/>
              </a:rPr>
              <a:t>62.9%</a:t>
            </a:r>
            <a:r>
              <a:rPr sz="1800" spc="-4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considered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8" dirty="0">
                <a:latin typeface="Calibri"/>
                <a:cs typeface="Calibri"/>
              </a:rPr>
              <a:t>“Non-Severely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Impaired”</a:t>
            </a:r>
            <a:r>
              <a:rPr sz="1800" spc="-53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|</a:t>
            </a:r>
            <a:r>
              <a:rPr sz="1800" spc="-56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Average</a:t>
            </a:r>
            <a:r>
              <a:rPr sz="1800" spc="-41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92.9</a:t>
            </a:r>
            <a:r>
              <a:rPr sz="1800" spc="-49" dirty="0">
                <a:latin typeface="Calibri"/>
                <a:cs typeface="Calibri"/>
              </a:rPr>
              <a:t> </a:t>
            </a:r>
            <a:r>
              <a:rPr sz="1800" spc="-8" dirty="0">
                <a:latin typeface="Calibri"/>
                <a:cs typeface="Calibri"/>
              </a:rPr>
              <a:t>hours/mo</a:t>
            </a:r>
            <a:endParaRPr sz="1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278"/>
              </a:spcBef>
              <a:buFont typeface="Arial"/>
              <a:buChar char="•"/>
            </a:pPr>
            <a:endParaRPr sz="1800"/>
          </a:p>
          <a:p>
            <a:pPr marL="522923" lvl="1" indent="-170497">
              <a:lnSpc>
                <a:spcPct val="100000"/>
              </a:lnSpc>
              <a:buFont typeface="Arial"/>
              <a:buChar char="•"/>
              <a:tabLst>
                <a:tab pos="522923" algn="l"/>
              </a:tabLst>
            </a:pPr>
            <a:r>
              <a:rPr sz="1800" dirty="0">
                <a:latin typeface="Calibri"/>
                <a:cs typeface="Calibri"/>
              </a:rPr>
              <a:t>62.9%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8" dirty="0">
                <a:latin typeface="Calibri"/>
                <a:cs typeface="Calibri"/>
              </a:rPr>
              <a:t>considered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8" dirty="0">
                <a:latin typeface="Calibri"/>
                <a:cs typeface="Calibri"/>
              </a:rPr>
              <a:t>Disabled</a:t>
            </a:r>
            <a:endParaRPr sz="1800">
              <a:latin typeface="Calibri"/>
              <a:cs typeface="Calibri"/>
            </a:endParaRPr>
          </a:p>
          <a:p>
            <a:pPr marL="522923" lvl="1" indent="-170497">
              <a:lnSpc>
                <a:spcPct val="100000"/>
              </a:lnSpc>
              <a:spcBef>
                <a:spcPts val="164"/>
              </a:spcBef>
              <a:buFont typeface="Arial"/>
              <a:buChar char="•"/>
              <a:tabLst>
                <a:tab pos="522923" algn="l"/>
              </a:tabLst>
            </a:pPr>
            <a:r>
              <a:rPr sz="1800" dirty="0">
                <a:latin typeface="Calibri"/>
                <a:cs typeface="Calibri"/>
              </a:rPr>
              <a:t>36.0%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considered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Aged</a:t>
            </a:r>
            <a:endParaRPr sz="1800">
              <a:latin typeface="Calibri"/>
              <a:cs typeface="Calibri"/>
            </a:endParaRPr>
          </a:p>
          <a:p>
            <a:pPr marL="522923" lvl="1" indent="-170497">
              <a:lnSpc>
                <a:spcPct val="100000"/>
              </a:lnSpc>
              <a:spcBef>
                <a:spcPts val="161"/>
              </a:spcBef>
              <a:buFont typeface="Arial"/>
              <a:buChar char="•"/>
              <a:tabLst>
                <a:tab pos="522923" algn="l"/>
              </a:tabLst>
            </a:pPr>
            <a:r>
              <a:rPr sz="1800" dirty="0">
                <a:latin typeface="Calibri"/>
                <a:cs typeface="Calibri"/>
              </a:rPr>
              <a:t>1.1%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8" dirty="0">
                <a:latin typeface="Calibri"/>
                <a:cs typeface="Calibri"/>
              </a:rPr>
              <a:t>considered</a:t>
            </a:r>
            <a:r>
              <a:rPr sz="1800" spc="-26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Blind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96"/>
              </a:spcBef>
            </a:pPr>
            <a:endParaRPr sz="1800"/>
          </a:p>
          <a:p>
            <a:pPr marL="9525">
              <a:lnSpc>
                <a:spcPct val="100000"/>
              </a:lnSpc>
            </a:pPr>
            <a:r>
              <a:rPr dirty="0"/>
              <a:t>57.4%</a:t>
            </a:r>
            <a:r>
              <a:rPr spc="-41" dirty="0"/>
              <a:t> </a:t>
            </a:r>
            <a:r>
              <a:rPr dirty="0"/>
              <a:t>female</a:t>
            </a:r>
            <a:r>
              <a:rPr spc="-56" dirty="0"/>
              <a:t> </a:t>
            </a:r>
            <a:r>
              <a:rPr dirty="0"/>
              <a:t>(468,753)</a:t>
            </a:r>
            <a:r>
              <a:rPr spc="-15" dirty="0"/>
              <a:t> </a:t>
            </a:r>
            <a:r>
              <a:rPr dirty="0"/>
              <a:t>|</a:t>
            </a:r>
            <a:r>
              <a:rPr spc="-60" dirty="0"/>
              <a:t> </a:t>
            </a:r>
            <a:r>
              <a:rPr dirty="0"/>
              <a:t>42.6%</a:t>
            </a:r>
            <a:r>
              <a:rPr spc="-41" dirty="0"/>
              <a:t> </a:t>
            </a:r>
            <a:r>
              <a:rPr dirty="0"/>
              <a:t>male</a:t>
            </a:r>
            <a:r>
              <a:rPr spc="-56" dirty="0"/>
              <a:t> </a:t>
            </a:r>
            <a:r>
              <a:rPr spc="-8" dirty="0"/>
              <a:t>(348,127)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429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1"/>
              </a:spcBef>
            </a:pPr>
            <a:fld id="{81D60167-4931-47E6-BA6A-407CBD079E47}" type="slidenum">
              <a:rPr spc="45" dirty="0"/>
              <a:pPr marL="28575">
                <a:lnSpc>
                  <a:spcPct val="100000"/>
                </a:lnSpc>
                <a:spcBef>
                  <a:spcPts val="11"/>
                </a:spcBef>
              </a:pPr>
              <a:t>17</a:t>
            </a:fld>
            <a:endParaRPr spc="45" dirty="0"/>
          </a:p>
        </p:txBody>
      </p:sp>
    </p:spTree>
    <p:extLst>
      <p:ext uri="{BB962C8B-B14F-4D97-AF65-F5344CB8AC3E}">
        <p14:creationId xmlns:p14="http://schemas.microsoft.com/office/powerpoint/2010/main" val="21949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423386">
              <a:lnSpc>
                <a:spcPct val="100000"/>
              </a:lnSpc>
              <a:spcBef>
                <a:spcPts val="79"/>
              </a:spcBef>
            </a:pPr>
            <a:r>
              <a:rPr spc="375" dirty="0"/>
              <a:t>IHSS</a:t>
            </a:r>
            <a:r>
              <a:rPr spc="-64" dirty="0"/>
              <a:t> </a:t>
            </a:r>
            <a:r>
              <a:rPr spc="191" dirty="0"/>
              <a:t>Data:</a:t>
            </a:r>
            <a:r>
              <a:rPr spc="-71" dirty="0"/>
              <a:t> </a:t>
            </a:r>
            <a:r>
              <a:rPr spc="180" dirty="0"/>
              <a:t>Age</a:t>
            </a:r>
            <a:r>
              <a:rPr spc="-86" dirty="0"/>
              <a:t> </a:t>
            </a:r>
            <a:r>
              <a:rPr spc="188" dirty="0"/>
              <a:t>Breakdown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02274" y="5513584"/>
            <a:ext cx="638171" cy="38946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105677" y="2067897"/>
            <a:ext cx="7537133" cy="0"/>
          </a:xfrm>
          <a:custGeom>
            <a:avLst/>
            <a:gdLst/>
            <a:ahLst/>
            <a:cxnLst/>
            <a:rect l="l" t="t" r="r" b="b"/>
            <a:pathLst>
              <a:path w="10049510">
                <a:moveTo>
                  <a:pt x="0" y="0"/>
                </a:moveTo>
                <a:lnTo>
                  <a:pt x="10049065" y="0"/>
                </a:lnTo>
              </a:path>
            </a:pathLst>
          </a:custGeom>
          <a:ln w="25400">
            <a:solidFill>
              <a:srgbClr val="FD52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2022071" y="2848270"/>
            <a:ext cx="4843463" cy="2519363"/>
            <a:chOff x="2696095" y="2654693"/>
            <a:chExt cx="6457950" cy="3359150"/>
          </a:xfrm>
        </p:grpSpPr>
        <p:sp>
          <p:nvSpPr>
            <p:cNvPr id="6" name="object 6"/>
            <p:cNvSpPr/>
            <p:nvPr/>
          </p:nvSpPr>
          <p:spPr>
            <a:xfrm>
              <a:off x="2700863" y="3329940"/>
              <a:ext cx="6448425" cy="2009139"/>
            </a:xfrm>
            <a:custGeom>
              <a:avLst/>
              <a:gdLst/>
              <a:ahLst/>
              <a:cxnLst/>
              <a:rect l="l" t="t" r="r" b="b"/>
              <a:pathLst>
                <a:path w="6448425" h="2009139">
                  <a:moveTo>
                    <a:pt x="0" y="2008632"/>
                  </a:moveTo>
                  <a:lnTo>
                    <a:pt x="368472" y="2008632"/>
                  </a:lnTo>
                </a:path>
                <a:path w="6448425" h="2009139">
                  <a:moveTo>
                    <a:pt x="705276" y="2008632"/>
                  </a:moveTo>
                  <a:lnTo>
                    <a:pt x="1442892" y="2008632"/>
                  </a:lnTo>
                </a:path>
                <a:path w="6448425" h="2009139">
                  <a:moveTo>
                    <a:pt x="1781220" y="2008632"/>
                  </a:moveTo>
                  <a:lnTo>
                    <a:pt x="2518836" y="2008632"/>
                  </a:lnTo>
                </a:path>
                <a:path w="6448425" h="2009139">
                  <a:moveTo>
                    <a:pt x="2855628" y="2008632"/>
                  </a:moveTo>
                  <a:lnTo>
                    <a:pt x="3593256" y="2008632"/>
                  </a:lnTo>
                </a:path>
                <a:path w="6448425" h="2009139">
                  <a:moveTo>
                    <a:pt x="3930048" y="2008632"/>
                  </a:moveTo>
                  <a:lnTo>
                    <a:pt x="4667676" y="2008632"/>
                  </a:lnTo>
                </a:path>
                <a:path w="6448425" h="2009139">
                  <a:moveTo>
                    <a:pt x="5004468" y="2008632"/>
                  </a:moveTo>
                  <a:lnTo>
                    <a:pt x="5742096" y="2008632"/>
                  </a:lnTo>
                </a:path>
                <a:path w="6448425" h="2009139">
                  <a:moveTo>
                    <a:pt x="6078888" y="2008632"/>
                  </a:moveTo>
                  <a:lnTo>
                    <a:pt x="6448386" y="2008632"/>
                  </a:lnTo>
                </a:path>
                <a:path w="6448425" h="2009139">
                  <a:moveTo>
                    <a:pt x="0" y="1339596"/>
                  </a:moveTo>
                  <a:lnTo>
                    <a:pt x="368472" y="1339596"/>
                  </a:lnTo>
                </a:path>
                <a:path w="6448425" h="2009139">
                  <a:moveTo>
                    <a:pt x="705276" y="1339596"/>
                  </a:moveTo>
                  <a:lnTo>
                    <a:pt x="1442892" y="1339596"/>
                  </a:lnTo>
                </a:path>
                <a:path w="6448425" h="2009139">
                  <a:moveTo>
                    <a:pt x="1781220" y="1339596"/>
                  </a:moveTo>
                  <a:lnTo>
                    <a:pt x="2518836" y="1339596"/>
                  </a:lnTo>
                </a:path>
                <a:path w="6448425" h="2009139">
                  <a:moveTo>
                    <a:pt x="2855628" y="1339596"/>
                  </a:moveTo>
                  <a:lnTo>
                    <a:pt x="3593256" y="1339596"/>
                  </a:lnTo>
                </a:path>
                <a:path w="6448425" h="2009139">
                  <a:moveTo>
                    <a:pt x="3930048" y="1339596"/>
                  </a:moveTo>
                  <a:lnTo>
                    <a:pt x="4667676" y="1339596"/>
                  </a:lnTo>
                </a:path>
                <a:path w="6448425" h="2009139">
                  <a:moveTo>
                    <a:pt x="5004468" y="1339596"/>
                  </a:moveTo>
                  <a:lnTo>
                    <a:pt x="5742096" y="1339596"/>
                  </a:lnTo>
                </a:path>
                <a:path w="6448425" h="2009139">
                  <a:moveTo>
                    <a:pt x="6078888" y="1339596"/>
                  </a:moveTo>
                  <a:lnTo>
                    <a:pt x="6448386" y="1339596"/>
                  </a:lnTo>
                </a:path>
                <a:path w="6448425" h="2009139">
                  <a:moveTo>
                    <a:pt x="0" y="669036"/>
                  </a:moveTo>
                  <a:lnTo>
                    <a:pt x="2518836" y="669036"/>
                  </a:lnTo>
                </a:path>
                <a:path w="6448425" h="2009139">
                  <a:moveTo>
                    <a:pt x="2855628" y="669036"/>
                  </a:moveTo>
                  <a:lnTo>
                    <a:pt x="3593256" y="669036"/>
                  </a:lnTo>
                </a:path>
                <a:path w="6448425" h="2009139">
                  <a:moveTo>
                    <a:pt x="3930048" y="669036"/>
                  </a:moveTo>
                  <a:lnTo>
                    <a:pt x="4667676" y="669036"/>
                  </a:lnTo>
                </a:path>
                <a:path w="6448425" h="2009139">
                  <a:moveTo>
                    <a:pt x="5004468" y="669036"/>
                  </a:moveTo>
                  <a:lnTo>
                    <a:pt x="6448386" y="669036"/>
                  </a:lnTo>
                </a:path>
                <a:path w="6448425" h="2009139">
                  <a:moveTo>
                    <a:pt x="0" y="0"/>
                  </a:moveTo>
                  <a:lnTo>
                    <a:pt x="3593256" y="0"/>
                  </a:lnTo>
                </a:path>
                <a:path w="6448425" h="2009139">
                  <a:moveTo>
                    <a:pt x="3930048" y="0"/>
                  </a:moveTo>
                  <a:lnTo>
                    <a:pt x="4667676" y="0"/>
                  </a:lnTo>
                </a:path>
                <a:path w="6448425" h="2009139">
                  <a:moveTo>
                    <a:pt x="5004468" y="0"/>
                  </a:moveTo>
                  <a:lnTo>
                    <a:pt x="644838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00863" y="2659456"/>
              <a:ext cx="6448425" cy="0"/>
            </a:xfrm>
            <a:custGeom>
              <a:avLst/>
              <a:gdLst/>
              <a:ahLst/>
              <a:cxnLst/>
              <a:rect l="l" t="t" r="r" b="b"/>
              <a:pathLst>
                <a:path w="6448425">
                  <a:moveTo>
                    <a:pt x="0" y="0"/>
                  </a:moveTo>
                  <a:lnTo>
                    <a:pt x="644838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00858" y="2659456"/>
              <a:ext cx="6448425" cy="3349625"/>
            </a:xfrm>
            <a:custGeom>
              <a:avLst/>
              <a:gdLst/>
              <a:ahLst/>
              <a:cxnLst/>
              <a:rect l="l" t="t" r="r" b="b"/>
              <a:pathLst>
                <a:path w="6448425" h="3349625">
                  <a:moveTo>
                    <a:pt x="0" y="0"/>
                  </a:moveTo>
                  <a:lnTo>
                    <a:pt x="6448386" y="0"/>
                  </a:lnTo>
                  <a:lnTo>
                    <a:pt x="6448386" y="3349142"/>
                  </a:lnTo>
                  <a:lnTo>
                    <a:pt x="0" y="334914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69336" y="3195827"/>
              <a:ext cx="5710555" cy="2813050"/>
            </a:xfrm>
            <a:custGeom>
              <a:avLst/>
              <a:gdLst/>
              <a:ahLst/>
              <a:cxnLst/>
              <a:rect l="l" t="t" r="r" b="b"/>
              <a:pathLst>
                <a:path w="5710555" h="2813050">
                  <a:moveTo>
                    <a:pt x="336804" y="1418831"/>
                  </a:moveTo>
                  <a:lnTo>
                    <a:pt x="0" y="1418831"/>
                  </a:lnTo>
                  <a:lnTo>
                    <a:pt x="0" y="2812758"/>
                  </a:lnTo>
                  <a:lnTo>
                    <a:pt x="336804" y="2812758"/>
                  </a:lnTo>
                  <a:lnTo>
                    <a:pt x="336804" y="1418831"/>
                  </a:lnTo>
                  <a:close/>
                </a:path>
                <a:path w="5710555" h="2813050">
                  <a:moveTo>
                    <a:pt x="1412735" y="897636"/>
                  </a:moveTo>
                  <a:lnTo>
                    <a:pt x="1074420" y="897636"/>
                  </a:lnTo>
                  <a:lnTo>
                    <a:pt x="1074420" y="2812770"/>
                  </a:lnTo>
                  <a:lnTo>
                    <a:pt x="1412735" y="2812758"/>
                  </a:lnTo>
                  <a:lnTo>
                    <a:pt x="1412735" y="897636"/>
                  </a:lnTo>
                  <a:close/>
                </a:path>
                <a:path w="5710555" h="2813050">
                  <a:moveTo>
                    <a:pt x="2487155" y="187452"/>
                  </a:moveTo>
                  <a:lnTo>
                    <a:pt x="2150364" y="187452"/>
                  </a:lnTo>
                  <a:lnTo>
                    <a:pt x="2150364" y="2812770"/>
                  </a:lnTo>
                  <a:lnTo>
                    <a:pt x="2487155" y="2812758"/>
                  </a:lnTo>
                  <a:lnTo>
                    <a:pt x="2487155" y="187452"/>
                  </a:lnTo>
                  <a:close/>
                </a:path>
                <a:path w="5710555" h="2813050">
                  <a:moveTo>
                    <a:pt x="3561575" y="0"/>
                  </a:moveTo>
                  <a:lnTo>
                    <a:pt x="3224784" y="0"/>
                  </a:lnTo>
                  <a:lnTo>
                    <a:pt x="3224784" y="2812770"/>
                  </a:lnTo>
                  <a:lnTo>
                    <a:pt x="3561575" y="2812758"/>
                  </a:lnTo>
                  <a:lnTo>
                    <a:pt x="3561575" y="0"/>
                  </a:lnTo>
                  <a:close/>
                </a:path>
                <a:path w="5710555" h="2813050">
                  <a:moveTo>
                    <a:pt x="4635995" y="67056"/>
                  </a:moveTo>
                  <a:lnTo>
                    <a:pt x="4299204" y="67056"/>
                  </a:lnTo>
                  <a:lnTo>
                    <a:pt x="4299204" y="2812770"/>
                  </a:lnTo>
                  <a:lnTo>
                    <a:pt x="4635995" y="2812758"/>
                  </a:lnTo>
                  <a:lnTo>
                    <a:pt x="4635995" y="67056"/>
                  </a:lnTo>
                  <a:close/>
                </a:path>
                <a:path w="5710555" h="2813050">
                  <a:moveTo>
                    <a:pt x="5710415" y="909840"/>
                  </a:moveTo>
                  <a:lnTo>
                    <a:pt x="5373624" y="909840"/>
                  </a:lnTo>
                  <a:lnTo>
                    <a:pt x="5373624" y="2812770"/>
                  </a:lnTo>
                  <a:lnTo>
                    <a:pt x="5710415" y="2812758"/>
                  </a:lnTo>
                  <a:lnTo>
                    <a:pt x="5710415" y="909840"/>
                  </a:lnTo>
                  <a:close/>
                </a:path>
              </a:pathLst>
            </a:custGeom>
            <a:solidFill>
              <a:srgbClr val="17C4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700863" y="6008594"/>
              <a:ext cx="6448425" cy="0"/>
            </a:xfrm>
            <a:custGeom>
              <a:avLst/>
              <a:gdLst/>
              <a:ahLst/>
              <a:cxnLst/>
              <a:rect l="l" t="t" r="r" b="b"/>
              <a:pathLst>
                <a:path w="6448425">
                  <a:moveTo>
                    <a:pt x="0" y="0"/>
                  </a:moveTo>
                  <a:lnTo>
                    <a:pt x="644838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091791" y="3729682"/>
            <a:ext cx="294799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5"/>
              </a:spcBef>
            </a:pPr>
            <a:r>
              <a:rPr sz="900" spc="-8" dirty="0">
                <a:solidFill>
                  <a:srgbClr val="404040"/>
                </a:solidFill>
                <a:latin typeface="Calibri"/>
                <a:cs typeface="Calibri"/>
              </a:rPr>
              <a:t>14.3%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97835" y="3197159"/>
            <a:ext cx="294799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5"/>
              </a:spcBef>
            </a:pPr>
            <a:r>
              <a:rPr sz="900" spc="-8" dirty="0">
                <a:solidFill>
                  <a:srgbClr val="404040"/>
                </a:solidFill>
                <a:latin typeface="Calibri"/>
                <a:cs typeface="Calibri"/>
              </a:rPr>
              <a:t>19.6%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03878" y="3056455"/>
            <a:ext cx="294799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5"/>
              </a:spcBef>
            </a:pPr>
            <a:r>
              <a:rPr sz="900" spc="-8" dirty="0">
                <a:solidFill>
                  <a:srgbClr val="404040"/>
                </a:solidFill>
                <a:latin typeface="Calibri"/>
                <a:cs typeface="Calibri"/>
              </a:rPr>
              <a:t>21.0%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09922" y="3106747"/>
            <a:ext cx="294799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5"/>
              </a:spcBef>
            </a:pPr>
            <a:r>
              <a:rPr sz="900" spc="-8" dirty="0">
                <a:solidFill>
                  <a:srgbClr val="404040"/>
                </a:solidFill>
                <a:latin typeface="Calibri"/>
                <a:cs typeface="Calibri"/>
              </a:rPr>
              <a:t>20.5%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15966" y="3739741"/>
            <a:ext cx="294799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5"/>
              </a:spcBef>
            </a:pPr>
            <a:r>
              <a:rPr sz="900" spc="-8" dirty="0">
                <a:solidFill>
                  <a:srgbClr val="404040"/>
                </a:solidFill>
                <a:latin typeface="Calibri"/>
                <a:cs typeface="Calibri"/>
              </a:rPr>
              <a:t>14.2%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62151" y="5272618"/>
            <a:ext cx="67628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5"/>
              </a:spcBef>
            </a:pPr>
            <a:r>
              <a:rPr sz="900" spc="-38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62151" y="4770270"/>
            <a:ext cx="67628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5"/>
              </a:spcBef>
            </a:pPr>
            <a:r>
              <a:rPr sz="900" spc="-38" dirty="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04430" y="4112244"/>
            <a:ext cx="776288" cy="311944"/>
          </a:xfrm>
          <a:prstGeom prst="rect">
            <a:avLst/>
          </a:prstGeom>
        </p:spPr>
        <p:txBody>
          <a:bodyPr vert="horz" wrap="square" lIns="0" tIns="18574" rIns="0" bIns="0" rtlCol="0">
            <a:spAutoFit/>
          </a:bodyPr>
          <a:lstStyle/>
          <a:p>
            <a:pPr marL="481013">
              <a:lnSpc>
                <a:spcPct val="100000"/>
              </a:lnSpc>
              <a:spcBef>
                <a:spcPts val="146"/>
              </a:spcBef>
            </a:pPr>
            <a:r>
              <a:rPr sz="900" spc="-8" dirty="0">
                <a:solidFill>
                  <a:srgbClr val="404040"/>
                </a:solidFill>
                <a:latin typeface="Calibri"/>
                <a:cs typeface="Calibri"/>
              </a:rPr>
              <a:t>10.4%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r>
              <a:rPr sz="900" spc="-19" dirty="0">
                <a:solidFill>
                  <a:srgbClr val="585858"/>
                </a:solidFill>
                <a:latin typeface="Calibri"/>
                <a:cs typeface="Calibri"/>
              </a:rPr>
              <a:t>10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04431" y="3765573"/>
            <a:ext cx="126206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5"/>
              </a:spcBef>
            </a:pPr>
            <a:r>
              <a:rPr sz="900" spc="-19" dirty="0">
                <a:solidFill>
                  <a:srgbClr val="585858"/>
                </a:solidFill>
                <a:latin typeface="Calibri"/>
                <a:cs typeface="Calibri"/>
              </a:rPr>
              <a:t>15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04431" y="3263224"/>
            <a:ext cx="126206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5"/>
              </a:spcBef>
            </a:pPr>
            <a:r>
              <a:rPr sz="900" spc="-19" dirty="0">
                <a:solidFill>
                  <a:srgbClr val="585858"/>
                </a:solidFill>
                <a:latin typeface="Calibri"/>
                <a:cs typeface="Calibri"/>
              </a:rPr>
              <a:t>20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04431" y="2760876"/>
            <a:ext cx="126206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5"/>
              </a:spcBef>
            </a:pPr>
            <a:r>
              <a:rPr sz="900" spc="-19" dirty="0">
                <a:solidFill>
                  <a:srgbClr val="585858"/>
                </a:solidFill>
                <a:latin typeface="Calibri"/>
                <a:cs typeface="Calibri"/>
              </a:rPr>
              <a:t>25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88135" y="5420980"/>
            <a:ext cx="491014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5"/>
              </a:spcBef>
            </a:pPr>
            <a:r>
              <a:rPr sz="900" spc="-8" dirty="0">
                <a:solidFill>
                  <a:srgbClr val="585858"/>
                </a:solidFill>
                <a:latin typeface="Calibri"/>
                <a:cs typeface="Calibri"/>
              </a:rPr>
              <a:t>0-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17</a:t>
            </a:r>
            <a:r>
              <a:rPr sz="900" spc="-8" dirty="0">
                <a:solidFill>
                  <a:srgbClr val="585858"/>
                </a:solidFill>
                <a:latin typeface="Calibri"/>
                <a:cs typeface="Calibri"/>
              </a:rPr>
              <a:t> years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965261" y="5420980"/>
            <a:ext cx="549116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5"/>
              </a:spcBef>
            </a:pPr>
            <a:r>
              <a:rPr sz="900" spc="-8" dirty="0">
                <a:solidFill>
                  <a:srgbClr val="585858"/>
                </a:solidFill>
                <a:latin typeface="Calibri"/>
                <a:cs typeface="Calibri"/>
              </a:rPr>
              <a:t>18-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44</a:t>
            </a:r>
            <a:r>
              <a:rPr sz="900" spc="-11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8" dirty="0">
                <a:solidFill>
                  <a:srgbClr val="585858"/>
                </a:solidFill>
                <a:latin typeface="Calibri"/>
                <a:cs typeface="Calibri"/>
              </a:rPr>
              <a:t>years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771305" y="5420980"/>
            <a:ext cx="549116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5"/>
              </a:spcBef>
            </a:pPr>
            <a:r>
              <a:rPr sz="900" spc="-8" dirty="0">
                <a:solidFill>
                  <a:srgbClr val="585858"/>
                </a:solidFill>
                <a:latin typeface="Calibri"/>
                <a:cs typeface="Calibri"/>
              </a:rPr>
              <a:t>45-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64</a:t>
            </a:r>
            <a:r>
              <a:rPr sz="900" spc="-11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8" dirty="0">
                <a:solidFill>
                  <a:srgbClr val="585858"/>
                </a:solidFill>
                <a:latin typeface="Calibri"/>
                <a:cs typeface="Calibri"/>
              </a:rPr>
              <a:t>years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519855" y="5420980"/>
            <a:ext cx="1469708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5"/>
              </a:spcBef>
              <a:tabLst>
                <a:tab pos="805815" algn="l"/>
              </a:tabLst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65</a:t>
            </a:r>
            <a:r>
              <a:rPr sz="9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to</a:t>
            </a:r>
            <a:r>
              <a:rPr sz="9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74</a:t>
            </a:r>
            <a:r>
              <a:rPr sz="9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8" dirty="0">
                <a:solidFill>
                  <a:srgbClr val="585858"/>
                </a:solidFill>
                <a:latin typeface="Calibri"/>
                <a:cs typeface="Calibri"/>
              </a:rPr>
              <a:t>years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	75</a:t>
            </a:r>
            <a:r>
              <a:rPr sz="9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to</a:t>
            </a:r>
            <a:r>
              <a:rPr sz="9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84</a:t>
            </a:r>
            <a:r>
              <a:rPr sz="900" spc="-15" dirty="0">
                <a:solidFill>
                  <a:srgbClr val="585858"/>
                </a:solidFill>
                <a:latin typeface="Calibri"/>
                <a:cs typeface="Calibri"/>
              </a:rPr>
              <a:t> years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236299" y="5420980"/>
            <a:ext cx="455771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5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85+</a:t>
            </a:r>
            <a:r>
              <a:rPr sz="900" spc="-26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8" dirty="0">
                <a:solidFill>
                  <a:srgbClr val="585858"/>
                </a:solidFill>
                <a:latin typeface="Calibri"/>
                <a:cs typeface="Calibri"/>
              </a:rPr>
              <a:t>years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568919" y="2486321"/>
            <a:ext cx="3580448" cy="231934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3"/>
              </a:spcBef>
            </a:pPr>
            <a:r>
              <a:rPr sz="1388" b="1" u="sng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November</a:t>
            </a:r>
            <a:r>
              <a:rPr sz="1388" b="1" u="sng" spc="-1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 </a:t>
            </a:r>
            <a:r>
              <a:rPr sz="1388" b="1" u="sng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2024:</a:t>
            </a:r>
            <a:r>
              <a:rPr sz="1388" b="1" u="sng" spc="-34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 </a:t>
            </a:r>
            <a:r>
              <a:rPr sz="1388" b="1" u="sng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IHSS</a:t>
            </a:r>
            <a:r>
              <a:rPr sz="1388" b="1" u="sng" spc="-1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 </a:t>
            </a:r>
            <a:r>
              <a:rPr sz="1388" b="1" u="sng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Recipients,</a:t>
            </a:r>
            <a:r>
              <a:rPr sz="1388" b="1" u="sng" spc="-11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 </a:t>
            </a:r>
            <a:r>
              <a:rPr sz="1388" b="1" u="sng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Percent</a:t>
            </a:r>
            <a:r>
              <a:rPr sz="1388" b="1" u="sng" spc="-3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 </a:t>
            </a:r>
            <a:r>
              <a:rPr sz="1388" b="1" u="sng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by</a:t>
            </a:r>
            <a:r>
              <a:rPr sz="1388" b="1" u="sng" spc="-1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 </a:t>
            </a:r>
            <a:r>
              <a:rPr sz="1388" b="1" u="sng" spc="-19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Age</a:t>
            </a:r>
            <a:endParaRPr sz="1388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742437" y="2432408"/>
            <a:ext cx="5224463" cy="3205163"/>
          </a:xfrm>
          <a:custGeom>
            <a:avLst/>
            <a:gdLst/>
            <a:ahLst/>
            <a:cxnLst/>
            <a:rect l="l" t="t" r="r" b="b"/>
            <a:pathLst>
              <a:path w="6965950" h="4273550">
                <a:moveTo>
                  <a:pt x="0" y="0"/>
                </a:moveTo>
                <a:lnTo>
                  <a:pt x="6965696" y="0"/>
                </a:lnTo>
                <a:lnTo>
                  <a:pt x="6965696" y="4272953"/>
                </a:lnTo>
                <a:lnTo>
                  <a:pt x="0" y="427295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429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1"/>
              </a:spcBef>
            </a:pPr>
            <a:fld id="{81D60167-4931-47E6-BA6A-407CBD079E47}" type="slidenum">
              <a:rPr spc="45" dirty="0"/>
              <a:pPr marL="28575">
                <a:lnSpc>
                  <a:spcPct val="100000"/>
                </a:lnSpc>
                <a:spcBef>
                  <a:spcPts val="11"/>
                </a:spcBef>
              </a:pPr>
              <a:t>18</a:t>
            </a:fld>
            <a:endParaRPr spc="45" dirty="0"/>
          </a:p>
        </p:txBody>
      </p:sp>
    </p:spTree>
    <p:extLst>
      <p:ext uri="{BB962C8B-B14F-4D97-AF65-F5344CB8AC3E}">
        <p14:creationId xmlns:p14="http://schemas.microsoft.com/office/powerpoint/2010/main" val="1165984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6974008" y="0"/>
            <a:ext cx="2169995" cy="1752600"/>
          </a:xfrm>
          <a:custGeom>
            <a:avLst/>
            <a:gdLst>
              <a:gd name="connsiteX0" fmla="*/ 109182 w 2169994"/>
              <a:gd name="connsiteY0" fmla="*/ 95535 h 1733266"/>
              <a:gd name="connsiteX1" fmla="*/ 2142698 w 2169994"/>
              <a:gd name="connsiteY1" fmla="*/ 1733266 h 1733266"/>
              <a:gd name="connsiteX2" fmla="*/ 2169994 w 2169994"/>
              <a:gd name="connsiteY2" fmla="*/ 0 h 1733266"/>
              <a:gd name="connsiteX3" fmla="*/ 0 w 2169994"/>
              <a:gd name="connsiteY3" fmla="*/ 0 h 1733266"/>
              <a:gd name="connsiteX4" fmla="*/ 109182 w 2169994"/>
              <a:gd name="connsiteY4" fmla="*/ 95535 h 1733266"/>
              <a:gd name="connsiteX0" fmla="*/ 109182 w 2169994"/>
              <a:gd name="connsiteY0" fmla="*/ 95535 h 1752600"/>
              <a:gd name="connsiteX1" fmla="*/ 2169994 w 2169994"/>
              <a:gd name="connsiteY1" fmla="*/ 1752600 h 1752600"/>
              <a:gd name="connsiteX2" fmla="*/ 2169994 w 2169994"/>
              <a:gd name="connsiteY2" fmla="*/ 0 h 1752600"/>
              <a:gd name="connsiteX3" fmla="*/ 0 w 2169994"/>
              <a:gd name="connsiteY3" fmla="*/ 0 h 1752600"/>
              <a:gd name="connsiteX4" fmla="*/ 109182 w 2169994"/>
              <a:gd name="connsiteY4" fmla="*/ 95535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994" h="1752600">
                <a:moveTo>
                  <a:pt x="109182" y="95535"/>
                </a:moveTo>
                <a:lnTo>
                  <a:pt x="2169994" y="1752600"/>
                </a:lnTo>
                <a:lnTo>
                  <a:pt x="2169994" y="0"/>
                </a:lnTo>
                <a:lnTo>
                  <a:pt x="0" y="0"/>
                </a:lnTo>
                <a:lnTo>
                  <a:pt x="109182" y="95535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9846"/>
          <a:stretch>
            <a:fillRect/>
          </a:stretch>
        </p:blipFill>
        <p:spPr bwMode="auto">
          <a:xfrm>
            <a:off x="304806" y="5334006"/>
            <a:ext cx="1178761" cy="11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0" y="6000691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mbria" pitchFamily="18" charset="0"/>
              </a:rPr>
              <a:t>Cal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ifornia</a:t>
            </a:r>
            <a:r>
              <a:rPr lang="en-US" sz="2000" b="1" dirty="0">
                <a:latin typeface="Cambria" pitchFamily="18" charset="0"/>
              </a:rPr>
              <a:t> H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ealth</a:t>
            </a:r>
            <a:r>
              <a:rPr lang="en-US" sz="2000" b="1" dirty="0">
                <a:latin typeface="Cambria" pitchFamily="18" charset="0"/>
              </a:rPr>
              <a:t> P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olicy</a:t>
            </a:r>
            <a:r>
              <a:rPr lang="en-US" sz="2000" b="1" dirty="0">
                <a:latin typeface="Cambria" pitchFamily="18" charset="0"/>
              </a:rPr>
              <a:t> S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trategies, LLC</a:t>
            </a:r>
          </a:p>
        </p:txBody>
      </p:sp>
      <p:sp>
        <p:nvSpPr>
          <p:cNvPr id="6" name="Flowchart: Decision 5"/>
          <p:cNvSpPr/>
          <p:nvPr/>
        </p:nvSpPr>
        <p:spPr>
          <a:xfrm>
            <a:off x="1600200" y="6355087"/>
            <a:ext cx="7086600" cy="45719"/>
          </a:xfrm>
          <a:prstGeom prst="flowChartDecisi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848600" y="0"/>
            <a:ext cx="1295400" cy="1066800"/>
          </a:xfrm>
          <a:custGeom>
            <a:avLst/>
            <a:gdLst>
              <a:gd name="connsiteX0" fmla="*/ 109182 w 2169994"/>
              <a:gd name="connsiteY0" fmla="*/ 95535 h 1733266"/>
              <a:gd name="connsiteX1" fmla="*/ 2142698 w 2169994"/>
              <a:gd name="connsiteY1" fmla="*/ 1733266 h 1733266"/>
              <a:gd name="connsiteX2" fmla="*/ 2169994 w 2169994"/>
              <a:gd name="connsiteY2" fmla="*/ 0 h 1733266"/>
              <a:gd name="connsiteX3" fmla="*/ 0 w 2169994"/>
              <a:gd name="connsiteY3" fmla="*/ 0 h 1733266"/>
              <a:gd name="connsiteX4" fmla="*/ 109182 w 2169994"/>
              <a:gd name="connsiteY4" fmla="*/ 95535 h 1733266"/>
              <a:gd name="connsiteX0" fmla="*/ 109182 w 2169994"/>
              <a:gd name="connsiteY0" fmla="*/ 95535 h 1752600"/>
              <a:gd name="connsiteX1" fmla="*/ 2169994 w 2169994"/>
              <a:gd name="connsiteY1" fmla="*/ 1752600 h 1752600"/>
              <a:gd name="connsiteX2" fmla="*/ 2169994 w 2169994"/>
              <a:gd name="connsiteY2" fmla="*/ 0 h 1752600"/>
              <a:gd name="connsiteX3" fmla="*/ 0 w 2169994"/>
              <a:gd name="connsiteY3" fmla="*/ 0 h 1752600"/>
              <a:gd name="connsiteX4" fmla="*/ 109182 w 2169994"/>
              <a:gd name="connsiteY4" fmla="*/ 95535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994" h="1752600">
                <a:moveTo>
                  <a:pt x="109182" y="95535"/>
                </a:moveTo>
                <a:lnTo>
                  <a:pt x="2169994" y="1752600"/>
                </a:lnTo>
                <a:lnTo>
                  <a:pt x="2169994" y="0"/>
                </a:lnTo>
                <a:lnTo>
                  <a:pt x="0" y="0"/>
                </a:lnTo>
                <a:lnTo>
                  <a:pt x="109182" y="95535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0837" y="464677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000" dirty="0">
              <a:latin typeface="Cambria" pitchFamily="18" charset="0"/>
            </a:endParaRPr>
          </a:p>
          <a:p>
            <a:endParaRPr lang="en-US" sz="3000" dirty="0">
              <a:latin typeface="Cambr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047" y="495355"/>
            <a:ext cx="7239000" cy="516577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Cambria" pitchFamily="18" charset="0"/>
              </a:rPr>
              <a:t>Agenda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F1BAD8F-000B-BEE7-E417-2394498F2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923" y="1244267"/>
            <a:ext cx="8229600" cy="328201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endParaRPr lang="en-US" dirty="0">
              <a:latin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</a:rPr>
              <a:t>Welcome and Introductions</a:t>
            </a:r>
          </a:p>
          <a:p>
            <a:r>
              <a:rPr lang="en-US" dirty="0">
                <a:latin typeface="Cambria" panose="02040503050406030204" pitchFamily="18" charset="0"/>
              </a:rPr>
              <a:t>Updates</a:t>
            </a:r>
          </a:p>
          <a:p>
            <a:r>
              <a:rPr lang="en-US" dirty="0">
                <a:latin typeface="Cambria" panose="02040503050406030204" pitchFamily="18" charset="0"/>
              </a:rPr>
              <a:t>IHSS program referrals</a:t>
            </a:r>
          </a:p>
          <a:p>
            <a:r>
              <a:rPr lang="en-US" dirty="0">
                <a:latin typeface="Cambria" panose="02040503050406030204" pitchFamily="18" charset="0"/>
              </a:rPr>
              <a:t>Announcements and Upcoming meetings</a:t>
            </a:r>
          </a:p>
        </p:txBody>
      </p:sp>
      <p:pic>
        <p:nvPicPr>
          <p:cNvPr id="3" name="Picture 2" descr="A logo with people in the middle&#10;&#10;Description automatically generated">
            <a:extLst>
              <a:ext uri="{FF2B5EF4-FFF2-40B4-BE49-F238E27FC236}">
                <a16:creationId xmlns:a16="http://schemas.microsoft.com/office/drawing/2014/main" id="{FA05A924-3540-EFBB-C312-4B830FDE3F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0" y="2204"/>
            <a:ext cx="1524004" cy="152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51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9"/>
              </a:spcBef>
            </a:pPr>
            <a:r>
              <a:rPr b="0" dirty="0">
                <a:solidFill>
                  <a:srgbClr val="000000"/>
                </a:solidFill>
                <a:latin typeface="Calibri Light"/>
                <a:cs typeface="Calibri Light"/>
              </a:rPr>
              <a:t>SOC</a:t>
            </a:r>
            <a:r>
              <a:rPr b="0" spc="-143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b="0" dirty="0">
                <a:solidFill>
                  <a:srgbClr val="000000"/>
                </a:solidFill>
                <a:latin typeface="Calibri Light"/>
                <a:cs typeface="Calibri Light"/>
              </a:rPr>
              <a:t>873:</a:t>
            </a:r>
            <a:r>
              <a:rPr b="0" spc="-116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b="0" spc="-15" dirty="0">
                <a:solidFill>
                  <a:srgbClr val="000000"/>
                </a:solidFill>
                <a:latin typeface="Calibri Light"/>
                <a:cs typeface="Calibri Light"/>
              </a:rPr>
              <a:t>“Health</a:t>
            </a:r>
            <a:r>
              <a:rPr b="0" spc="-146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b="0" spc="-8" dirty="0">
                <a:solidFill>
                  <a:srgbClr val="000000"/>
                </a:solidFill>
                <a:latin typeface="Calibri Light"/>
                <a:cs typeface="Calibri Light"/>
              </a:rPr>
              <a:t>Care</a:t>
            </a:r>
            <a:r>
              <a:rPr b="0" spc="-131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b="0" spc="-30" dirty="0">
                <a:solidFill>
                  <a:srgbClr val="000000"/>
                </a:solidFill>
                <a:latin typeface="Calibri Light"/>
                <a:cs typeface="Calibri Light"/>
              </a:rPr>
              <a:t>Certification</a:t>
            </a:r>
            <a:r>
              <a:rPr b="0" spc="-146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b="0" spc="-8" dirty="0">
                <a:solidFill>
                  <a:srgbClr val="000000"/>
                </a:solidFill>
                <a:latin typeface="Calibri Light"/>
                <a:cs typeface="Calibri Light"/>
              </a:rPr>
              <a:t>Form”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708779" y="3129819"/>
            <a:ext cx="2490788" cy="2361724"/>
            <a:chOff x="7611706" y="3030092"/>
            <a:chExt cx="3321050" cy="3148965"/>
          </a:xfrm>
        </p:grpSpPr>
        <p:sp>
          <p:nvSpPr>
            <p:cNvPr id="4" name="object 4"/>
            <p:cNvSpPr/>
            <p:nvPr/>
          </p:nvSpPr>
          <p:spPr>
            <a:xfrm>
              <a:off x="7616469" y="3034855"/>
              <a:ext cx="3311525" cy="3139440"/>
            </a:xfrm>
            <a:custGeom>
              <a:avLst/>
              <a:gdLst/>
              <a:ahLst/>
              <a:cxnLst/>
              <a:rect l="l" t="t" r="r" b="b"/>
              <a:pathLst>
                <a:path w="3311525" h="3139440">
                  <a:moveTo>
                    <a:pt x="0" y="0"/>
                  </a:moveTo>
                  <a:lnTo>
                    <a:pt x="3311093" y="0"/>
                  </a:lnTo>
                  <a:lnTo>
                    <a:pt x="3311093" y="3139325"/>
                  </a:lnTo>
                  <a:lnTo>
                    <a:pt x="0" y="313932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475749" y="4446079"/>
              <a:ext cx="939165" cy="280670"/>
            </a:xfrm>
            <a:custGeom>
              <a:avLst/>
              <a:gdLst/>
              <a:ahLst/>
              <a:cxnLst/>
              <a:rect l="l" t="t" r="r" b="b"/>
              <a:pathLst>
                <a:path w="939165" h="280670">
                  <a:moveTo>
                    <a:pt x="938783" y="0"/>
                  </a:moveTo>
                  <a:lnTo>
                    <a:pt x="0" y="0"/>
                  </a:lnTo>
                  <a:lnTo>
                    <a:pt x="0" y="280415"/>
                  </a:lnTo>
                  <a:lnTo>
                    <a:pt x="938783" y="280415"/>
                  </a:lnTo>
                  <a:lnTo>
                    <a:pt x="93878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780932" y="4375828"/>
          <a:ext cx="2178844" cy="4110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7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10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6219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perform</a:t>
                      </a:r>
                      <a:r>
                        <a:rPr sz="1400" u="sng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some</a:t>
                      </a:r>
                      <a:r>
                        <a:rPr sz="1400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activity</a:t>
                      </a:r>
                      <a:r>
                        <a:rPr sz="1400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u="sng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daily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784">
                <a:tc>
                  <a:txBody>
                    <a:bodyPr/>
                    <a:lstStyle/>
                    <a:p>
                      <a:pPr>
                        <a:lnSpc>
                          <a:spcPts val="1845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living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independently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45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and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538579" y="2213343"/>
            <a:ext cx="5112544" cy="3624739"/>
            <a:chOff x="718105" y="1808123"/>
            <a:chExt cx="6816725" cy="483298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8105" y="1808123"/>
              <a:ext cx="5487836" cy="483290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246592" y="4980698"/>
              <a:ext cx="1208405" cy="789305"/>
            </a:xfrm>
            <a:custGeom>
              <a:avLst/>
              <a:gdLst/>
              <a:ahLst/>
              <a:cxnLst/>
              <a:rect l="l" t="t" r="r" b="b"/>
              <a:pathLst>
                <a:path w="1208404" h="789304">
                  <a:moveTo>
                    <a:pt x="0" y="789165"/>
                  </a:moveTo>
                  <a:lnTo>
                    <a:pt x="1208316" y="0"/>
                  </a:lnTo>
                </a:path>
              </a:pathLst>
            </a:custGeom>
            <a:ln w="38100">
              <a:solidFill>
                <a:srgbClr val="426B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407704" y="4928618"/>
              <a:ext cx="127000" cy="110489"/>
            </a:xfrm>
            <a:custGeom>
              <a:avLst/>
              <a:gdLst/>
              <a:ahLst/>
              <a:cxnLst/>
              <a:rect l="l" t="t" r="r" b="b"/>
              <a:pathLst>
                <a:path w="127000" h="110489">
                  <a:moveTo>
                    <a:pt x="126949" y="0"/>
                  </a:moveTo>
                  <a:lnTo>
                    <a:pt x="0" y="14655"/>
                  </a:lnTo>
                  <a:lnTo>
                    <a:pt x="62509" y="110350"/>
                  </a:lnTo>
                  <a:lnTo>
                    <a:pt x="126949" y="0"/>
                  </a:lnTo>
                  <a:close/>
                </a:path>
              </a:pathLst>
            </a:custGeom>
            <a:solidFill>
              <a:srgbClr val="426B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771408" y="3146723"/>
            <a:ext cx="2347436" cy="187071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lnSpc>
                <a:spcPct val="100000"/>
              </a:lnSpc>
              <a:spcBef>
                <a:spcPts val="75"/>
              </a:spcBef>
            </a:pPr>
            <a:r>
              <a:rPr sz="1350" dirty="0">
                <a:latin typeface="Calibri"/>
                <a:cs typeface="Calibri"/>
              </a:rPr>
              <a:t>“</a:t>
            </a:r>
            <a:r>
              <a:rPr sz="13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State</a:t>
            </a:r>
            <a:r>
              <a:rPr sz="1350" u="sng" spc="-4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3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law</a:t>
            </a:r>
            <a:r>
              <a:rPr sz="1350" u="sng" spc="-3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3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requires</a:t>
            </a:r>
            <a:r>
              <a:rPr sz="1350" u="sng" spc="-4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3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that</a:t>
            </a:r>
            <a:r>
              <a:rPr sz="1350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3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</a:t>
            </a:r>
            <a:r>
              <a:rPr sz="1350" u="sng" spc="-3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350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order</a:t>
            </a:r>
            <a:r>
              <a:rPr sz="1350" u="none" spc="-15" dirty="0">
                <a:latin typeface="Calibri"/>
                <a:cs typeface="Calibri"/>
              </a:rPr>
              <a:t> </a:t>
            </a:r>
            <a:r>
              <a:rPr sz="13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</a:t>
            </a:r>
            <a:r>
              <a:rPr sz="1350" u="sng" spc="-26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3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IHSS</a:t>
            </a:r>
            <a:r>
              <a:rPr sz="1350" u="sng" spc="-23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3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services</a:t>
            </a:r>
            <a:r>
              <a:rPr sz="1350" u="sng" spc="-1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3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</a:t>
            </a:r>
            <a:r>
              <a:rPr sz="1350" u="sng" spc="-23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3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be</a:t>
            </a:r>
            <a:r>
              <a:rPr sz="1350" u="sng" spc="-19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350" u="sng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authorized</a:t>
            </a:r>
            <a:r>
              <a:rPr sz="1350" u="none" spc="-8" dirty="0">
                <a:latin typeface="Calibri"/>
                <a:cs typeface="Calibri"/>
              </a:rPr>
              <a:t> </a:t>
            </a:r>
            <a:r>
              <a:rPr sz="13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or</a:t>
            </a:r>
            <a:r>
              <a:rPr sz="1350" u="sng" spc="-3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3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continued</a:t>
            </a:r>
            <a:r>
              <a:rPr sz="1350" u="sng" spc="-3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3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1350" u="sng" spc="-3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3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licensed</a:t>
            </a:r>
            <a:r>
              <a:rPr sz="1350" u="sng" spc="-23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350" u="sng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health</a:t>
            </a:r>
            <a:r>
              <a:rPr sz="1350" u="none" spc="-8" dirty="0">
                <a:latin typeface="Calibri"/>
                <a:cs typeface="Calibri"/>
              </a:rPr>
              <a:t> </a:t>
            </a:r>
            <a:r>
              <a:rPr sz="13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care</a:t>
            </a:r>
            <a:r>
              <a:rPr sz="1350" u="sng" spc="-3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350" u="sng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professional</a:t>
            </a:r>
            <a:r>
              <a:rPr sz="1350" u="sng" spc="-49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3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must</a:t>
            </a:r>
            <a:r>
              <a:rPr sz="1350" u="sng" spc="-49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3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provide</a:t>
            </a:r>
            <a:r>
              <a:rPr sz="1350" u="sng" spc="-3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350" u="sng" spc="-3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endParaRPr sz="1350">
              <a:latin typeface="Calibri"/>
              <a:cs typeface="Calibri"/>
            </a:endParaRPr>
          </a:p>
          <a:p>
            <a:pPr marL="9525" marR="340519">
              <a:lnSpc>
                <a:spcPct val="100000"/>
              </a:lnSpc>
            </a:pPr>
            <a:r>
              <a:rPr sz="13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…</a:t>
            </a:r>
            <a:r>
              <a:rPr sz="1350" u="sng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3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certification</a:t>
            </a:r>
            <a:r>
              <a:rPr sz="1350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3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declaring</a:t>
            </a:r>
            <a:r>
              <a:rPr sz="1350" u="sng" spc="-4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350" u="sng" spc="-19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sz="1350" u="none" spc="-19" dirty="0">
                <a:latin typeface="Calibri"/>
                <a:cs typeface="Calibri"/>
              </a:rPr>
              <a:t> </a:t>
            </a:r>
            <a:r>
              <a:rPr sz="1350" u="none" dirty="0">
                <a:latin typeface="Calibri"/>
                <a:cs typeface="Calibri"/>
              </a:rPr>
              <a:t>individual</a:t>
            </a:r>
            <a:r>
              <a:rPr sz="1350" u="none" spc="-23" dirty="0">
                <a:latin typeface="Calibri"/>
                <a:cs typeface="Calibri"/>
              </a:rPr>
              <a:t> </a:t>
            </a:r>
            <a:r>
              <a:rPr sz="1350" u="none" dirty="0">
                <a:latin typeface="Calibri"/>
                <a:cs typeface="Calibri"/>
              </a:rPr>
              <a:t>above</a:t>
            </a:r>
            <a:r>
              <a:rPr sz="1350" u="none" spc="-30" dirty="0">
                <a:latin typeface="Calibri"/>
                <a:cs typeface="Calibri"/>
              </a:rPr>
              <a:t> </a:t>
            </a:r>
            <a:r>
              <a:rPr sz="1350" u="none" dirty="0">
                <a:latin typeface="Calibri"/>
                <a:cs typeface="Calibri"/>
              </a:rPr>
              <a:t>is</a:t>
            </a:r>
            <a:r>
              <a:rPr sz="1350" u="none" spc="-30" dirty="0">
                <a:latin typeface="Calibri"/>
                <a:cs typeface="Calibri"/>
              </a:rPr>
              <a:t> </a:t>
            </a:r>
            <a:r>
              <a:rPr sz="1350" u="none" dirty="0">
                <a:latin typeface="Calibri"/>
                <a:cs typeface="Calibri"/>
              </a:rPr>
              <a:t>unable</a:t>
            </a:r>
            <a:r>
              <a:rPr sz="1350" u="none" spc="-19" dirty="0">
                <a:latin typeface="Calibri"/>
                <a:cs typeface="Calibri"/>
              </a:rPr>
              <a:t> to</a:t>
            </a:r>
            <a:endParaRPr sz="13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90"/>
              </a:spcBef>
            </a:pPr>
            <a:endParaRPr sz="1350">
              <a:latin typeface="Calibri"/>
              <a:cs typeface="Calibri"/>
            </a:endParaRPr>
          </a:p>
          <a:p>
            <a:pPr marL="9525">
              <a:lnSpc>
                <a:spcPct val="100000"/>
              </a:lnSpc>
            </a:pPr>
            <a:r>
              <a:rPr sz="13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without</a:t>
            </a:r>
            <a:r>
              <a:rPr sz="1350" u="sng" spc="-1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3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IHSS</a:t>
            </a:r>
            <a:r>
              <a:rPr sz="1350" u="sng" spc="-23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3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sz="1350" u="sng" spc="-19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350" u="sng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individual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71407" y="4998383"/>
            <a:ext cx="665798" cy="2247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1350" dirty="0">
                <a:latin typeface="Calibri"/>
                <a:cs typeface="Calibri"/>
              </a:rPr>
              <a:t>would</a:t>
            </a:r>
            <a:r>
              <a:rPr sz="1350" spc="-49" dirty="0">
                <a:latin typeface="Calibri"/>
                <a:cs typeface="Calibri"/>
              </a:rPr>
              <a:t> </a:t>
            </a:r>
            <a:r>
              <a:rPr sz="1350" spc="-19" dirty="0">
                <a:latin typeface="Calibri"/>
                <a:cs typeface="Calibri"/>
              </a:rPr>
              <a:t>be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80933" y="5198788"/>
            <a:ext cx="2235994" cy="11430"/>
          </a:xfrm>
          <a:custGeom>
            <a:avLst/>
            <a:gdLst/>
            <a:ahLst/>
            <a:cxnLst/>
            <a:rect l="l" t="t" r="r" b="b"/>
            <a:pathLst>
              <a:path w="2981325" h="15239">
                <a:moveTo>
                  <a:pt x="2980944" y="0"/>
                </a:moveTo>
                <a:lnTo>
                  <a:pt x="0" y="0"/>
                </a:lnTo>
                <a:lnTo>
                  <a:pt x="0" y="15239"/>
                </a:lnTo>
                <a:lnTo>
                  <a:pt x="2980944" y="15239"/>
                </a:lnTo>
                <a:lnTo>
                  <a:pt x="29809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467875" y="5014769"/>
            <a:ext cx="1588770" cy="210503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68"/>
              </a:lnSpc>
            </a:pPr>
            <a:r>
              <a:rPr sz="1350" dirty="0">
                <a:latin typeface="Calibri"/>
                <a:cs typeface="Calibri"/>
              </a:rPr>
              <a:t>at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risk</a:t>
            </a:r>
            <a:r>
              <a:rPr sz="1350" spc="-3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of</a:t>
            </a:r>
            <a:r>
              <a:rPr sz="1350" spc="-1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placement</a:t>
            </a:r>
            <a:r>
              <a:rPr sz="1350" spc="-23" dirty="0">
                <a:latin typeface="Calibri"/>
                <a:cs typeface="Calibri"/>
              </a:rPr>
              <a:t> </a:t>
            </a:r>
            <a:r>
              <a:rPr sz="1350" spc="-19" dirty="0">
                <a:latin typeface="Calibri"/>
                <a:cs typeface="Calibri"/>
              </a:rPr>
              <a:t>in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80932" y="5220509"/>
            <a:ext cx="1224439" cy="210503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68"/>
              </a:lnSpc>
            </a:pPr>
            <a:r>
              <a:rPr sz="1350" u="sng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out-of-</a:t>
            </a:r>
            <a:r>
              <a:rPr sz="13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home</a:t>
            </a:r>
            <a:r>
              <a:rPr sz="1350" u="sng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350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care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95732" y="5204123"/>
            <a:ext cx="112395" cy="2247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1350" spc="-64" dirty="0">
                <a:latin typeface="Calibri"/>
                <a:cs typeface="Calibri"/>
              </a:rPr>
              <a:t>.”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31105" y="5745957"/>
            <a:ext cx="2575084" cy="10195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600" dirty="0">
                <a:latin typeface="Calibri"/>
                <a:cs typeface="Calibri"/>
              </a:rPr>
              <a:t>Download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at:</a:t>
            </a:r>
            <a:r>
              <a:rPr sz="600" spc="-34" dirty="0">
                <a:latin typeface="Calibri"/>
                <a:cs typeface="Calibri"/>
              </a:rPr>
              <a:t> </a:t>
            </a:r>
            <a:r>
              <a:rPr sz="600" spc="-8" dirty="0">
                <a:latin typeface="Calibri"/>
                <a:cs typeface="Calibri"/>
              </a:rPr>
              <a:t>https://</a:t>
            </a:r>
            <a:r>
              <a:rPr sz="600" spc="-8" dirty="0">
                <a:latin typeface="Calibri"/>
                <a:cs typeface="Calibri"/>
                <a:hlinkClick r:id="rId3"/>
              </a:rPr>
              <a:t>www.cdss.ca.gov/cdssweb/entres/forms/english/soc873.pdf</a:t>
            </a:r>
            <a:endParaRPr sz="6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02274" y="5513584"/>
            <a:ext cx="638171" cy="389466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8813221" y="5674228"/>
            <a:ext cx="174784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1050" b="1" spc="45" dirty="0">
                <a:solidFill>
                  <a:srgbClr val="888888"/>
                </a:solidFill>
                <a:latin typeface="Calibri"/>
                <a:cs typeface="Calibri"/>
              </a:rPr>
              <a:t>11</a:t>
            </a:r>
            <a:endParaRPr sz="105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9871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423386">
              <a:lnSpc>
                <a:spcPct val="100000"/>
              </a:lnSpc>
              <a:spcBef>
                <a:spcPts val="79"/>
              </a:spcBef>
            </a:pPr>
            <a:r>
              <a:rPr spc="244" dirty="0"/>
              <a:t>ECM</a:t>
            </a:r>
            <a:r>
              <a:rPr spc="-53" dirty="0"/>
              <a:t> </a:t>
            </a:r>
            <a:r>
              <a:rPr spc="191" dirty="0"/>
              <a:t>Data:</a:t>
            </a:r>
            <a:r>
              <a:rPr spc="-64" dirty="0"/>
              <a:t> </a:t>
            </a:r>
            <a:r>
              <a:rPr spc="248" dirty="0"/>
              <a:t>Receipt</a:t>
            </a:r>
            <a:r>
              <a:rPr spc="-98" dirty="0"/>
              <a:t> </a:t>
            </a:r>
            <a:r>
              <a:rPr spc="165" dirty="0"/>
              <a:t>of</a:t>
            </a:r>
            <a:r>
              <a:rPr spc="-68" dirty="0"/>
              <a:t> </a:t>
            </a:r>
            <a:r>
              <a:rPr spc="225" dirty="0"/>
              <a:t>ECM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02274" y="5513584"/>
            <a:ext cx="638171" cy="38946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105677" y="2067897"/>
            <a:ext cx="7537133" cy="0"/>
          </a:xfrm>
          <a:custGeom>
            <a:avLst/>
            <a:gdLst/>
            <a:ahLst/>
            <a:cxnLst/>
            <a:rect l="l" t="t" r="r" b="b"/>
            <a:pathLst>
              <a:path w="10049510">
                <a:moveTo>
                  <a:pt x="0" y="0"/>
                </a:moveTo>
                <a:lnTo>
                  <a:pt x="10049065" y="0"/>
                </a:lnTo>
              </a:path>
            </a:pathLst>
          </a:custGeom>
          <a:ln w="25400">
            <a:solidFill>
              <a:srgbClr val="FD52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813221" y="5674228"/>
            <a:ext cx="174784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1050" b="1" spc="45" dirty="0">
                <a:solidFill>
                  <a:srgbClr val="888888"/>
                </a:solidFill>
                <a:latin typeface="Calibri"/>
                <a:cs typeface="Calibri"/>
              </a:rPr>
              <a:t>17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64466" y="2202084"/>
            <a:ext cx="7108031" cy="2302233"/>
          </a:xfrm>
          <a:prstGeom prst="rect">
            <a:avLst/>
          </a:prstGeom>
        </p:spPr>
        <p:txBody>
          <a:bodyPr vert="horz" wrap="square" lIns="0" tIns="44768" rIns="0" bIns="0" rtlCol="0">
            <a:spAutoFit/>
          </a:bodyPr>
          <a:lstStyle/>
          <a:p>
            <a:pPr marL="179546" marR="311944" indent="-170497">
              <a:lnSpc>
                <a:spcPts val="2273"/>
              </a:lnSpc>
              <a:spcBef>
                <a:spcPts val="353"/>
              </a:spcBef>
              <a:buFont typeface="Arial"/>
              <a:buChar char="•"/>
              <a:tabLst>
                <a:tab pos="180975" algn="l"/>
              </a:tabLst>
            </a:pPr>
            <a:r>
              <a:rPr sz="2100" dirty="0">
                <a:latin typeface="Calibri"/>
                <a:cs typeface="Calibri"/>
              </a:rPr>
              <a:t>244,800</a:t>
            </a:r>
            <a:r>
              <a:rPr sz="2100" spc="-26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unique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members</a:t>
            </a:r>
            <a:r>
              <a:rPr sz="2100" spc="-49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received</a:t>
            </a:r>
            <a:r>
              <a:rPr sz="2100" spc="-68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some</a:t>
            </a:r>
            <a:r>
              <a:rPr sz="2100" spc="-53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kind</a:t>
            </a:r>
            <a:r>
              <a:rPr sz="2100" spc="-53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of</a:t>
            </a:r>
            <a:r>
              <a:rPr sz="2100" spc="-64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ECM</a:t>
            </a:r>
            <a:r>
              <a:rPr sz="2100" spc="-56" dirty="0">
                <a:latin typeface="Calibri"/>
                <a:cs typeface="Calibri"/>
              </a:rPr>
              <a:t> </a:t>
            </a:r>
            <a:r>
              <a:rPr sz="2100" spc="-8" dirty="0">
                <a:latin typeface="Calibri"/>
                <a:cs typeface="Calibri"/>
              </a:rPr>
              <a:t>benefit 	</a:t>
            </a:r>
            <a:r>
              <a:rPr sz="2100" dirty="0">
                <a:latin typeface="Calibri"/>
                <a:cs typeface="Calibri"/>
              </a:rPr>
              <a:t>since</a:t>
            </a:r>
            <a:r>
              <a:rPr sz="2100" spc="-34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ECM</a:t>
            </a:r>
            <a:r>
              <a:rPr sz="2100" spc="-38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launched</a:t>
            </a:r>
            <a:r>
              <a:rPr sz="2100" spc="-23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in</a:t>
            </a:r>
            <a:r>
              <a:rPr sz="2100" spc="-38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January</a:t>
            </a:r>
            <a:r>
              <a:rPr sz="2100" spc="-26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2022</a:t>
            </a:r>
            <a:endParaRPr sz="2100">
              <a:latin typeface="Calibri"/>
              <a:cs typeface="Calibri"/>
            </a:endParaRPr>
          </a:p>
          <a:p>
            <a:pPr marL="179546" marR="59531" indent="-170497">
              <a:lnSpc>
                <a:spcPts val="2273"/>
              </a:lnSpc>
              <a:spcBef>
                <a:spcPts val="750"/>
              </a:spcBef>
              <a:buFont typeface="Arial"/>
              <a:buChar char="•"/>
              <a:tabLst>
                <a:tab pos="180975" algn="l"/>
              </a:tabLst>
            </a:pPr>
            <a:r>
              <a:rPr sz="2100" dirty="0">
                <a:latin typeface="Calibri"/>
                <a:cs typeface="Calibri"/>
              </a:rPr>
              <a:t>176,000</a:t>
            </a:r>
            <a:r>
              <a:rPr sz="2100" spc="-34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unique</a:t>
            </a:r>
            <a:r>
              <a:rPr sz="2100" spc="-41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members</a:t>
            </a:r>
            <a:r>
              <a:rPr sz="2100" spc="-56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received</a:t>
            </a:r>
            <a:r>
              <a:rPr sz="2100" spc="-7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ECM</a:t>
            </a:r>
            <a:r>
              <a:rPr sz="2100" spc="-68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during</a:t>
            </a:r>
            <a:r>
              <a:rPr sz="2100" spc="-53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the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most</a:t>
            </a:r>
            <a:r>
              <a:rPr sz="2100" spc="-56" dirty="0">
                <a:latin typeface="Calibri"/>
                <a:cs typeface="Calibri"/>
              </a:rPr>
              <a:t> </a:t>
            </a:r>
            <a:r>
              <a:rPr sz="2100" spc="-8" dirty="0">
                <a:latin typeface="Calibri"/>
                <a:cs typeface="Calibri"/>
              </a:rPr>
              <a:t>recent 	</a:t>
            </a:r>
            <a:r>
              <a:rPr sz="2100" dirty="0">
                <a:latin typeface="Calibri"/>
                <a:cs typeface="Calibri"/>
              </a:rPr>
              <a:t>12</a:t>
            </a:r>
            <a:r>
              <a:rPr sz="2100" spc="-38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months,</a:t>
            </a:r>
            <a:r>
              <a:rPr sz="2100" spc="-26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from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July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1,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2023</a:t>
            </a:r>
            <a:r>
              <a:rPr sz="2100" spc="-34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through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June</a:t>
            </a:r>
            <a:r>
              <a:rPr sz="2100" spc="-34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30,</a:t>
            </a:r>
            <a:r>
              <a:rPr sz="2100" spc="-38" dirty="0">
                <a:latin typeface="Calibri"/>
                <a:cs typeface="Calibri"/>
              </a:rPr>
              <a:t> </a:t>
            </a:r>
            <a:r>
              <a:rPr sz="2100" spc="-8" dirty="0">
                <a:latin typeface="Calibri"/>
                <a:cs typeface="Calibri"/>
              </a:rPr>
              <a:t>2024.</a:t>
            </a:r>
            <a:endParaRPr sz="2100">
              <a:latin typeface="Calibri"/>
              <a:cs typeface="Calibri"/>
            </a:endParaRPr>
          </a:p>
          <a:p>
            <a:pPr marL="179546" marR="3810" indent="-170497">
              <a:lnSpc>
                <a:spcPts val="2273"/>
              </a:lnSpc>
              <a:spcBef>
                <a:spcPts val="739"/>
              </a:spcBef>
              <a:buFont typeface="Arial"/>
              <a:buChar char="•"/>
              <a:tabLst>
                <a:tab pos="180975" algn="l"/>
              </a:tabLst>
            </a:pPr>
            <a:r>
              <a:rPr sz="2100" dirty="0">
                <a:latin typeface="Calibri"/>
                <a:cs typeface="Calibri"/>
              </a:rPr>
              <a:t>The</a:t>
            </a:r>
            <a:r>
              <a:rPr sz="2100" spc="-71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recent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trend</a:t>
            </a:r>
            <a:r>
              <a:rPr sz="2100" spc="-64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has</a:t>
            </a:r>
            <a:r>
              <a:rPr sz="2100" spc="-53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been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spc="-8" dirty="0">
                <a:latin typeface="Calibri"/>
                <a:cs typeface="Calibri"/>
              </a:rPr>
              <a:t>towards</a:t>
            </a:r>
            <a:r>
              <a:rPr sz="2100" spc="-64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continued</a:t>
            </a:r>
            <a:r>
              <a:rPr sz="2100" spc="-49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growth,</a:t>
            </a:r>
            <a:r>
              <a:rPr sz="2100" spc="-53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with 	</a:t>
            </a:r>
            <a:r>
              <a:rPr sz="2100" dirty="0">
                <a:latin typeface="Calibri"/>
                <a:cs typeface="Calibri"/>
              </a:rPr>
              <a:t>127,000</a:t>
            </a:r>
            <a:r>
              <a:rPr sz="2100" spc="-34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unique</a:t>
            </a:r>
            <a:r>
              <a:rPr sz="2100" spc="-38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members</a:t>
            </a:r>
            <a:r>
              <a:rPr sz="2100" spc="-53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receiving</a:t>
            </a:r>
            <a:r>
              <a:rPr sz="2100" spc="-64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ECM</a:t>
            </a:r>
            <a:r>
              <a:rPr sz="2100" spc="-64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during</a:t>
            </a:r>
            <a:r>
              <a:rPr sz="2100" spc="-53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the</a:t>
            </a:r>
            <a:r>
              <a:rPr sz="2100" spc="-56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most</a:t>
            </a:r>
            <a:r>
              <a:rPr sz="2100" spc="-56" dirty="0">
                <a:latin typeface="Calibri"/>
                <a:cs typeface="Calibri"/>
              </a:rPr>
              <a:t> </a:t>
            </a:r>
            <a:r>
              <a:rPr sz="2100" spc="-8" dirty="0">
                <a:latin typeface="Calibri"/>
                <a:cs typeface="Calibri"/>
              </a:rPr>
              <a:t>recent 	</a:t>
            </a:r>
            <a:r>
              <a:rPr sz="2100" dirty="0">
                <a:latin typeface="Calibri"/>
                <a:cs typeface="Calibri"/>
              </a:rPr>
              <a:t>reporting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period</a:t>
            </a:r>
            <a:r>
              <a:rPr sz="2100" spc="-41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of</a:t>
            </a:r>
            <a:r>
              <a:rPr sz="2100" spc="-49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April</a:t>
            </a:r>
            <a:r>
              <a:rPr sz="2100" spc="-38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1</a:t>
            </a:r>
            <a:r>
              <a:rPr sz="2100" spc="-41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through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June</a:t>
            </a:r>
            <a:r>
              <a:rPr sz="2100" spc="-38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30,</a:t>
            </a:r>
            <a:r>
              <a:rPr sz="2100" spc="-34" dirty="0">
                <a:latin typeface="Calibri"/>
                <a:cs typeface="Calibri"/>
              </a:rPr>
              <a:t> </a:t>
            </a:r>
            <a:r>
              <a:rPr sz="2100" spc="-8" dirty="0">
                <a:latin typeface="Calibri"/>
                <a:cs typeface="Calibri"/>
              </a:rPr>
              <a:t>2024.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03547" y="5727364"/>
            <a:ext cx="3581876" cy="10195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600" dirty="0">
                <a:latin typeface="Calibri"/>
                <a:cs typeface="Calibri"/>
              </a:rPr>
              <a:t>Source:</a:t>
            </a:r>
            <a:r>
              <a:rPr sz="600" spc="-23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DHCS,</a:t>
            </a:r>
            <a:r>
              <a:rPr sz="600" spc="-34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accessed</a:t>
            </a:r>
            <a:r>
              <a:rPr sz="600" spc="-11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at: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8" dirty="0">
                <a:latin typeface="Calibri"/>
                <a:cs typeface="Calibri"/>
              </a:rPr>
              <a:t>https://storymaps.arcgis.com/collections/a07f998dfefa497fbd7613981e4f6117?item=4</a:t>
            </a:r>
            <a:endParaRPr sz="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61614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423386">
              <a:lnSpc>
                <a:spcPct val="100000"/>
              </a:lnSpc>
              <a:spcBef>
                <a:spcPts val="79"/>
              </a:spcBef>
            </a:pPr>
            <a:r>
              <a:rPr spc="244" dirty="0"/>
              <a:t>ECM</a:t>
            </a:r>
            <a:r>
              <a:rPr spc="-53" dirty="0"/>
              <a:t> </a:t>
            </a:r>
            <a:r>
              <a:rPr spc="191" dirty="0"/>
              <a:t>Data:</a:t>
            </a:r>
            <a:r>
              <a:rPr spc="-64" dirty="0"/>
              <a:t> </a:t>
            </a:r>
            <a:r>
              <a:rPr spc="248" dirty="0"/>
              <a:t>Receipt</a:t>
            </a:r>
            <a:r>
              <a:rPr spc="-98" dirty="0"/>
              <a:t> </a:t>
            </a:r>
            <a:r>
              <a:rPr spc="158" dirty="0"/>
              <a:t>by</a:t>
            </a:r>
            <a:r>
              <a:rPr spc="-60" dirty="0"/>
              <a:t> </a:t>
            </a:r>
            <a:r>
              <a:rPr spc="165" dirty="0"/>
              <a:t>Age,</a:t>
            </a:r>
            <a:r>
              <a:rPr spc="-64" dirty="0"/>
              <a:t> </a:t>
            </a:r>
            <a:r>
              <a:rPr spc="172" dirty="0"/>
              <a:t>Quarterly</a:t>
            </a:r>
          </a:p>
        </p:txBody>
      </p:sp>
      <p:sp>
        <p:nvSpPr>
          <p:cNvPr id="3" name="object 3"/>
          <p:cNvSpPr/>
          <p:nvPr/>
        </p:nvSpPr>
        <p:spPr>
          <a:xfrm>
            <a:off x="1105677" y="2067897"/>
            <a:ext cx="7537133" cy="0"/>
          </a:xfrm>
          <a:custGeom>
            <a:avLst/>
            <a:gdLst/>
            <a:ahLst/>
            <a:cxnLst/>
            <a:rect l="l" t="t" r="r" b="b"/>
            <a:pathLst>
              <a:path w="10049510">
                <a:moveTo>
                  <a:pt x="0" y="0"/>
                </a:moveTo>
                <a:lnTo>
                  <a:pt x="10049065" y="0"/>
                </a:lnTo>
              </a:path>
            </a:pathLst>
          </a:custGeom>
          <a:ln w="25400">
            <a:solidFill>
              <a:srgbClr val="FD52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813221" y="5674228"/>
            <a:ext cx="174784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1050" b="1" spc="45" dirty="0">
                <a:solidFill>
                  <a:srgbClr val="888888"/>
                </a:solidFill>
                <a:latin typeface="Calibri"/>
                <a:cs typeface="Calibri"/>
              </a:rPr>
              <a:t>18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310563" y="2311525"/>
            <a:ext cx="7429976" cy="3591878"/>
            <a:chOff x="1747417" y="1939033"/>
            <a:chExt cx="9906635" cy="478917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47417" y="1939033"/>
              <a:ext cx="9343158" cy="448927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03031" y="6208445"/>
              <a:ext cx="850895" cy="51928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153282" y="5773492"/>
            <a:ext cx="3627596" cy="10195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600" dirty="0">
                <a:latin typeface="Calibri"/>
                <a:cs typeface="Calibri"/>
              </a:rPr>
              <a:t>Source:</a:t>
            </a:r>
            <a:r>
              <a:rPr sz="600" spc="-23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DHCS,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accessed</a:t>
            </a:r>
            <a:r>
              <a:rPr sz="600" spc="-11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at</a:t>
            </a:r>
            <a:r>
              <a:rPr sz="600" spc="-23" dirty="0">
                <a:latin typeface="Calibri"/>
                <a:cs typeface="Calibri"/>
              </a:rPr>
              <a:t> </a:t>
            </a:r>
            <a:r>
              <a:rPr sz="600" spc="-8" dirty="0">
                <a:latin typeface="Calibri"/>
                <a:cs typeface="Calibri"/>
              </a:rPr>
              <a:t>https://cadhcs.maps.arcgis.com/apps/dashboards/a622d2397ff6457eb13d65db9f301d61</a:t>
            </a:r>
            <a:endParaRPr sz="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71460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423386">
              <a:lnSpc>
                <a:spcPct val="100000"/>
              </a:lnSpc>
              <a:spcBef>
                <a:spcPts val="79"/>
              </a:spcBef>
            </a:pPr>
            <a:r>
              <a:rPr spc="244" dirty="0"/>
              <a:t>ECM</a:t>
            </a:r>
            <a:r>
              <a:rPr spc="-53" dirty="0"/>
              <a:t> </a:t>
            </a:r>
            <a:r>
              <a:rPr spc="191" dirty="0"/>
              <a:t>Data:</a:t>
            </a:r>
            <a:r>
              <a:rPr spc="-68" dirty="0"/>
              <a:t> </a:t>
            </a:r>
            <a:r>
              <a:rPr spc="210" dirty="0"/>
              <a:t>Populations</a:t>
            </a:r>
            <a:r>
              <a:rPr spc="-90" dirty="0"/>
              <a:t> </a:t>
            </a:r>
            <a:r>
              <a:rPr spc="169" dirty="0"/>
              <a:t>of</a:t>
            </a:r>
            <a:r>
              <a:rPr spc="-64" dirty="0"/>
              <a:t> </a:t>
            </a:r>
            <a:r>
              <a:rPr spc="293" dirty="0"/>
              <a:t>Focus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02274" y="5513584"/>
            <a:ext cx="638171" cy="38946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105677" y="2067897"/>
            <a:ext cx="7537133" cy="0"/>
          </a:xfrm>
          <a:custGeom>
            <a:avLst/>
            <a:gdLst/>
            <a:ahLst/>
            <a:cxnLst/>
            <a:rect l="l" t="t" r="r" b="b"/>
            <a:pathLst>
              <a:path w="10049510">
                <a:moveTo>
                  <a:pt x="0" y="0"/>
                </a:moveTo>
                <a:lnTo>
                  <a:pt x="10049065" y="0"/>
                </a:lnTo>
              </a:path>
            </a:pathLst>
          </a:custGeom>
          <a:ln w="25400">
            <a:solidFill>
              <a:srgbClr val="FD52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813221" y="5674228"/>
            <a:ext cx="174784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1050" b="1" spc="45" dirty="0">
                <a:solidFill>
                  <a:srgbClr val="888888"/>
                </a:solidFill>
                <a:latin typeface="Calibri"/>
                <a:cs typeface="Calibri"/>
              </a:rPr>
              <a:t>19</a:t>
            </a:r>
            <a:endParaRPr sz="105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2198" y="2243069"/>
            <a:ext cx="5188334" cy="339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756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235744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1856"/>
              </a:spcBef>
            </a:pPr>
            <a:r>
              <a:rPr sz="4500" spc="323" dirty="0"/>
              <a:t>Increasing</a:t>
            </a:r>
            <a:r>
              <a:rPr sz="4500" spc="-94" dirty="0"/>
              <a:t> </a:t>
            </a:r>
            <a:r>
              <a:rPr sz="4500" spc="510" dirty="0"/>
              <a:t>IHSS</a:t>
            </a:r>
            <a:r>
              <a:rPr sz="4500" spc="-105" dirty="0"/>
              <a:t> </a:t>
            </a:r>
            <a:r>
              <a:rPr sz="4500" spc="334" dirty="0"/>
              <a:t>ECM</a:t>
            </a:r>
            <a:r>
              <a:rPr sz="4500" spc="-94" dirty="0"/>
              <a:t> </a:t>
            </a:r>
            <a:r>
              <a:rPr sz="4500" spc="285" dirty="0"/>
              <a:t>Uptake</a:t>
            </a:r>
            <a:endParaRPr sz="4500"/>
          </a:p>
          <a:p>
            <a:pPr marL="9525">
              <a:lnSpc>
                <a:spcPct val="100000"/>
              </a:lnSpc>
              <a:spcBef>
                <a:spcPts val="713"/>
              </a:spcBef>
            </a:pPr>
            <a:r>
              <a:rPr sz="1800" b="0" dirty="0">
                <a:solidFill>
                  <a:srgbClr val="888888"/>
                </a:solidFill>
                <a:latin typeface="Calibri"/>
                <a:cs typeface="Calibri"/>
              </a:rPr>
              <a:t>Key</a:t>
            </a:r>
            <a:r>
              <a:rPr sz="1800" b="0" spc="-38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888888"/>
                </a:solidFill>
                <a:latin typeface="Calibri"/>
                <a:cs typeface="Calibri"/>
              </a:rPr>
              <a:t>Assumptions</a:t>
            </a:r>
            <a:r>
              <a:rPr sz="1800" b="0" spc="-49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888888"/>
                </a:solidFill>
                <a:latin typeface="Calibri"/>
                <a:cs typeface="Calibri"/>
              </a:rPr>
              <a:t>|</a:t>
            </a:r>
            <a:r>
              <a:rPr sz="1800" b="0" spc="-41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888888"/>
                </a:solidFill>
                <a:latin typeface="Calibri"/>
                <a:cs typeface="Calibri"/>
              </a:rPr>
              <a:t>Data</a:t>
            </a:r>
            <a:r>
              <a:rPr sz="1800" b="0" spc="-4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888888"/>
                </a:solidFill>
                <a:latin typeface="Calibri"/>
                <a:cs typeface="Calibri"/>
              </a:rPr>
              <a:t>|</a:t>
            </a:r>
            <a:r>
              <a:rPr sz="1800" b="0" spc="-53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800" b="0" spc="-8" dirty="0">
                <a:solidFill>
                  <a:srgbClr val="888888"/>
                </a:solidFill>
                <a:latin typeface="Calibri"/>
                <a:cs typeface="Calibri"/>
              </a:rPr>
              <a:t>Toolkit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3887" y="3371595"/>
            <a:ext cx="7537133" cy="0"/>
          </a:xfrm>
          <a:custGeom>
            <a:avLst/>
            <a:gdLst/>
            <a:ahLst/>
            <a:cxnLst/>
            <a:rect l="l" t="t" r="r" b="b"/>
            <a:pathLst>
              <a:path w="10049510">
                <a:moveTo>
                  <a:pt x="0" y="0"/>
                </a:moveTo>
                <a:lnTo>
                  <a:pt x="10049065" y="0"/>
                </a:lnTo>
              </a:path>
            </a:pathLst>
          </a:custGeom>
          <a:ln w="25400">
            <a:solidFill>
              <a:srgbClr val="FD52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9735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423386">
              <a:lnSpc>
                <a:spcPct val="100000"/>
              </a:lnSpc>
              <a:spcBef>
                <a:spcPts val="79"/>
              </a:spcBef>
            </a:pPr>
            <a:r>
              <a:rPr spc="195" dirty="0"/>
              <a:t>Where</a:t>
            </a:r>
            <a:r>
              <a:rPr spc="-83" dirty="0"/>
              <a:t> </a:t>
            </a:r>
            <a:r>
              <a:rPr spc="150" dirty="0"/>
              <a:t>We</a:t>
            </a:r>
            <a:r>
              <a:rPr spc="-68" dirty="0"/>
              <a:t> </a:t>
            </a:r>
            <a:r>
              <a:rPr spc="124" dirty="0"/>
              <a:t>Are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02274" y="5513584"/>
            <a:ext cx="638171" cy="38946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105677" y="2067897"/>
            <a:ext cx="7537133" cy="0"/>
          </a:xfrm>
          <a:custGeom>
            <a:avLst/>
            <a:gdLst/>
            <a:ahLst/>
            <a:cxnLst/>
            <a:rect l="l" t="t" r="r" b="b"/>
            <a:pathLst>
              <a:path w="10049510">
                <a:moveTo>
                  <a:pt x="0" y="0"/>
                </a:moveTo>
                <a:lnTo>
                  <a:pt x="10049065" y="0"/>
                </a:lnTo>
              </a:path>
            </a:pathLst>
          </a:custGeom>
          <a:ln w="25400">
            <a:solidFill>
              <a:srgbClr val="FD52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3496" rIns="0" bIns="0" rtlCol="0">
            <a:spAutoFit/>
          </a:bodyPr>
          <a:lstStyle/>
          <a:p>
            <a:pPr marL="180022" indent="-170497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180022" algn="l"/>
              </a:tabLst>
            </a:pPr>
            <a:r>
              <a:rPr dirty="0"/>
              <a:t>Assumptions</a:t>
            </a:r>
            <a:r>
              <a:rPr spc="-30" dirty="0"/>
              <a:t> </a:t>
            </a:r>
            <a:r>
              <a:rPr dirty="0"/>
              <a:t>About</a:t>
            </a:r>
            <a:r>
              <a:rPr spc="-53" dirty="0"/>
              <a:t> </a:t>
            </a:r>
            <a:r>
              <a:rPr dirty="0"/>
              <a:t>IHSS</a:t>
            </a:r>
            <a:r>
              <a:rPr spc="-60" dirty="0"/>
              <a:t> </a:t>
            </a:r>
            <a:r>
              <a:rPr spc="-15" dirty="0"/>
              <a:t>Referrals</a:t>
            </a:r>
            <a:r>
              <a:rPr spc="-60" dirty="0"/>
              <a:t> </a:t>
            </a:r>
            <a:r>
              <a:rPr dirty="0"/>
              <a:t>to</a:t>
            </a:r>
            <a:r>
              <a:rPr spc="-75" dirty="0"/>
              <a:t> </a:t>
            </a:r>
            <a:r>
              <a:rPr spc="-15" dirty="0"/>
              <a:t>ECM…</a:t>
            </a:r>
          </a:p>
          <a:p>
            <a:pPr marL="522923" lvl="1" indent="-170497">
              <a:lnSpc>
                <a:spcPct val="100000"/>
              </a:lnSpc>
              <a:spcBef>
                <a:spcPts val="184"/>
              </a:spcBef>
              <a:buFont typeface="Arial"/>
              <a:buChar char="•"/>
              <a:tabLst>
                <a:tab pos="522923" algn="l"/>
              </a:tabLst>
            </a:pPr>
            <a:r>
              <a:rPr sz="1800" dirty="0">
                <a:latin typeface="Calibri"/>
                <a:cs typeface="Calibri"/>
              </a:rPr>
              <a:t>Lack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8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training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about</a:t>
            </a:r>
            <a:r>
              <a:rPr sz="1800" spc="-38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how</a:t>
            </a:r>
            <a:r>
              <a:rPr sz="1800" spc="-3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41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make</a:t>
            </a:r>
            <a:r>
              <a:rPr sz="1800" spc="-4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38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referral</a:t>
            </a:r>
            <a:r>
              <a:rPr sz="1800" spc="-3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38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why/when</a:t>
            </a:r>
            <a:r>
              <a:rPr sz="1800" spc="-38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4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</a:t>
            </a:r>
            <a:r>
              <a:rPr sz="1800" spc="-41" dirty="0">
                <a:latin typeface="Calibri"/>
                <a:cs typeface="Calibri"/>
              </a:rPr>
              <a:t> </a:t>
            </a:r>
            <a:r>
              <a:rPr sz="1800" spc="-19" dirty="0">
                <a:latin typeface="Calibri"/>
                <a:cs typeface="Calibri"/>
              </a:rPr>
              <a:t>so</a:t>
            </a:r>
            <a:endParaRPr sz="1800">
              <a:latin typeface="Calibri"/>
              <a:cs typeface="Calibri"/>
            </a:endParaRPr>
          </a:p>
          <a:p>
            <a:pPr marL="522923" lvl="1" indent="-170497">
              <a:lnSpc>
                <a:spcPct val="100000"/>
              </a:lnSpc>
              <a:spcBef>
                <a:spcPts val="161"/>
              </a:spcBef>
              <a:buFont typeface="Arial"/>
              <a:buChar char="•"/>
              <a:tabLst>
                <a:tab pos="522923" algn="l"/>
              </a:tabLst>
            </a:pPr>
            <a:r>
              <a:rPr sz="1800" dirty="0">
                <a:latin typeface="Calibri"/>
                <a:cs typeface="Calibri"/>
              </a:rPr>
              <a:t>Lack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8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materials</a:t>
            </a:r>
            <a:r>
              <a:rPr sz="1800" spc="-49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targeted</a:t>
            </a:r>
            <a:r>
              <a:rPr sz="1800" spc="-53" dirty="0">
                <a:latin typeface="Calibri"/>
                <a:cs typeface="Calibri"/>
              </a:rPr>
              <a:t> </a:t>
            </a:r>
            <a:r>
              <a:rPr sz="1800" spc="-8" dirty="0">
                <a:latin typeface="Calibri"/>
                <a:cs typeface="Calibri"/>
              </a:rPr>
              <a:t>towards</a:t>
            </a:r>
            <a:r>
              <a:rPr sz="1800" spc="-41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key</a:t>
            </a:r>
            <a:r>
              <a:rPr sz="1800" spc="-4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IHSS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8" dirty="0">
                <a:latin typeface="Calibri"/>
                <a:cs typeface="Calibri"/>
              </a:rPr>
              <a:t>constituencies</a:t>
            </a:r>
            <a:endParaRPr sz="1800">
              <a:latin typeface="Calibri"/>
              <a:cs typeface="Calibri"/>
            </a:endParaRPr>
          </a:p>
          <a:p>
            <a:pPr marL="522923" lvl="1" indent="-170497">
              <a:lnSpc>
                <a:spcPct val="100000"/>
              </a:lnSpc>
              <a:spcBef>
                <a:spcPts val="153"/>
              </a:spcBef>
              <a:buFont typeface="Arial"/>
              <a:buChar char="•"/>
              <a:tabLst>
                <a:tab pos="522923" algn="l"/>
              </a:tabLst>
            </a:pPr>
            <a:r>
              <a:rPr sz="1800" spc="-8" dirty="0">
                <a:latin typeface="Calibri"/>
                <a:cs typeface="Calibri"/>
              </a:rPr>
              <a:t>Greater</a:t>
            </a:r>
            <a:r>
              <a:rPr sz="1800" spc="-53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focus</a:t>
            </a:r>
            <a:r>
              <a:rPr sz="1800" spc="-4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should</a:t>
            </a:r>
            <a:r>
              <a:rPr sz="1800" spc="-3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lead</a:t>
            </a:r>
            <a:r>
              <a:rPr sz="1800" spc="-56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4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more</a:t>
            </a:r>
            <a:r>
              <a:rPr sz="1800" spc="-38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referrals</a:t>
            </a:r>
            <a:r>
              <a:rPr sz="1800" spc="-4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8" dirty="0">
                <a:latin typeface="Calibri"/>
                <a:cs typeface="Calibri"/>
              </a:rPr>
              <a:t>greater</a:t>
            </a:r>
            <a:r>
              <a:rPr sz="1800" spc="-49" dirty="0">
                <a:latin typeface="Calibri"/>
                <a:cs typeface="Calibri"/>
              </a:rPr>
              <a:t> </a:t>
            </a:r>
            <a:r>
              <a:rPr sz="1800" spc="-8" dirty="0">
                <a:latin typeface="Calibri"/>
                <a:cs typeface="Calibri"/>
              </a:rPr>
              <a:t>uptake</a:t>
            </a:r>
            <a:endParaRPr sz="1800">
              <a:latin typeface="Calibri"/>
              <a:cs typeface="Calibri"/>
            </a:endParaRPr>
          </a:p>
          <a:p>
            <a:pPr marL="522923" lvl="1" indent="-170497">
              <a:lnSpc>
                <a:spcPct val="100000"/>
              </a:lnSpc>
              <a:spcBef>
                <a:spcPts val="161"/>
              </a:spcBef>
              <a:buFont typeface="Arial"/>
              <a:buChar char="•"/>
              <a:tabLst>
                <a:tab pos="522923" algn="l"/>
              </a:tabLst>
            </a:pPr>
            <a:r>
              <a:rPr sz="1800" dirty="0">
                <a:latin typeface="Calibri"/>
                <a:cs typeface="Calibri"/>
              </a:rPr>
              <a:t>Need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56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regular</a:t>
            </a:r>
            <a:r>
              <a:rPr sz="1800" spc="-53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data</a:t>
            </a:r>
            <a:r>
              <a:rPr sz="1800" spc="-6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sharing</a:t>
            </a:r>
            <a:r>
              <a:rPr sz="1800" spc="-71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across</a:t>
            </a:r>
            <a:r>
              <a:rPr sz="1800" spc="-68" dirty="0">
                <a:latin typeface="Calibri"/>
                <a:cs typeface="Calibri"/>
              </a:rPr>
              <a:t> </a:t>
            </a:r>
            <a:r>
              <a:rPr sz="1800" spc="-8" dirty="0">
                <a:latin typeface="Calibri"/>
                <a:cs typeface="Calibri"/>
              </a:rPr>
              <a:t>programs</a:t>
            </a:r>
            <a:endParaRPr sz="1800">
              <a:latin typeface="Calibri"/>
              <a:cs typeface="Calibri"/>
            </a:endParaRPr>
          </a:p>
          <a:p>
            <a:pPr marL="180022" indent="-170497">
              <a:lnSpc>
                <a:spcPct val="100000"/>
              </a:lnSpc>
              <a:spcBef>
                <a:spcPts val="472"/>
              </a:spcBef>
              <a:buFont typeface="Arial"/>
              <a:buChar char="•"/>
              <a:tabLst>
                <a:tab pos="180022" algn="l"/>
              </a:tabLst>
            </a:pPr>
            <a:r>
              <a:rPr dirty="0"/>
              <a:t>State</a:t>
            </a:r>
            <a:r>
              <a:rPr spc="-98" dirty="0"/>
              <a:t> </a:t>
            </a:r>
            <a:r>
              <a:rPr spc="-8" dirty="0"/>
              <a:t>Engagement</a:t>
            </a:r>
          </a:p>
          <a:p>
            <a:pPr marL="522923" lvl="1" indent="-170497">
              <a:lnSpc>
                <a:spcPct val="100000"/>
              </a:lnSpc>
              <a:spcBef>
                <a:spcPts val="184"/>
              </a:spcBef>
              <a:buFont typeface="Arial"/>
              <a:buChar char="•"/>
              <a:tabLst>
                <a:tab pos="522923" algn="l"/>
              </a:tabLst>
            </a:pPr>
            <a:r>
              <a:rPr sz="1800" dirty="0">
                <a:latin typeface="Calibri"/>
                <a:cs typeface="Calibri"/>
              </a:rPr>
              <a:t>Data</a:t>
            </a:r>
            <a:r>
              <a:rPr sz="1800" spc="-56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reports</a:t>
            </a:r>
            <a:r>
              <a:rPr sz="1800" spc="-56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53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develop</a:t>
            </a:r>
            <a:r>
              <a:rPr sz="1800" spc="-41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and/or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8" dirty="0">
                <a:latin typeface="Calibri"/>
                <a:cs typeface="Calibri"/>
              </a:rPr>
              <a:t>restart</a:t>
            </a:r>
            <a:r>
              <a:rPr sz="1800" spc="-68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41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MCPs</a:t>
            </a:r>
            <a:r>
              <a:rPr sz="1800" spc="-56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64" dirty="0">
                <a:latin typeface="Calibri"/>
                <a:cs typeface="Calibri"/>
              </a:rPr>
              <a:t> </a:t>
            </a:r>
            <a:r>
              <a:rPr sz="1800" spc="-8" dirty="0">
                <a:latin typeface="Calibri"/>
                <a:cs typeface="Calibri"/>
              </a:rPr>
              <a:t>utilize</a:t>
            </a:r>
            <a:endParaRPr sz="1800">
              <a:latin typeface="Calibri"/>
              <a:cs typeface="Calibri"/>
            </a:endParaRPr>
          </a:p>
          <a:p>
            <a:pPr marL="522923" lvl="1" indent="-170497">
              <a:lnSpc>
                <a:spcPct val="100000"/>
              </a:lnSpc>
              <a:spcBef>
                <a:spcPts val="161"/>
              </a:spcBef>
              <a:buFont typeface="Arial"/>
              <a:buChar char="•"/>
              <a:tabLst>
                <a:tab pos="522923" algn="l"/>
              </a:tabLst>
            </a:pPr>
            <a:r>
              <a:rPr sz="1800" spc="-19" dirty="0">
                <a:latin typeface="Calibri"/>
                <a:cs typeface="Calibri"/>
              </a:rPr>
              <a:t>Toolkit</a:t>
            </a:r>
            <a:r>
              <a:rPr sz="1800" spc="-71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development</a:t>
            </a:r>
            <a:r>
              <a:rPr sz="1800" spc="-6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71" dirty="0">
                <a:latin typeface="Calibri"/>
                <a:cs typeface="Calibri"/>
              </a:rPr>
              <a:t> </a:t>
            </a:r>
            <a:r>
              <a:rPr sz="1800" spc="-8" dirty="0">
                <a:latin typeface="Calibri"/>
                <a:cs typeface="Calibri"/>
              </a:rPr>
              <a:t>maintenance</a:t>
            </a:r>
            <a:endParaRPr sz="1800">
              <a:latin typeface="Calibri"/>
              <a:cs typeface="Calibri"/>
            </a:endParaRPr>
          </a:p>
          <a:p>
            <a:pPr marL="522923" lvl="1" indent="-170497">
              <a:lnSpc>
                <a:spcPct val="100000"/>
              </a:lnSpc>
              <a:spcBef>
                <a:spcPts val="153"/>
              </a:spcBef>
              <a:buFont typeface="Arial"/>
              <a:buChar char="•"/>
              <a:tabLst>
                <a:tab pos="522923" algn="l"/>
              </a:tabLst>
            </a:pPr>
            <a:r>
              <a:rPr sz="1800" dirty="0">
                <a:latin typeface="Calibri"/>
                <a:cs typeface="Calibri"/>
              </a:rPr>
              <a:t>Monitor</a:t>
            </a:r>
            <a:r>
              <a:rPr sz="1800" spc="-34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uptake</a:t>
            </a:r>
            <a:r>
              <a:rPr sz="1800" spc="-4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specifically</a:t>
            </a:r>
            <a:r>
              <a:rPr sz="1800" spc="-41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IHSS</a:t>
            </a:r>
            <a:r>
              <a:rPr sz="1800" spc="-34" dirty="0">
                <a:latin typeface="Calibri"/>
                <a:cs typeface="Calibri"/>
              </a:rPr>
              <a:t> </a:t>
            </a:r>
            <a:r>
              <a:rPr sz="1800" spc="-8" dirty="0">
                <a:latin typeface="Calibri"/>
                <a:cs typeface="Calibri"/>
              </a:rPr>
              <a:t>population</a:t>
            </a:r>
            <a:endParaRPr sz="1800">
              <a:latin typeface="Calibri"/>
              <a:cs typeface="Calibri"/>
            </a:endParaRPr>
          </a:p>
          <a:p>
            <a:pPr marL="522446" lvl="1" indent="-170497">
              <a:lnSpc>
                <a:spcPct val="100000"/>
              </a:lnSpc>
              <a:spcBef>
                <a:spcPts val="161"/>
              </a:spcBef>
              <a:buFont typeface="Arial"/>
              <a:buChar char="•"/>
              <a:tabLst>
                <a:tab pos="522446" algn="l"/>
              </a:tabLst>
            </a:pPr>
            <a:r>
              <a:rPr sz="1800" dirty="0">
                <a:latin typeface="Calibri"/>
                <a:cs typeface="Calibri"/>
              </a:rPr>
              <a:t>Timing</a:t>
            </a:r>
            <a:r>
              <a:rPr sz="1800" spc="-23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3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good</a:t>
            </a:r>
            <a:r>
              <a:rPr sz="1800" spc="-23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(2025</a:t>
            </a:r>
            <a:r>
              <a:rPr sz="1800" spc="-23" dirty="0">
                <a:latin typeface="Calibri"/>
                <a:cs typeface="Calibri"/>
              </a:rPr>
              <a:t> </a:t>
            </a:r>
            <a:r>
              <a:rPr sz="1800" spc="-8" dirty="0">
                <a:latin typeface="Calibri"/>
                <a:cs typeface="Calibri"/>
              </a:rPr>
              <a:t>goals)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429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1"/>
              </a:spcBef>
            </a:pPr>
            <a:fld id="{81D60167-4931-47E6-BA6A-407CBD079E47}" type="slidenum">
              <a:rPr spc="45" dirty="0"/>
              <a:pPr marL="28575">
                <a:lnSpc>
                  <a:spcPct val="100000"/>
                </a:lnSpc>
                <a:spcBef>
                  <a:spcPts val="11"/>
                </a:spcBef>
              </a:pPr>
              <a:t>24</a:t>
            </a:fld>
            <a:endParaRPr spc="45" dirty="0"/>
          </a:p>
        </p:txBody>
      </p:sp>
    </p:spTree>
    <p:extLst>
      <p:ext uri="{BB962C8B-B14F-4D97-AF65-F5344CB8AC3E}">
        <p14:creationId xmlns:p14="http://schemas.microsoft.com/office/powerpoint/2010/main" val="388861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423386">
              <a:lnSpc>
                <a:spcPct val="100000"/>
              </a:lnSpc>
              <a:spcBef>
                <a:spcPts val="79"/>
              </a:spcBef>
            </a:pPr>
            <a:r>
              <a:rPr spc="233" dirty="0"/>
              <a:t>3</a:t>
            </a:r>
            <a:r>
              <a:rPr spc="-75" dirty="0"/>
              <a:t> </a:t>
            </a:r>
            <a:r>
              <a:rPr spc="105" dirty="0"/>
              <a:t>Major</a:t>
            </a:r>
            <a:r>
              <a:rPr spc="-90" dirty="0"/>
              <a:t> </a:t>
            </a:r>
            <a:r>
              <a:rPr spc="210" dirty="0"/>
              <a:t>Project</a:t>
            </a:r>
            <a:r>
              <a:rPr spc="-83" dirty="0"/>
              <a:t> </a:t>
            </a:r>
            <a:r>
              <a:rPr spc="244" dirty="0"/>
              <a:t>Components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02274" y="5513584"/>
            <a:ext cx="638171" cy="38946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105677" y="2067897"/>
            <a:ext cx="7537133" cy="0"/>
          </a:xfrm>
          <a:custGeom>
            <a:avLst/>
            <a:gdLst/>
            <a:ahLst/>
            <a:cxnLst/>
            <a:rect l="l" t="t" r="r" b="b"/>
            <a:pathLst>
              <a:path w="10049510">
                <a:moveTo>
                  <a:pt x="0" y="0"/>
                </a:moveTo>
                <a:lnTo>
                  <a:pt x="10049065" y="0"/>
                </a:lnTo>
              </a:path>
            </a:pathLst>
          </a:custGeom>
          <a:ln w="25400">
            <a:solidFill>
              <a:srgbClr val="FD52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64733" y="2174920"/>
            <a:ext cx="6873716" cy="3252814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73368" indent="-263843">
              <a:lnSpc>
                <a:spcPct val="100000"/>
              </a:lnSpc>
              <a:spcBef>
                <a:spcPts val="285"/>
              </a:spcBef>
              <a:buAutoNum type="arabicPeriod"/>
              <a:tabLst>
                <a:tab pos="273368" algn="l"/>
              </a:tabLst>
            </a:pPr>
            <a:r>
              <a:rPr sz="2100" dirty="0">
                <a:latin typeface="Calibri"/>
                <a:cs typeface="Calibri"/>
              </a:rPr>
              <a:t>Review</a:t>
            </a:r>
            <a:r>
              <a:rPr sz="2100" spc="-64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and</a:t>
            </a:r>
            <a:r>
              <a:rPr sz="2100" spc="-41" dirty="0">
                <a:latin typeface="Calibri"/>
                <a:cs typeface="Calibri"/>
              </a:rPr>
              <a:t> </a:t>
            </a:r>
            <a:r>
              <a:rPr sz="2100" spc="-8" dirty="0">
                <a:latin typeface="Calibri"/>
                <a:cs typeface="Calibri"/>
              </a:rPr>
              <a:t>Analysis</a:t>
            </a:r>
            <a:endParaRPr sz="2100">
              <a:latin typeface="Calibri"/>
              <a:cs typeface="Calibri"/>
            </a:endParaRPr>
          </a:p>
          <a:p>
            <a:pPr marL="522923" lvl="1" indent="-170497">
              <a:lnSpc>
                <a:spcPct val="100000"/>
              </a:lnSpc>
              <a:spcBef>
                <a:spcPts val="184"/>
              </a:spcBef>
              <a:buFont typeface="Arial"/>
              <a:buChar char="•"/>
              <a:tabLst>
                <a:tab pos="522923" algn="l"/>
              </a:tabLst>
            </a:pPr>
            <a:r>
              <a:rPr sz="1800" spc="-8" dirty="0">
                <a:latin typeface="Calibri"/>
                <a:cs typeface="Calibri"/>
              </a:rPr>
              <a:t>Program</a:t>
            </a:r>
            <a:r>
              <a:rPr sz="1800" spc="-6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Data,</a:t>
            </a:r>
            <a:r>
              <a:rPr sz="1800" spc="-53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Reporting,</a:t>
            </a:r>
            <a:r>
              <a:rPr sz="1800" spc="-53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4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Data</a:t>
            </a:r>
            <a:r>
              <a:rPr sz="1800" spc="-56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Sharing</a:t>
            </a:r>
            <a:r>
              <a:rPr sz="1800" spc="-56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Across</a:t>
            </a:r>
            <a:r>
              <a:rPr sz="1800" spc="-56" dirty="0">
                <a:latin typeface="Calibri"/>
                <a:cs typeface="Calibri"/>
              </a:rPr>
              <a:t> </a:t>
            </a:r>
            <a:r>
              <a:rPr sz="1800" spc="-8" dirty="0">
                <a:latin typeface="Calibri"/>
                <a:cs typeface="Calibri"/>
              </a:rPr>
              <a:t>DHCS/MCPs</a:t>
            </a:r>
            <a:endParaRPr sz="1800">
              <a:latin typeface="Calibri"/>
              <a:cs typeface="Calibri"/>
            </a:endParaRPr>
          </a:p>
          <a:p>
            <a:pPr marL="522923" lvl="1" indent="-170497">
              <a:lnSpc>
                <a:spcPct val="100000"/>
              </a:lnSpc>
              <a:spcBef>
                <a:spcPts val="161"/>
              </a:spcBef>
              <a:buFont typeface="Arial"/>
              <a:buChar char="•"/>
              <a:tabLst>
                <a:tab pos="522923" algn="l"/>
              </a:tabLst>
            </a:pPr>
            <a:r>
              <a:rPr sz="1800" spc="-19" dirty="0">
                <a:latin typeface="Calibri"/>
                <a:cs typeface="Calibri"/>
              </a:rPr>
              <a:t>Training</a:t>
            </a:r>
            <a:r>
              <a:rPr sz="1800" spc="-56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53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Outreach</a:t>
            </a:r>
            <a:r>
              <a:rPr sz="1800" spc="-68" dirty="0">
                <a:latin typeface="Calibri"/>
                <a:cs typeface="Calibri"/>
              </a:rPr>
              <a:t> </a:t>
            </a:r>
            <a:r>
              <a:rPr sz="1800" spc="-8" dirty="0">
                <a:latin typeface="Calibri"/>
                <a:cs typeface="Calibri"/>
              </a:rPr>
              <a:t>Materials</a:t>
            </a:r>
            <a:endParaRPr sz="1800">
              <a:latin typeface="Calibri"/>
              <a:cs typeface="Calibri"/>
            </a:endParaRPr>
          </a:p>
          <a:p>
            <a:pPr marL="522923" lvl="1" indent="-170497">
              <a:lnSpc>
                <a:spcPct val="100000"/>
              </a:lnSpc>
              <a:spcBef>
                <a:spcPts val="153"/>
              </a:spcBef>
              <a:buFont typeface="Arial"/>
              <a:buChar char="•"/>
              <a:tabLst>
                <a:tab pos="522923" algn="l"/>
              </a:tabLst>
            </a:pPr>
            <a:r>
              <a:rPr sz="1800" spc="-15" dirty="0">
                <a:latin typeface="Calibri"/>
                <a:cs typeface="Calibri"/>
              </a:rPr>
              <a:t>Referral</a:t>
            </a:r>
            <a:r>
              <a:rPr sz="1800" spc="-71" dirty="0">
                <a:latin typeface="Calibri"/>
                <a:cs typeface="Calibri"/>
              </a:rPr>
              <a:t> </a:t>
            </a:r>
            <a:r>
              <a:rPr sz="1800" spc="-23" dirty="0">
                <a:latin typeface="Calibri"/>
                <a:cs typeface="Calibri"/>
              </a:rPr>
              <a:t>Tools</a:t>
            </a:r>
            <a:r>
              <a:rPr sz="1800" spc="-41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53" dirty="0">
                <a:latin typeface="Calibri"/>
                <a:cs typeface="Calibri"/>
              </a:rPr>
              <a:t> </a:t>
            </a:r>
            <a:r>
              <a:rPr sz="1800" spc="-8" dirty="0">
                <a:latin typeface="Calibri"/>
                <a:cs typeface="Calibri"/>
              </a:rPr>
              <a:t>Processes</a:t>
            </a:r>
            <a:endParaRPr sz="1800">
              <a:latin typeface="Calibri"/>
              <a:cs typeface="Calibri"/>
            </a:endParaRPr>
          </a:p>
          <a:p>
            <a:pPr marL="273368" indent="-263843">
              <a:lnSpc>
                <a:spcPct val="100000"/>
              </a:lnSpc>
              <a:spcBef>
                <a:spcPts val="484"/>
              </a:spcBef>
              <a:buAutoNum type="arabicPeriod"/>
              <a:tabLst>
                <a:tab pos="273368" algn="l"/>
              </a:tabLst>
            </a:pPr>
            <a:r>
              <a:rPr sz="2100" spc="-8" dirty="0">
                <a:latin typeface="Calibri"/>
                <a:cs typeface="Calibri"/>
              </a:rPr>
              <a:t>Development</a:t>
            </a:r>
            <a:r>
              <a:rPr sz="2100" spc="-64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of</a:t>
            </a:r>
            <a:r>
              <a:rPr sz="2100" spc="-7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Focused</a:t>
            </a:r>
            <a:r>
              <a:rPr sz="2100" spc="-64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IHSS/ECM</a:t>
            </a:r>
            <a:r>
              <a:rPr sz="2100" spc="-64" dirty="0">
                <a:latin typeface="Calibri"/>
                <a:cs typeface="Calibri"/>
              </a:rPr>
              <a:t> </a:t>
            </a:r>
            <a:r>
              <a:rPr sz="2100" spc="-8" dirty="0">
                <a:latin typeface="Calibri"/>
                <a:cs typeface="Calibri"/>
              </a:rPr>
              <a:t>Toolkit</a:t>
            </a:r>
            <a:endParaRPr sz="2100">
              <a:latin typeface="Calibri"/>
              <a:cs typeface="Calibri"/>
            </a:endParaRPr>
          </a:p>
          <a:p>
            <a:pPr marL="522923" lvl="1" indent="-170497">
              <a:lnSpc>
                <a:spcPct val="100000"/>
              </a:lnSpc>
              <a:spcBef>
                <a:spcPts val="172"/>
              </a:spcBef>
              <a:buFont typeface="Arial"/>
              <a:buChar char="•"/>
              <a:tabLst>
                <a:tab pos="522923" algn="l"/>
              </a:tabLst>
            </a:pPr>
            <a:r>
              <a:rPr sz="1800" spc="-26" dirty="0">
                <a:latin typeface="Calibri"/>
                <a:cs typeface="Calibri"/>
              </a:rPr>
              <a:t>Targeted</a:t>
            </a:r>
            <a:r>
              <a:rPr sz="1800" spc="-53" dirty="0">
                <a:latin typeface="Calibri"/>
                <a:cs typeface="Calibri"/>
              </a:rPr>
              <a:t> </a:t>
            </a:r>
            <a:r>
              <a:rPr sz="1800" spc="-19" dirty="0">
                <a:latin typeface="Calibri"/>
                <a:cs typeface="Calibri"/>
              </a:rPr>
              <a:t>Training</a:t>
            </a:r>
            <a:r>
              <a:rPr sz="1800" spc="-68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56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Outreach</a:t>
            </a:r>
            <a:r>
              <a:rPr sz="1800" spc="-56" dirty="0">
                <a:latin typeface="Calibri"/>
                <a:cs typeface="Calibri"/>
              </a:rPr>
              <a:t> </a:t>
            </a:r>
            <a:r>
              <a:rPr sz="1800" spc="-8" dirty="0">
                <a:latin typeface="Calibri"/>
                <a:cs typeface="Calibri"/>
              </a:rPr>
              <a:t>Materials</a:t>
            </a:r>
            <a:endParaRPr sz="1800">
              <a:latin typeface="Calibri"/>
              <a:cs typeface="Calibri"/>
            </a:endParaRPr>
          </a:p>
          <a:p>
            <a:pPr marL="522923" lvl="1" indent="-170497">
              <a:lnSpc>
                <a:spcPct val="100000"/>
              </a:lnSpc>
              <a:spcBef>
                <a:spcPts val="161"/>
              </a:spcBef>
              <a:buFont typeface="Arial"/>
              <a:buChar char="•"/>
              <a:tabLst>
                <a:tab pos="522923" algn="l"/>
              </a:tabLst>
            </a:pPr>
            <a:r>
              <a:rPr sz="1800" spc="-8" dirty="0">
                <a:latin typeface="Calibri"/>
                <a:cs typeface="Calibri"/>
              </a:rPr>
              <a:t>Potential</a:t>
            </a:r>
            <a:r>
              <a:rPr sz="1800" spc="-49" dirty="0">
                <a:latin typeface="Calibri"/>
                <a:cs typeface="Calibri"/>
              </a:rPr>
              <a:t> </a:t>
            </a:r>
            <a:r>
              <a:rPr sz="1800" spc="-8" dirty="0">
                <a:latin typeface="Calibri"/>
                <a:cs typeface="Calibri"/>
              </a:rPr>
              <a:t>Enhancements</a:t>
            </a:r>
            <a:r>
              <a:rPr sz="1800" spc="-4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Referral</a:t>
            </a:r>
            <a:r>
              <a:rPr sz="1800" spc="-56" dirty="0">
                <a:latin typeface="Calibri"/>
                <a:cs typeface="Calibri"/>
              </a:rPr>
              <a:t> </a:t>
            </a:r>
            <a:r>
              <a:rPr sz="1800" spc="-23" dirty="0">
                <a:latin typeface="Calibri"/>
                <a:cs typeface="Calibri"/>
              </a:rPr>
              <a:t>Tools</a:t>
            </a:r>
            <a:r>
              <a:rPr sz="1800" spc="-26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41" dirty="0">
                <a:latin typeface="Calibri"/>
                <a:cs typeface="Calibri"/>
              </a:rPr>
              <a:t> </a:t>
            </a:r>
            <a:r>
              <a:rPr sz="1800" spc="-8" dirty="0">
                <a:latin typeface="Calibri"/>
                <a:cs typeface="Calibri"/>
              </a:rPr>
              <a:t>Processes</a:t>
            </a:r>
            <a:endParaRPr sz="1800">
              <a:latin typeface="Calibri"/>
              <a:cs typeface="Calibri"/>
            </a:endParaRPr>
          </a:p>
          <a:p>
            <a:pPr marL="273368" indent="-263843">
              <a:lnSpc>
                <a:spcPct val="100000"/>
              </a:lnSpc>
              <a:spcBef>
                <a:spcPts val="476"/>
              </a:spcBef>
              <a:buAutoNum type="arabicPeriod"/>
              <a:tabLst>
                <a:tab pos="273368" algn="l"/>
              </a:tabLst>
            </a:pPr>
            <a:r>
              <a:rPr sz="2100" spc="-30" dirty="0">
                <a:latin typeface="Calibri"/>
                <a:cs typeface="Calibri"/>
              </a:rPr>
              <a:t>Test,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Refine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and</a:t>
            </a:r>
            <a:r>
              <a:rPr sz="2100" spc="-56" dirty="0">
                <a:latin typeface="Calibri"/>
                <a:cs typeface="Calibri"/>
              </a:rPr>
              <a:t> </a:t>
            </a:r>
            <a:r>
              <a:rPr sz="2100" spc="-8" dirty="0">
                <a:latin typeface="Calibri"/>
                <a:cs typeface="Calibri"/>
              </a:rPr>
              <a:t>Disseminate</a:t>
            </a:r>
            <a:r>
              <a:rPr sz="2100" spc="-53" dirty="0">
                <a:latin typeface="Calibri"/>
                <a:cs typeface="Calibri"/>
              </a:rPr>
              <a:t> </a:t>
            </a:r>
            <a:r>
              <a:rPr sz="2100" spc="-8" dirty="0">
                <a:latin typeface="Calibri"/>
                <a:cs typeface="Calibri"/>
              </a:rPr>
              <a:t>Materials</a:t>
            </a:r>
            <a:endParaRPr sz="2100">
              <a:latin typeface="Calibri"/>
              <a:cs typeface="Calibri"/>
            </a:endParaRPr>
          </a:p>
          <a:p>
            <a:pPr marL="522923" lvl="1" indent="-170497">
              <a:lnSpc>
                <a:spcPct val="100000"/>
              </a:lnSpc>
              <a:spcBef>
                <a:spcPts val="180"/>
              </a:spcBef>
              <a:buFont typeface="Arial"/>
              <a:buChar char="•"/>
              <a:tabLst>
                <a:tab pos="522923" algn="l"/>
              </a:tabLst>
            </a:pPr>
            <a:r>
              <a:rPr sz="1800" dirty="0">
                <a:latin typeface="Calibri"/>
                <a:cs typeface="Calibri"/>
              </a:rPr>
              <a:t>Refine</a:t>
            </a:r>
            <a:r>
              <a:rPr sz="1800" spc="-4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Based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Feedback</a:t>
            </a:r>
            <a:r>
              <a:rPr sz="1800" spc="-53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from</a:t>
            </a:r>
            <a:r>
              <a:rPr sz="1800" spc="-53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Pilot</a:t>
            </a:r>
            <a:r>
              <a:rPr sz="1800" spc="-41" dirty="0">
                <a:latin typeface="Calibri"/>
                <a:cs typeface="Calibri"/>
              </a:rPr>
              <a:t> </a:t>
            </a:r>
            <a:r>
              <a:rPr sz="1800" spc="-8" dirty="0">
                <a:latin typeface="Calibri"/>
                <a:cs typeface="Calibri"/>
              </a:rPr>
              <a:t>Testing</a:t>
            </a:r>
            <a:endParaRPr sz="1800">
              <a:latin typeface="Calibri"/>
              <a:cs typeface="Calibri"/>
            </a:endParaRPr>
          </a:p>
          <a:p>
            <a:pPr marL="522923" lvl="1" indent="-170497">
              <a:lnSpc>
                <a:spcPct val="100000"/>
              </a:lnSpc>
              <a:spcBef>
                <a:spcPts val="164"/>
              </a:spcBef>
              <a:buFont typeface="Arial"/>
              <a:buChar char="•"/>
              <a:tabLst>
                <a:tab pos="522923" algn="l"/>
              </a:tabLst>
            </a:pPr>
            <a:r>
              <a:rPr sz="1800" dirty="0">
                <a:latin typeface="Calibri"/>
                <a:cs typeface="Calibri"/>
              </a:rPr>
              <a:t>Disseminate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6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MCPs,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Counties,</a:t>
            </a:r>
            <a:r>
              <a:rPr sz="1800" spc="-53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Public</a:t>
            </a:r>
            <a:r>
              <a:rPr sz="1800" spc="-56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Authorities,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8" dirty="0">
                <a:latin typeface="Calibri"/>
                <a:cs typeface="Calibri"/>
              </a:rPr>
              <a:t>Unions/Providers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429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1"/>
              </a:spcBef>
            </a:pPr>
            <a:fld id="{81D60167-4931-47E6-BA6A-407CBD079E47}" type="slidenum">
              <a:rPr spc="45" dirty="0"/>
              <a:pPr marL="28575">
                <a:lnSpc>
                  <a:spcPct val="100000"/>
                </a:lnSpc>
                <a:spcBef>
                  <a:spcPts val="11"/>
                </a:spcBef>
              </a:pPr>
              <a:t>25</a:t>
            </a:fld>
            <a:endParaRPr spc="45" dirty="0"/>
          </a:p>
        </p:txBody>
      </p:sp>
    </p:spTree>
    <p:extLst>
      <p:ext uri="{BB962C8B-B14F-4D97-AF65-F5344CB8AC3E}">
        <p14:creationId xmlns:p14="http://schemas.microsoft.com/office/powerpoint/2010/main" val="37993103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423386">
              <a:lnSpc>
                <a:spcPct val="100000"/>
              </a:lnSpc>
              <a:spcBef>
                <a:spcPts val="79"/>
              </a:spcBef>
            </a:pPr>
            <a:r>
              <a:rPr spc="263" dirty="0"/>
              <a:t>Seeking</a:t>
            </a:r>
            <a:r>
              <a:rPr spc="-94" dirty="0"/>
              <a:t> </a:t>
            </a:r>
            <a:r>
              <a:rPr spc="270" dirty="0"/>
              <a:t>Feedback</a:t>
            </a:r>
            <a:r>
              <a:rPr spc="-98" dirty="0"/>
              <a:t> </a:t>
            </a:r>
            <a:r>
              <a:rPr dirty="0"/>
              <a:t>&amp;</a:t>
            </a:r>
            <a:r>
              <a:rPr spc="-83" dirty="0"/>
              <a:t> </a:t>
            </a:r>
            <a:r>
              <a:rPr spc="191" dirty="0"/>
              <a:t>Partnership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02274" y="5513584"/>
            <a:ext cx="638171" cy="38946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105677" y="2067897"/>
            <a:ext cx="7537133" cy="0"/>
          </a:xfrm>
          <a:custGeom>
            <a:avLst/>
            <a:gdLst/>
            <a:ahLst/>
            <a:cxnLst/>
            <a:rect l="l" t="t" r="r" b="b"/>
            <a:pathLst>
              <a:path w="10049510">
                <a:moveTo>
                  <a:pt x="0" y="0"/>
                </a:moveTo>
                <a:lnTo>
                  <a:pt x="10049065" y="0"/>
                </a:lnTo>
              </a:path>
            </a:pathLst>
          </a:custGeom>
          <a:ln w="25400">
            <a:solidFill>
              <a:srgbClr val="FD52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64732" y="2174920"/>
            <a:ext cx="7108508" cy="2783681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80022" indent="-170497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180022" algn="l"/>
              </a:tabLst>
            </a:pPr>
            <a:r>
              <a:rPr sz="2100" dirty="0">
                <a:latin typeface="Calibri"/>
                <a:cs typeface="Calibri"/>
              </a:rPr>
              <a:t>Are</a:t>
            </a:r>
            <a:r>
              <a:rPr sz="2100" spc="-38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we</a:t>
            </a:r>
            <a:r>
              <a:rPr sz="2100" spc="-38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on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the</a:t>
            </a:r>
            <a:r>
              <a:rPr sz="2100" spc="-38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right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-8" dirty="0">
                <a:latin typeface="Calibri"/>
                <a:cs typeface="Calibri"/>
              </a:rPr>
              <a:t>track?</a:t>
            </a:r>
            <a:endParaRPr sz="2100">
              <a:latin typeface="Calibri"/>
              <a:cs typeface="Calibri"/>
            </a:endParaRPr>
          </a:p>
          <a:p>
            <a:pPr marL="522923" lvl="1" indent="-170497">
              <a:lnSpc>
                <a:spcPct val="100000"/>
              </a:lnSpc>
              <a:spcBef>
                <a:spcPts val="184"/>
              </a:spcBef>
              <a:buFont typeface="Arial"/>
              <a:buChar char="•"/>
              <a:tabLst>
                <a:tab pos="522923" algn="l"/>
              </a:tabLst>
            </a:pPr>
            <a:r>
              <a:rPr sz="1800" dirty="0">
                <a:latin typeface="Calibri"/>
                <a:cs typeface="Calibri"/>
              </a:rPr>
              <a:t>Are</a:t>
            </a:r>
            <a:r>
              <a:rPr sz="1800" spc="-38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diagnosing</a:t>
            </a:r>
            <a:r>
              <a:rPr sz="1800" spc="-41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3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situation</a:t>
            </a:r>
            <a:r>
              <a:rPr sz="1800" spc="-53" dirty="0">
                <a:latin typeface="Calibri"/>
                <a:cs typeface="Calibri"/>
              </a:rPr>
              <a:t> </a:t>
            </a:r>
            <a:r>
              <a:rPr sz="1800" spc="-8" dirty="0">
                <a:latin typeface="Calibri"/>
                <a:cs typeface="Calibri"/>
              </a:rPr>
              <a:t>correctly?</a:t>
            </a:r>
            <a:endParaRPr sz="1800">
              <a:latin typeface="Calibri"/>
              <a:cs typeface="Calibri"/>
            </a:endParaRPr>
          </a:p>
          <a:p>
            <a:pPr marL="522923" lvl="1" indent="-170497">
              <a:lnSpc>
                <a:spcPct val="100000"/>
              </a:lnSpc>
              <a:spcBef>
                <a:spcPts val="161"/>
              </a:spcBef>
              <a:buFont typeface="Arial"/>
              <a:buChar char="•"/>
              <a:tabLst>
                <a:tab pos="522923" algn="l"/>
              </a:tabLst>
            </a:pPr>
            <a:r>
              <a:rPr sz="1800" dirty="0">
                <a:latin typeface="Calibri"/>
                <a:cs typeface="Calibri"/>
              </a:rPr>
              <a:t>What</a:t>
            </a:r>
            <a:r>
              <a:rPr sz="1800" spc="-4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</a:t>
            </a:r>
            <a:r>
              <a:rPr sz="1800" spc="-49" dirty="0">
                <a:latin typeface="Calibri"/>
                <a:cs typeface="Calibri"/>
              </a:rPr>
              <a:t> </a:t>
            </a:r>
            <a:r>
              <a:rPr sz="1800" spc="-8" dirty="0">
                <a:latin typeface="Calibri"/>
                <a:cs typeface="Calibri"/>
              </a:rPr>
              <a:t>missing?</a:t>
            </a:r>
            <a:endParaRPr sz="1800">
              <a:latin typeface="Calibri"/>
              <a:cs typeface="Calibri"/>
            </a:endParaRPr>
          </a:p>
          <a:p>
            <a:pPr marL="180022" indent="-170497">
              <a:lnSpc>
                <a:spcPct val="100000"/>
              </a:lnSpc>
              <a:spcBef>
                <a:spcPts val="472"/>
              </a:spcBef>
              <a:buFont typeface="Arial"/>
              <a:buChar char="•"/>
              <a:tabLst>
                <a:tab pos="180022" algn="l"/>
              </a:tabLst>
            </a:pPr>
            <a:r>
              <a:rPr sz="2100" dirty="0">
                <a:latin typeface="Calibri"/>
                <a:cs typeface="Calibri"/>
              </a:rPr>
              <a:t>Do</a:t>
            </a:r>
            <a:r>
              <a:rPr sz="2100" spc="-49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you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want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to</a:t>
            </a:r>
            <a:r>
              <a:rPr sz="2100" spc="-56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help?</a:t>
            </a:r>
            <a:r>
              <a:rPr sz="2100" spc="-38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Need</a:t>
            </a:r>
            <a:r>
              <a:rPr sz="2100" spc="-49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plans,</a:t>
            </a:r>
            <a:r>
              <a:rPr sz="2100" spc="-34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counties,</a:t>
            </a:r>
            <a:r>
              <a:rPr sz="2100" spc="-38" dirty="0">
                <a:latin typeface="Calibri"/>
                <a:cs typeface="Calibri"/>
              </a:rPr>
              <a:t> </a:t>
            </a:r>
            <a:r>
              <a:rPr sz="2100" spc="-71" dirty="0">
                <a:latin typeface="Calibri"/>
                <a:cs typeface="Calibri"/>
              </a:rPr>
              <a:t>PA’s,</a:t>
            </a:r>
            <a:r>
              <a:rPr sz="2100" spc="-34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union</a:t>
            </a:r>
            <a:r>
              <a:rPr sz="2100" spc="-41" dirty="0">
                <a:latin typeface="Calibri"/>
                <a:cs typeface="Calibri"/>
              </a:rPr>
              <a:t> </a:t>
            </a:r>
            <a:r>
              <a:rPr sz="2100" spc="-8" dirty="0">
                <a:latin typeface="Calibri"/>
                <a:cs typeface="Calibri"/>
              </a:rPr>
              <a:t>support!</a:t>
            </a:r>
            <a:endParaRPr sz="2100">
              <a:latin typeface="Calibri"/>
              <a:cs typeface="Calibri"/>
            </a:endParaRPr>
          </a:p>
          <a:p>
            <a:pPr marL="522923" lvl="1" indent="-170497">
              <a:lnSpc>
                <a:spcPct val="100000"/>
              </a:lnSpc>
              <a:spcBef>
                <a:spcPts val="184"/>
              </a:spcBef>
              <a:buFont typeface="Arial"/>
              <a:buChar char="•"/>
              <a:tabLst>
                <a:tab pos="522923" algn="l"/>
              </a:tabLst>
            </a:pPr>
            <a:r>
              <a:rPr sz="1800" dirty="0">
                <a:latin typeface="Calibri"/>
                <a:cs typeface="Calibri"/>
              </a:rPr>
              <a:t>Email</a:t>
            </a:r>
            <a:r>
              <a:rPr sz="1800" spc="-23" dirty="0">
                <a:latin typeface="Calibri"/>
                <a:cs typeface="Calibri"/>
              </a:rPr>
              <a:t> </a:t>
            </a:r>
            <a:r>
              <a:rPr sz="1800" u="sng" spc="-1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csm@catbirdstrategies.com</a:t>
            </a:r>
            <a:r>
              <a:rPr sz="1800" u="none" spc="-41" dirty="0">
                <a:solidFill>
                  <a:srgbClr val="0562C1"/>
                </a:solidFill>
                <a:latin typeface="Calibri"/>
                <a:cs typeface="Calibri"/>
              </a:rPr>
              <a:t> </a:t>
            </a:r>
            <a:r>
              <a:rPr sz="1800" u="none" dirty="0">
                <a:latin typeface="Calibri"/>
                <a:cs typeface="Calibri"/>
              </a:rPr>
              <a:t>or</a:t>
            </a:r>
            <a:r>
              <a:rPr sz="1800" u="none" spc="-8" dirty="0">
                <a:latin typeface="Calibri"/>
                <a:cs typeface="Calibri"/>
              </a:rPr>
              <a:t> </a:t>
            </a:r>
            <a:r>
              <a:rPr sz="1800" u="none" dirty="0">
                <a:latin typeface="Calibri"/>
                <a:cs typeface="Calibri"/>
              </a:rPr>
              <a:t>drop</a:t>
            </a:r>
            <a:r>
              <a:rPr sz="1800" u="none" spc="-15" dirty="0">
                <a:latin typeface="Calibri"/>
                <a:cs typeface="Calibri"/>
              </a:rPr>
              <a:t> </a:t>
            </a:r>
            <a:r>
              <a:rPr sz="1800" u="none" dirty="0">
                <a:latin typeface="Calibri"/>
                <a:cs typeface="Calibri"/>
              </a:rPr>
              <a:t>info</a:t>
            </a:r>
            <a:r>
              <a:rPr sz="1800" u="none" spc="-19" dirty="0">
                <a:latin typeface="Calibri"/>
                <a:cs typeface="Calibri"/>
              </a:rPr>
              <a:t> </a:t>
            </a:r>
            <a:r>
              <a:rPr sz="1800" u="none" dirty="0">
                <a:latin typeface="Calibri"/>
                <a:cs typeface="Calibri"/>
              </a:rPr>
              <a:t>in</a:t>
            </a:r>
            <a:r>
              <a:rPr sz="1800" u="none" spc="-15" dirty="0">
                <a:latin typeface="Calibri"/>
                <a:cs typeface="Calibri"/>
              </a:rPr>
              <a:t> chat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88"/>
              </a:spcBef>
            </a:pPr>
            <a:endParaRPr sz="1800">
              <a:latin typeface="Calibri"/>
              <a:cs typeface="Calibri"/>
            </a:endParaRPr>
          </a:p>
          <a:p>
            <a:pPr marL="934879" marR="169069" indent="-577215">
              <a:lnSpc>
                <a:spcPct val="120000"/>
              </a:lnSpc>
            </a:pPr>
            <a:r>
              <a:rPr sz="2100" dirty="0">
                <a:latin typeface="Calibri"/>
                <a:cs typeface="Calibri"/>
              </a:rPr>
              <a:t>***Huge</a:t>
            </a:r>
            <a:r>
              <a:rPr sz="2100" spc="-56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thanks</a:t>
            </a:r>
            <a:r>
              <a:rPr sz="2100" spc="-64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to</a:t>
            </a:r>
            <a:r>
              <a:rPr sz="2100" spc="-83" dirty="0">
                <a:latin typeface="Calibri"/>
                <a:cs typeface="Calibri"/>
              </a:rPr>
              <a:t> </a:t>
            </a:r>
            <a:r>
              <a:rPr sz="2100" spc="-8" dirty="0">
                <a:latin typeface="Calibri"/>
                <a:cs typeface="Calibri"/>
              </a:rPr>
              <a:t>Archstone</a:t>
            </a:r>
            <a:r>
              <a:rPr sz="2100" spc="-56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Foundation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for</a:t>
            </a:r>
            <a:r>
              <a:rPr sz="2100" spc="-83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funding</a:t>
            </a:r>
            <a:r>
              <a:rPr sz="2100" spc="-53" dirty="0">
                <a:latin typeface="Calibri"/>
                <a:cs typeface="Calibri"/>
              </a:rPr>
              <a:t> </a:t>
            </a:r>
            <a:r>
              <a:rPr sz="2100" spc="-8" dirty="0">
                <a:latin typeface="Calibri"/>
                <a:cs typeface="Calibri"/>
              </a:rPr>
              <a:t>project </a:t>
            </a:r>
            <a:r>
              <a:rPr sz="2100" dirty="0">
                <a:latin typeface="Calibri"/>
                <a:cs typeface="Calibri"/>
              </a:rPr>
              <a:t>&amp;</a:t>
            </a:r>
            <a:r>
              <a:rPr sz="2100" spc="-49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to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CalHPS</a:t>
            </a:r>
            <a:r>
              <a:rPr sz="2100" spc="-26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for</a:t>
            </a:r>
            <a:r>
              <a:rPr sz="2100" spc="-49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the</a:t>
            </a:r>
            <a:r>
              <a:rPr sz="2100" spc="-38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opportunity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to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be</a:t>
            </a:r>
            <a:r>
              <a:rPr sz="2100" spc="-34" dirty="0">
                <a:latin typeface="Calibri"/>
                <a:cs typeface="Calibri"/>
              </a:rPr>
              <a:t> </a:t>
            </a:r>
            <a:r>
              <a:rPr sz="2100" spc="-8" dirty="0">
                <a:latin typeface="Calibri"/>
                <a:cs typeface="Calibri"/>
              </a:rPr>
              <a:t>involved***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429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1"/>
              </a:spcBef>
            </a:pPr>
            <a:fld id="{81D60167-4931-47E6-BA6A-407CBD079E47}" type="slidenum">
              <a:rPr spc="45" dirty="0"/>
              <a:pPr marL="28575">
                <a:lnSpc>
                  <a:spcPct val="100000"/>
                </a:lnSpc>
                <a:spcBef>
                  <a:spcPts val="11"/>
                </a:spcBef>
              </a:pPr>
              <a:t>26</a:t>
            </a:fld>
            <a:endParaRPr spc="45" dirty="0"/>
          </a:p>
        </p:txBody>
      </p:sp>
    </p:spTree>
    <p:extLst>
      <p:ext uri="{BB962C8B-B14F-4D97-AF65-F5344CB8AC3E}">
        <p14:creationId xmlns:p14="http://schemas.microsoft.com/office/powerpoint/2010/main" val="28024911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29856"/>
            <a:ext cx="9144000" cy="370999"/>
            <a:chOff x="0" y="6363474"/>
            <a:chExt cx="12192000" cy="494665"/>
          </a:xfrm>
        </p:grpSpPr>
        <p:sp>
          <p:nvSpPr>
            <p:cNvPr id="3" name="object 3"/>
            <p:cNvSpPr/>
            <p:nvPr/>
          </p:nvSpPr>
          <p:spPr>
            <a:xfrm>
              <a:off x="0" y="6536080"/>
              <a:ext cx="12192000" cy="321945"/>
            </a:xfrm>
            <a:custGeom>
              <a:avLst/>
              <a:gdLst/>
              <a:ahLst/>
              <a:cxnLst/>
              <a:rect l="l" t="t" r="r" b="b"/>
              <a:pathLst>
                <a:path w="12192000" h="321945">
                  <a:moveTo>
                    <a:pt x="0" y="321919"/>
                  </a:moveTo>
                  <a:lnTo>
                    <a:pt x="12192000" y="321919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321919"/>
                  </a:lnTo>
                  <a:close/>
                </a:path>
              </a:pathLst>
            </a:custGeom>
            <a:solidFill>
              <a:srgbClr val="5353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63474"/>
              <a:ext cx="12192000" cy="172720"/>
            </a:xfrm>
            <a:custGeom>
              <a:avLst/>
              <a:gdLst/>
              <a:ahLst/>
              <a:cxnLst/>
              <a:rect l="l" t="t" r="r" b="b"/>
              <a:pathLst>
                <a:path w="12192000" h="172720">
                  <a:moveTo>
                    <a:pt x="12192000" y="0"/>
                  </a:moveTo>
                  <a:lnTo>
                    <a:pt x="0" y="0"/>
                  </a:lnTo>
                  <a:lnTo>
                    <a:pt x="0" y="172605"/>
                  </a:lnTo>
                  <a:lnTo>
                    <a:pt x="12192000" y="17260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17C4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036689" y="2653630"/>
            <a:ext cx="2955131" cy="7048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4500" b="1" spc="289" dirty="0">
                <a:solidFill>
                  <a:srgbClr val="535353"/>
                </a:solidFill>
                <a:latin typeface="Calibri"/>
                <a:cs typeface="Calibri"/>
              </a:rPr>
              <a:t>Thank</a:t>
            </a:r>
            <a:r>
              <a:rPr sz="4500" b="1" spc="-86" dirty="0">
                <a:solidFill>
                  <a:srgbClr val="535353"/>
                </a:solidFill>
                <a:latin typeface="Calibri"/>
                <a:cs typeface="Calibri"/>
              </a:rPr>
              <a:t> </a:t>
            </a:r>
            <a:r>
              <a:rPr sz="4500" b="1" spc="120" dirty="0">
                <a:solidFill>
                  <a:srgbClr val="535353"/>
                </a:solidFill>
                <a:latin typeface="Calibri"/>
                <a:cs typeface="Calibri"/>
              </a:rPr>
              <a:t>You!</a:t>
            </a:r>
            <a:endParaRPr sz="45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0" marR="3810" indent="-276701">
              <a:lnSpc>
                <a:spcPct val="124600"/>
              </a:lnSpc>
              <a:spcBef>
                <a:spcPts val="75"/>
              </a:spcBef>
            </a:pPr>
            <a:r>
              <a:rPr sz="1800" spc="68" dirty="0"/>
              <a:t>Cathy</a:t>
            </a:r>
            <a:r>
              <a:rPr sz="1800" spc="-8" dirty="0"/>
              <a:t> </a:t>
            </a:r>
            <a:r>
              <a:rPr sz="1800" spc="45" dirty="0"/>
              <a:t>Senderling-</a:t>
            </a:r>
            <a:r>
              <a:rPr sz="1800" spc="53" dirty="0"/>
              <a:t>McDonald,</a:t>
            </a:r>
            <a:r>
              <a:rPr sz="1800" spc="23" dirty="0"/>
              <a:t> </a:t>
            </a:r>
            <a:r>
              <a:rPr sz="1800" spc="143" dirty="0"/>
              <a:t>CEO </a:t>
            </a:r>
            <a:r>
              <a:rPr sz="1800" u="sng" spc="4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hlinkClick r:id="rId2"/>
              </a:rPr>
              <a:t>csm@catbirdstrategies.com</a:t>
            </a:r>
            <a:endParaRPr sz="1800"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94693" y="1299343"/>
            <a:ext cx="1554603" cy="1176557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2673221" y="3691423"/>
            <a:ext cx="3674269" cy="0"/>
          </a:xfrm>
          <a:custGeom>
            <a:avLst/>
            <a:gdLst/>
            <a:ahLst/>
            <a:cxnLst/>
            <a:rect l="l" t="t" r="r" b="b"/>
            <a:pathLst>
              <a:path w="4899025">
                <a:moveTo>
                  <a:pt x="0" y="0"/>
                </a:moveTo>
                <a:lnTo>
                  <a:pt x="4898567" y="0"/>
                </a:lnTo>
              </a:path>
            </a:pathLst>
          </a:custGeom>
          <a:ln w="25400">
            <a:solidFill>
              <a:srgbClr val="17C4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03924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57250"/>
            <a:ext cx="607219" cy="5143500"/>
            <a:chOff x="0" y="0"/>
            <a:chExt cx="80962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4660"/>
              <a:ext cx="221615" cy="6853555"/>
            </a:xfrm>
            <a:custGeom>
              <a:avLst/>
              <a:gdLst/>
              <a:ahLst/>
              <a:cxnLst/>
              <a:rect l="l" t="t" r="r" b="b"/>
              <a:pathLst>
                <a:path w="221615" h="6853555">
                  <a:moveTo>
                    <a:pt x="0" y="6853339"/>
                  </a:moveTo>
                  <a:lnTo>
                    <a:pt x="221335" y="6853339"/>
                  </a:lnTo>
                  <a:lnTo>
                    <a:pt x="221335" y="0"/>
                  </a:lnTo>
                  <a:lnTo>
                    <a:pt x="0" y="0"/>
                  </a:lnTo>
                  <a:lnTo>
                    <a:pt x="0" y="6853339"/>
                  </a:lnTo>
                  <a:close/>
                </a:path>
              </a:pathLst>
            </a:custGeom>
            <a:solidFill>
              <a:srgbClr val="17C4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1335" y="0"/>
              <a:ext cx="588010" cy="6853555"/>
            </a:xfrm>
            <a:custGeom>
              <a:avLst/>
              <a:gdLst/>
              <a:ahLst/>
              <a:cxnLst/>
              <a:rect l="l" t="t" r="r" b="b"/>
              <a:pathLst>
                <a:path w="588010" h="6853555">
                  <a:moveTo>
                    <a:pt x="587832" y="0"/>
                  </a:moveTo>
                  <a:lnTo>
                    <a:pt x="0" y="0"/>
                  </a:lnTo>
                  <a:lnTo>
                    <a:pt x="0" y="6853339"/>
                  </a:lnTo>
                  <a:lnTo>
                    <a:pt x="587832" y="6853339"/>
                  </a:lnTo>
                  <a:lnTo>
                    <a:pt x="58783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423386">
              <a:lnSpc>
                <a:spcPct val="100000"/>
              </a:lnSpc>
              <a:spcBef>
                <a:spcPts val="79"/>
              </a:spcBef>
            </a:pPr>
            <a:r>
              <a:rPr spc="266" dirty="0"/>
              <a:t>Resource</a:t>
            </a:r>
            <a:r>
              <a:rPr spc="-94" dirty="0"/>
              <a:t> </a:t>
            </a:r>
            <a:r>
              <a:rPr spc="259" dirty="0"/>
              <a:t>Links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37653" y="2192940"/>
            <a:ext cx="6992779" cy="3008581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80975" marR="132398" indent="-171450" algn="just">
              <a:lnSpc>
                <a:spcPct val="80000"/>
              </a:lnSpc>
              <a:spcBef>
                <a:spcPts val="465"/>
              </a:spcBef>
              <a:buFont typeface="Arial"/>
              <a:buChar char="•"/>
              <a:tabLst>
                <a:tab pos="180975" algn="l"/>
              </a:tabLst>
            </a:pPr>
            <a:r>
              <a:rPr sz="1650" spc="139" dirty="0">
                <a:latin typeface="Calibri"/>
                <a:cs typeface="Calibri"/>
              </a:rPr>
              <a:t>DHCS:</a:t>
            </a:r>
            <a:r>
              <a:rPr sz="1650" spc="19" dirty="0">
                <a:latin typeface="Calibri"/>
                <a:cs typeface="Calibri"/>
              </a:rPr>
              <a:t> </a:t>
            </a:r>
            <a:r>
              <a:rPr sz="1650" spc="71" dirty="0">
                <a:latin typeface="Calibri"/>
                <a:cs typeface="Calibri"/>
              </a:rPr>
              <a:t>Enhanced</a:t>
            </a:r>
            <a:r>
              <a:rPr sz="1650" spc="49" dirty="0">
                <a:latin typeface="Calibri"/>
                <a:cs typeface="Calibri"/>
              </a:rPr>
              <a:t> </a:t>
            </a:r>
            <a:r>
              <a:rPr sz="1650" spc="79" dirty="0">
                <a:latin typeface="Calibri"/>
                <a:cs typeface="Calibri"/>
              </a:rPr>
              <a:t>Care</a:t>
            </a:r>
            <a:r>
              <a:rPr sz="1650" spc="3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Management</a:t>
            </a:r>
            <a:r>
              <a:rPr sz="1650" spc="49" dirty="0">
                <a:latin typeface="Calibri"/>
                <a:cs typeface="Calibri"/>
              </a:rPr>
              <a:t> </a:t>
            </a:r>
            <a:r>
              <a:rPr sz="1650" spc="45" dirty="0">
                <a:latin typeface="Calibri"/>
                <a:cs typeface="Calibri"/>
              </a:rPr>
              <a:t>Policy</a:t>
            </a:r>
            <a:r>
              <a:rPr sz="1650" spc="15" dirty="0">
                <a:latin typeface="Calibri"/>
                <a:cs typeface="Calibri"/>
              </a:rPr>
              <a:t> </a:t>
            </a:r>
            <a:r>
              <a:rPr sz="1650" spc="56" dirty="0">
                <a:latin typeface="Calibri"/>
                <a:cs typeface="Calibri"/>
              </a:rPr>
              <a:t>Guide</a:t>
            </a:r>
            <a:r>
              <a:rPr sz="1650" spc="15" dirty="0">
                <a:latin typeface="Calibri"/>
                <a:cs typeface="Calibri"/>
              </a:rPr>
              <a:t> </a:t>
            </a:r>
            <a:r>
              <a:rPr sz="1650" spc="11" dirty="0">
                <a:latin typeface="Calibri"/>
                <a:cs typeface="Calibri"/>
              </a:rPr>
              <a:t>- </a:t>
            </a:r>
            <a:r>
              <a:rPr sz="165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https://</a:t>
            </a:r>
            <a:r>
              <a:rPr sz="165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www.dhcs.ca.gov/CalAIM/ECM/Documents/ECM-</a:t>
            </a:r>
            <a:r>
              <a:rPr sz="1650" u="sng" spc="4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Policy-</a:t>
            </a:r>
            <a:r>
              <a:rPr sz="1650" u="sng" spc="38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Guide.pdf</a:t>
            </a:r>
            <a:endParaRPr sz="1650">
              <a:latin typeface="Calibri"/>
              <a:cs typeface="Calibri"/>
            </a:endParaRPr>
          </a:p>
          <a:p>
            <a:pPr marL="180975" marR="3810" indent="-171450" algn="just">
              <a:lnSpc>
                <a:spcPct val="80000"/>
              </a:lnSpc>
              <a:spcBef>
                <a:spcPts val="750"/>
              </a:spcBef>
              <a:buFont typeface="Arial"/>
              <a:buChar char="•"/>
              <a:tabLst>
                <a:tab pos="180975" algn="l"/>
              </a:tabLst>
            </a:pPr>
            <a:r>
              <a:rPr sz="1650" spc="135" dirty="0">
                <a:latin typeface="Calibri"/>
                <a:cs typeface="Calibri"/>
              </a:rPr>
              <a:t>DHCS:</a:t>
            </a:r>
            <a:r>
              <a:rPr sz="1650" spc="-34" dirty="0">
                <a:latin typeface="Calibri"/>
                <a:cs typeface="Calibri"/>
              </a:rPr>
              <a:t> </a:t>
            </a:r>
            <a:r>
              <a:rPr sz="1650" spc="71" dirty="0">
                <a:latin typeface="Calibri"/>
                <a:cs typeface="Calibri"/>
              </a:rPr>
              <a:t>Enhanced</a:t>
            </a:r>
            <a:r>
              <a:rPr sz="1650" spc="-11" dirty="0">
                <a:latin typeface="Calibri"/>
                <a:cs typeface="Calibri"/>
              </a:rPr>
              <a:t> </a:t>
            </a:r>
            <a:r>
              <a:rPr sz="1650" spc="79" dirty="0">
                <a:latin typeface="Calibri"/>
                <a:cs typeface="Calibri"/>
              </a:rPr>
              <a:t>Care</a:t>
            </a:r>
            <a:r>
              <a:rPr sz="1650" spc="-26" dirty="0">
                <a:latin typeface="Calibri"/>
                <a:cs typeface="Calibri"/>
              </a:rPr>
              <a:t> </a:t>
            </a:r>
            <a:r>
              <a:rPr sz="1650" spc="23" dirty="0">
                <a:latin typeface="Calibri"/>
                <a:cs typeface="Calibri"/>
              </a:rPr>
              <a:t>Management</a:t>
            </a:r>
            <a:r>
              <a:rPr sz="1650" spc="-8" dirty="0">
                <a:latin typeface="Calibri"/>
                <a:cs typeface="Calibri"/>
              </a:rPr>
              <a:t> for</a:t>
            </a:r>
            <a:r>
              <a:rPr sz="1650" spc="-34" dirty="0">
                <a:latin typeface="Calibri"/>
                <a:cs typeface="Calibri"/>
              </a:rPr>
              <a:t> </a:t>
            </a:r>
            <a:r>
              <a:rPr sz="1650" spc="56" dirty="0">
                <a:latin typeface="Calibri"/>
                <a:cs typeface="Calibri"/>
              </a:rPr>
              <a:t>Children</a:t>
            </a:r>
            <a:r>
              <a:rPr sz="1650" spc="-30" dirty="0">
                <a:latin typeface="Calibri"/>
                <a:cs typeface="Calibri"/>
              </a:rPr>
              <a:t> </a:t>
            </a:r>
            <a:r>
              <a:rPr sz="1650" spc="60" dirty="0">
                <a:latin typeface="Calibri"/>
                <a:cs typeface="Calibri"/>
              </a:rPr>
              <a:t>and</a:t>
            </a:r>
            <a:r>
              <a:rPr sz="1650" spc="-30" dirty="0">
                <a:latin typeface="Calibri"/>
                <a:cs typeface="Calibri"/>
              </a:rPr>
              <a:t> </a:t>
            </a:r>
            <a:r>
              <a:rPr sz="1650" spc="11" dirty="0">
                <a:latin typeface="Calibri"/>
                <a:cs typeface="Calibri"/>
              </a:rPr>
              <a:t>Youth:</a:t>
            </a:r>
            <a:r>
              <a:rPr sz="1650" spc="-26" dirty="0">
                <a:latin typeface="Calibri"/>
                <a:cs typeface="Calibri"/>
              </a:rPr>
              <a:t> </a:t>
            </a:r>
            <a:r>
              <a:rPr sz="1650" spc="8" dirty="0">
                <a:latin typeface="Calibri"/>
                <a:cs typeface="Calibri"/>
              </a:rPr>
              <a:t>A</a:t>
            </a:r>
            <a:r>
              <a:rPr sz="1650" spc="-30" dirty="0">
                <a:latin typeface="Calibri"/>
                <a:cs typeface="Calibri"/>
              </a:rPr>
              <a:t> </a:t>
            </a:r>
            <a:r>
              <a:rPr sz="1650" spc="34" dirty="0">
                <a:latin typeface="Calibri"/>
                <a:cs typeface="Calibri"/>
              </a:rPr>
              <a:t>Population</a:t>
            </a:r>
            <a:r>
              <a:rPr sz="1650" spc="-23" dirty="0">
                <a:latin typeface="Calibri"/>
                <a:cs typeface="Calibri"/>
              </a:rPr>
              <a:t> </a:t>
            </a:r>
            <a:r>
              <a:rPr sz="1650" spc="11" dirty="0">
                <a:latin typeface="Calibri"/>
                <a:cs typeface="Calibri"/>
              </a:rPr>
              <a:t>of</a:t>
            </a:r>
            <a:r>
              <a:rPr sz="1650" spc="-8" dirty="0">
                <a:latin typeface="Calibri"/>
                <a:cs typeface="Calibri"/>
              </a:rPr>
              <a:t> </a:t>
            </a:r>
            <a:r>
              <a:rPr sz="1650" spc="94" dirty="0">
                <a:latin typeface="Calibri"/>
                <a:cs typeface="Calibri"/>
              </a:rPr>
              <a:t>Focus</a:t>
            </a:r>
            <a:r>
              <a:rPr sz="1650" spc="-30" dirty="0">
                <a:latin typeface="Calibri"/>
                <a:cs typeface="Calibri"/>
              </a:rPr>
              <a:t> </a:t>
            </a:r>
            <a:r>
              <a:rPr sz="1650" spc="34" dirty="0">
                <a:latin typeface="Calibri"/>
                <a:cs typeface="Calibri"/>
              </a:rPr>
              <a:t>Spotlight</a:t>
            </a:r>
            <a:r>
              <a:rPr sz="1650" spc="-45" dirty="0">
                <a:latin typeface="Calibri"/>
                <a:cs typeface="Calibri"/>
              </a:rPr>
              <a:t> </a:t>
            </a:r>
            <a:r>
              <a:rPr sz="1650" spc="-75" dirty="0">
                <a:latin typeface="Calibri"/>
                <a:cs typeface="Calibri"/>
              </a:rPr>
              <a:t>–</a:t>
            </a:r>
            <a:r>
              <a:rPr sz="1650" spc="-34" dirty="0">
                <a:latin typeface="Calibri"/>
                <a:cs typeface="Calibri"/>
              </a:rPr>
              <a:t> </a:t>
            </a:r>
            <a:r>
              <a:rPr sz="1650" u="sng" spc="34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https://</a:t>
            </a:r>
            <a:r>
              <a:rPr sz="1650" u="sng" spc="34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www.dhcs.ca.gov/CalAIM/ECM/Documents/ECM-</a:t>
            </a:r>
            <a:r>
              <a:rPr sz="1650" u="none" spc="38" dirty="0">
                <a:solidFill>
                  <a:srgbClr val="0562C1"/>
                </a:solidFill>
                <a:latin typeface="Calibri"/>
                <a:cs typeface="Calibri"/>
              </a:rPr>
              <a:t> </a:t>
            </a:r>
            <a:r>
              <a:rPr sz="1650" u="sng" spc="56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Children-</a:t>
            </a:r>
            <a:r>
              <a:rPr sz="1650" u="sng" spc="1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And-Youth-</a:t>
            </a:r>
            <a:r>
              <a:rPr sz="1650" u="sng" spc="9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POFs-</a:t>
            </a:r>
            <a:r>
              <a:rPr sz="1650" u="sng" spc="38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Spotlight.pdf</a:t>
            </a:r>
            <a:endParaRPr sz="1650">
              <a:latin typeface="Calibri"/>
              <a:cs typeface="Calibri"/>
            </a:endParaRPr>
          </a:p>
          <a:p>
            <a:pPr marL="180975" marR="240983" indent="-171450">
              <a:lnSpc>
                <a:spcPts val="1583"/>
              </a:lnSpc>
              <a:spcBef>
                <a:spcPts val="743"/>
              </a:spcBef>
              <a:buFont typeface="Arial"/>
              <a:buChar char="•"/>
              <a:tabLst>
                <a:tab pos="180975" algn="l"/>
              </a:tabLst>
            </a:pPr>
            <a:r>
              <a:rPr sz="1650" spc="56" dirty="0">
                <a:latin typeface="Calibri"/>
                <a:cs typeface="Calibri"/>
              </a:rPr>
              <a:t>Justice</a:t>
            </a:r>
            <a:r>
              <a:rPr sz="1650" dirty="0">
                <a:latin typeface="Calibri"/>
                <a:cs typeface="Calibri"/>
              </a:rPr>
              <a:t> In</a:t>
            </a:r>
            <a:r>
              <a:rPr sz="1650" spc="8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Aging </a:t>
            </a:r>
            <a:r>
              <a:rPr sz="1650" spc="79" dirty="0">
                <a:latin typeface="Calibri"/>
                <a:cs typeface="Calibri"/>
              </a:rPr>
              <a:t>Issue</a:t>
            </a:r>
            <a:r>
              <a:rPr sz="1650" spc="19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Brief:</a:t>
            </a:r>
            <a:r>
              <a:rPr sz="1650" spc="4" dirty="0">
                <a:latin typeface="Calibri"/>
                <a:cs typeface="Calibri"/>
              </a:rPr>
              <a:t> </a:t>
            </a:r>
            <a:r>
              <a:rPr sz="1650" spc="34" dirty="0">
                <a:latin typeface="Calibri"/>
                <a:cs typeface="Calibri"/>
              </a:rPr>
              <a:t>Breaking</a:t>
            </a:r>
            <a:r>
              <a:rPr sz="1650" spc="11" dirty="0">
                <a:latin typeface="Calibri"/>
                <a:cs typeface="Calibri"/>
              </a:rPr>
              <a:t> </a:t>
            </a:r>
            <a:r>
              <a:rPr sz="1650" spc="41" dirty="0">
                <a:latin typeface="Calibri"/>
                <a:cs typeface="Calibri"/>
              </a:rPr>
              <a:t>Down</a:t>
            </a:r>
            <a:r>
              <a:rPr sz="1650" spc="15" dirty="0">
                <a:latin typeface="Calibri"/>
                <a:cs typeface="Calibri"/>
              </a:rPr>
              <a:t> </a:t>
            </a:r>
            <a:r>
              <a:rPr sz="1650" spc="34" dirty="0">
                <a:latin typeface="Calibri"/>
                <a:cs typeface="Calibri"/>
              </a:rPr>
              <a:t>Barriers</a:t>
            </a:r>
            <a:r>
              <a:rPr sz="1650" spc="26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to</a:t>
            </a:r>
            <a:r>
              <a:rPr sz="1650" spc="4" dirty="0">
                <a:latin typeface="Calibri"/>
                <a:cs typeface="Calibri"/>
              </a:rPr>
              <a:t> </a:t>
            </a:r>
            <a:r>
              <a:rPr sz="1650" spc="45" dirty="0">
                <a:latin typeface="Calibri"/>
                <a:cs typeface="Calibri"/>
              </a:rPr>
              <a:t>Personal</a:t>
            </a:r>
            <a:r>
              <a:rPr sz="1650" spc="38" dirty="0">
                <a:latin typeface="Calibri"/>
                <a:cs typeface="Calibri"/>
              </a:rPr>
              <a:t> </a:t>
            </a:r>
            <a:r>
              <a:rPr sz="1650" spc="64" dirty="0">
                <a:latin typeface="Calibri"/>
                <a:cs typeface="Calibri"/>
              </a:rPr>
              <a:t>Care Services:</a:t>
            </a:r>
            <a:r>
              <a:rPr sz="1650" spc="26" dirty="0">
                <a:latin typeface="Calibri"/>
                <a:cs typeface="Calibri"/>
              </a:rPr>
              <a:t> </a:t>
            </a:r>
            <a:r>
              <a:rPr sz="1650" spc="49" dirty="0">
                <a:latin typeface="Calibri"/>
                <a:cs typeface="Calibri"/>
              </a:rPr>
              <a:t>Unlocking</a:t>
            </a:r>
            <a:r>
              <a:rPr sz="1650" spc="11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Vital</a:t>
            </a:r>
            <a:r>
              <a:rPr sz="1650" spc="23" dirty="0">
                <a:latin typeface="Calibri"/>
                <a:cs typeface="Calibri"/>
              </a:rPr>
              <a:t> </a:t>
            </a:r>
            <a:r>
              <a:rPr sz="1650" spc="68" dirty="0">
                <a:latin typeface="Calibri"/>
                <a:cs typeface="Calibri"/>
              </a:rPr>
              <a:t>Services</a:t>
            </a:r>
            <a:r>
              <a:rPr sz="1650" spc="34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for</a:t>
            </a:r>
            <a:r>
              <a:rPr sz="1650" spc="8" dirty="0">
                <a:latin typeface="Calibri"/>
                <a:cs typeface="Calibri"/>
              </a:rPr>
              <a:t> </a:t>
            </a:r>
            <a:r>
              <a:rPr sz="1650" spc="45" dirty="0">
                <a:latin typeface="Calibri"/>
                <a:cs typeface="Calibri"/>
              </a:rPr>
              <a:t>Those</a:t>
            </a:r>
            <a:r>
              <a:rPr sz="1650" spc="8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Who</a:t>
            </a:r>
            <a:r>
              <a:rPr sz="1650" spc="11" dirty="0">
                <a:latin typeface="Calibri"/>
                <a:cs typeface="Calibri"/>
              </a:rPr>
              <a:t> </a:t>
            </a:r>
            <a:r>
              <a:rPr sz="1650" spc="53" dirty="0">
                <a:latin typeface="Calibri"/>
                <a:cs typeface="Calibri"/>
              </a:rPr>
              <a:t>Need</a:t>
            </a:r>
            <a:r>
              <a:rPr sz="1650" spc="34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Them</a:t>
            </a:r>
            <a:r>
              <a:rPr sz="1650" spc="11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Most</a:t>
            </a:r>
            <a:r>
              <a:rPr sz="1650" spc="8" dirty="0">
                <a:latin typeface="Calibri"/>
                <a:cs typeface="Calibri"/>
              </a:rPr>
              <a:t> </a:t>
            </a:r>
            <a:r>
              <a:rPr sz="1650" spc="11" dirty="0">
                <a:latin typeface="Calibri"/>
                <a:cs typeface="Calibri"/>
              </a:rPr>
              <a:t>- </a:t>
            </a:r>
            <a:r>
              <a:rPr sz="165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https://</a:t>
            </a:r>
            <a:r>
              <a:rPr sz="165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4"/>
              </a:rPr>
              <a:t>www.capaihss.org/wp-content/uploads/2024/11/Breaking-</a:t>
            </a:r>
            <a:r>
              <a:rPr sz="1650" u="sng" spc="38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4"/>
              </a:rPr>
              <a:t>Down-</a:t>
            </a:r>
            <a:r>
              <a:rPr sz="1650" u="none" spc="38" dirty="0">
                <a:solidFill>
                  <a:srgbClr val="0562C1"/>
                </a:solidFill>
                <a:latin typeface="Calibri"/>
                <a:cs typeface="Calibri"/>
              </a:rPr>
              <a:t> </a:t>
            </a:r>
            <a:r>
              <a:rPr sz="1650" u="sng" spc="34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Barriers-</a:t>
            </a:r>
            <a:r>
              <a:rPr sz="165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to-</a:t>
            </a:r>
            <a:r>
              <a:rPr sz="1650" u="sng" spc="49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Personal-</a:t>
            </a:r>
            <a:r>
              <a:rPr sz="1650" u="sng" spc="7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Care-</a:t>
            </a:r>
            <a:r>
              <a:rPr sz="165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JIA-</a:t>
            </a:r>
            <a:r>
              <a:rPr sz="1650" u="sng" spc="71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Oct-</a:t>
            </a:r>
            <a:r>
              <a:rPr sz="1650" u="sng" spc="34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24.pdf</a:t>
            </a:r>
            <a:endParaRPr sz="1650">
              <a:latin typeface="Calibri"/>
              <a:cs typeface="Calibri"/>
            </a:endParaRPr>
          </a:p>
          <a:p>
            <a:pPr marL="180499" marR="365284" indent="-171450">
              <a:lnSpc>
                <a:spcPct val="80000"/>
              </a:lnSpc>
              <a:spcBef>
                <a:spcPts val="764"/>
              </a:spcBef>
              <a:buFont typeface="Arial"/>
              <a:buChar char="•"/>
              <a:tabLst>
                <a:tab pos="180499" algn="l"/>
              </a:tabLst>
            </a:pPr>
            <a:r>
              <a:rPr sz="1650" spc="49" dirty="0">
                <a:latin typeface="Calibri"/>
                <a:cs typeface="Calibri"/>
              </a:rPr>
              <a:t>California</a:t>
            </a:r>
            <a:r>
              <a:rPr sz="1650" dirty="0">
                <a:latin typeface="Calibri"/>
                <a:cs typeface="Calibri"/>
              </a:rPr>
              <a:t> </a:t>
            </a:r>
            <a:r>
              <a:rPr sz="1650" spc="49" dirty="0">
                <a:latin typeface="Calibri"/>
                <a:cs typeface="Calibri"/>
              </a:rPr>
              <a:t>Health</a:t>
            </a:r>
            <a:r>
              <a:rPr sz="1650" spc="15" dirty="0">
                <a:latin typeface="Calibri"/>
                <a:cs typeface="Calibri"/>
              </a:rPr>
              <a:t> </a:t>
            </a:r>
            <a:r>
              <a:rPr sz="1650" spc="79" dirty="0">
                <a:latin typeface="Calibri"/>
                <a:cs typeface="Calibri"/>
              </a:rPr>
              <a:t>Care</a:t>
            </a:r>
            <a:r>
              <a:rPr sz="1650" spc="4" dirty="0">
                <a:latin typeface="Calibri"/>
                <a:cs typeface="Calibri"/>
              </a:rPr>
              <a:t> </a:t>
            </a:r>
            <a:r>
              <a:rPr sz="1650" spc="38" dirty="0">
                <a:latin typeface="Calibri"/>
                <a:cs typeface="Calibri"/>
              </a:rPr>
              <a:t>Foundation</a:t>
            </a:r>
            <a:r>
              <a:rPr sz="1650" spc="4" dirty="0">
                <a:latin typeface="Calibri"/>
                <a:cs typeface="Calibri"/>
              </a:rPr>
              <a:t> </a:t>
            </a:r>
            <a:r>
              <a:rPr sz="1650" spc="75" dirty="0">
                <a:latin typeface="Calibri"/>
                <a:cs typeface="Calibri"/>
              </a:rPr>
              <a:t>Fact</a:t>
            </a:r>
            <a:r>
              <a:rPr sz="1650" spc="-4" dirty="0">
                <a:latin typeface="Calibri"/>
                <a:cs typeface="Calibri"/>
              </a:rPr>
              <a:t> </a:t>
            </a:r>
            <a:r>
              <a:rPr sz="1650" spc="45" dirty="0">
                <a:latin typeface="Calibri"/>
                <a:cs typeface="Calibri"/>
              </a:rPr>
              <a:t>Sheet:</a:t>
            </a:r>
            <a:r>
              <a:rPr sz="1650" spc="11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In-</a:t>
            </a:r>
            <a:r>
              <a:rPr sz="1650" spc="64" dirty="0">
                <a:latin typeface="Calibri"/>
                <a:cs typeface="Calibri"/>
              </a:rPr>
              <a:t>Home</a:t>
            </a:r>
            <a:r>
              <a:rPr sz="1650" spc="8" dirty="0">
                <a:latin typeface="Calibri"/>
                <a:cs typeface="Calibri"/>
              </a:rPr>
              <a:t> </a:t>
            </a:r>
            <a:r>
              <a:rPr sz="1650" spc="-8" dirty="0">
                <a:latin typeface="Calibri"/>
                <a:cs typeface="Calibri"/>
              </a:rPr>
              <a:t>Supportive </a:t>
            </a:r>
            <a:r>
              <a:rPr sz="1650" spc="68" dirty="0">
                <a:latin typeface="Calibri"/>
                <a:cs typeface="Calibri"/>
              </a:rPr>
              <a:t>Services </a:t>
            </a:r>
            <a:r>
              <a:rPr sz="1650" dirty="0">
                <a:latin typeface="Calibri"/>
                <a:cs typeface="Calibri"/>
              </a:rPr>
              <a:t>101:</a:t>
            </a:r>
            <a:r>
              <a:rPr sz="1650" spc="45" dirty="0">
                <a:latin typeface="Calibri"/>
                <a:cs typeface="Calibri"/>
              </a:rPr>
              <a:t> </a:t>
            </a:r>
            <a:r>
              <a:rPr sz="1650" spc="34" dirty="0">
                <a:latin typeface="Calibri"/>
                <a:cs typeface="Calibri"/>
              </a:rPr>
              <a:t>Opportunities</a:t>
            </a:r>
            <a:r>
              <a:rPr sz="1650" spc="71" dirty="0">
                <a:latin typeface="Calibri"/>
                <a:cs typeface="Calibri"/>
              </a:rPr>
              <a:t> </a:t>
            </a:r>
            <a:r>
              <a:rPr sz="1650" spc="60" dirty="0">
                <a:latin typeface="Calibri"/>
                <a:cs typeface="Calibri"/>
              </a:rPr>
              <a:t>and</a:t>
            </a:r>
            <a:r>
              <a:rPr sz="1650" spc="64" dirty="0">
                <a:latin typeface="Calibri"/>
                <a:cs typeface="Calibri"/>
              </a:rPr>
              <a:t> </a:t>
            </a:r>
            <a:r>
              <a:rPr sz="1650" spc="75" dirty="0">
                <a:latin typeface="Calibri"/>
                <a:cs typeface="Calibri"/>
              </a:rPr>
              <a:t>Challenges</a:t>
            </a:r>
            <a:r>
              <a:rPr sz="1650" spc="71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Under</a:t>
            </a:r>
            <a:r>
              <a:rPr sz="1650" spc="60" dirty="0">
                <a:latin typeface="Calibri"/>
                <a:cs typeface="Calibri"/>
              </a:rPr>
              <a:t> </a:t>
            </a:r>
            <a:r>
              <a:rPr sz="1650" spc="49" dirty="0">
                <a:latin typeface="Calibri"/>
                <a:cs typeface="Calibri"/>
              </a:rPr>
              <a:t>CalAIM </a:t>
            </a:r>
            <a:r>
              <a:rPr sz="1650" dirty="0">
                <a:latin typeface="Calibri"/>
                <a:cs typeface="Calibri"/>
              </a:rPr>
              <a:t>(Prepared</a:t>
            </a:r>
            <a:r>
              <a:rPr sz="1650" spc="83" dirty="0">
                <a:latin typeface="Calibri"/>
                <a:cs typeface="Calibri"/>
              </a:rPr>
              <a:t> </a:t>
            </a:r>
            <a:r>
              <a:rPr sz="1650" spc="-19" dirty="0">
                <a:latin typeface="Calibri"/>
                <a:cs typeface="Calibri"/>
              </a:rPr>
              <a:t>by </a:t>
            </a:r>
            <a:r>
              <a:rPr sz="1650" spc="90" dirty="0">
                <a:latin typeface="Calibri"/>
                <a:cs typeface="Calibri"/>
              </a:rPr>
              <a:t>Chapman</a:t>
            </a:r>
            <a:r>
              <a:rPr sz="1650" spc="214" dirty="0">
                <a:latin typeface="Calibri"/>
                <a:cs typeface="Calibri"/>
              </a:rPr>
              <a:t> </a:t>
            </a:r>
            <a:r>
              <a:rPr sz="1650" spc="56" dirty="0">
                <a:latin typeface="Calibri"/>
                <a:cs typeface="Calibri"/>
              </a:rPr>
              <a:t>Consulting)</a:t>
            </a:r>
            <a:r>
              <a:rPr sz="1650" spc="191" dirty="0">
                <a:latin typeface="Calibri"/>
                <a:cs typeface="Calibri"/>
              </a:rPr>
              <a:t> </a:t>
            </a:r>
            <a:r>
              <a:rPr sz="1650" spc="49" dirty="0">
                <a:latin typeface="Calibri"/>
                <a:cs typeface="Calibri"/>
              </a:rPr>
              <a:t>-</a:t>
            </a:r>
            <a:r>
              <a:rPr sz="1650" spc="188" dirty="0">
                <a:latin typeface="Calibri"/>
                <a:cs typeface="Calibri"/>
              </a:rPr>
              <a:t> </a:t>
            </a:r>
            <a:r>
              <a:rPr sz="165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https://</a:t>
            </a:r>
            <a:r>
              <a:rPr sz="165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5"/>
              </a:rPr>
              <a:t>www.chcf.org/publication/in-</a:t>
            </a:r>
            <a:r>
              <a:rPr sz="1650" u="sng" spc="41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5"/>
              </a:rPr>
              <a:t>home-</a:t>
            </a:r>
            <a:r>
              <a:rPr sz="1650" u="none" spc="41" dirty="0">
                <a:solidFill>
                  <a:srgbClr val="0562C1"/>
                </a:solidFill>
                <a:latin typeface="Calibri"/>
                <a:cs typeface="Calibri"/>
              </a:rPr>
              <a:t> </a:t>
            </a:r>
            <a:r>
              <a:rPr sz="165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supportive-</a:t>
            </a:r>
            <a:r>
              <a:rPr sz="1650" u="sng" spc="53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services-</a:t>
            </a:r>
            <a:r>
              <a:rPr sz="1650" u="sng" spc="4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101-</a:t>
            </a:r>
            <a:r>
              <a:rPr sz="1650" u="sng" spc="34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opportunities-</a:t>
            </a:r>
            <a:r>
              <a:rPr sz="1650" u="sng" spc="56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and-</a:t>
            </a:r>
            <a:r>
              <a:rPr sz="1650" u="sng" spc="68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challenges-</a:t>
            </a:r>
            <a:r>
              <a:rPr sz="165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under-</a:t>
            </a:r>
            <a:r>
              <a:rPr sz="1650" u="sng" spc="49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calaim/</a:t>
            </a:r>
            <a:endParaRPr sz="165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02274" y="5513584"/>
            <a:ext cx="638171" cy="389466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105677" y="2067897"/>
            <a:ext cx="7537133" cy="0"/>
          </a:xfrm>
          <a:custGeom>
            <a:avLst/>
            <a:gdLst/>
            <a:ahLst/>
            <a:cxnLst/>
            <a:rect l="l" t="t" r="r" b="b"/>
            <a:pathLst>
              <a:path w="10049510">
                <a:moveTo>
                  <a:pt x="0" y="0"/>
                </a:moveTo>
                <a:lnTo>
                  <a:pt x="10049065" y="0"/>
                </a:lnTo>
              </a:path>
            </a:pathLst>
          </a:custGeom>
          <a:ln w="25400">
            <a:solidFill>
              <a:srgbClr val="17C4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429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1"/>
              </a:spcBef>
            </a:pPr>
            <a:fld id="{81D60167-4931-47E6-BA6A-407CBD079E47}" type="slidenum">
              <a:rPr spc="45" dirty="0"/>
              <a:pPr marL="28575">
                <a:lnSpc>
                  <a:spcPct val="100000"/>
                </a:lnSpc>
                <a:spcBef>
                  <a:spcPts val="11"/>
                </a:spcBef>
              </a:pPr>
              <a:t>28</a:t>
            </a:fld>
            <a:endParaRPr spc="45" dirty="0"/>
          </a:p>
        </p:txBody>
      </p:sp>
    </p:spTree>
    <p:extLst>
      <p:ext uri="{BB962C8B-B14F-4D97-AF65-F5344CB8AC3E}">
        <p14:creationId xmlns:p14="http://schemas.microsoft.com/office/powerpoint/2010/main" val="835046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6974008" y="0"/>
            <a:ext cx="2169995" cy="1752600"/>
          </a:xfrm>
          <a:custGeom>
            <a:avLst/>
            <a:gdLst>
              <a:gd name="connsiteX0" fmla="*/ 109182 w 2169994"/>
              <a:gd name="connsiteY0" fmla="*/ 95535 h 1733266"/>
              <a:gd name="connsiteX1" fmla="*/ 2142698 w 2169994"/>
              <a:gd name="connsiteY1" fmla="*/ 1733266 h 1733266"/>
              <a:gd name="connsiteX2" fmla="*/ 2169994 w 2169994"/>
              <a:gd name="connsiteY2" fmla="*/ 0 h 1733266"/>
              <a:gd name="connsiteX3" fmla="*/ 0 w 2169994"/>
              <a:gd name="connsiteY3" fmla="*/ 0 h 1733266"/>
              <a:gd name="connsiteX4" fmla="*/ 109182 w 2169994"/>
              <a:gd name="connsiteY4" fmla="*/ 95535 h 1733266"/>
              <a:gd name="connsiteX0" fmla="*/ 109182 w 2169994"/>
              <a:gd name="connsiteY0" fmla="*/ 95535 h 1752600"/>
              <a:gd name="connsiteX1" fmla="*/ 2169994 w 2169994"/>
              <a:gd name="connsiteY1" fmla="*/ 1752600 h 1752600"/>
              <a:gd name="connsiteX2" fmla="*/ 2169994 w 2169994"/>
              <a:gd name="connsiteY2" fmla="*/ 0 h 1752600"/>
              <a:gd name="connsiteX3" fmla="*/ 0 w 2169994"/>
              <a:gd name="connsiteY3" fmla="*/ 0 h 1752600"/>
              <a:gd name="connsiteX4" fmla="*/ 109182 w 2169994"/>
              <a:gd name="connsiteY4" fmla="*/ 95535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994" h="1752600">
                <a:moveTo>
                  <a:pt x="109182" y="95535"/>
                </a:moveTo>
                <a:lnTo>
                  <a:pt x="2169994" y="1752600"/>
                </a:lnTo>
                <a:lnTo>
                  <a:pt x="2169994" y="0"/>
                </a:lnTo>
                <a:lnTo>
                  <a:pt x="0" y="0"/>
                </a:lnTo>
                <a:lnTo>
                  <a:pt x="109182" y="95535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9846"/>
          <a:stretch>
            <a:fillRect/>
          </a:stretch>
        </p:blipFill>
        <p:spPr bwMode="auto">
          <a:xfrm>
            <a:off x="304806" y="5334006"/>
            <a:ext cx="1178761" cy="11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0" y="6000691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mbria" pitchFamily="18" charset="0"/>
              </a:rPr>
              <a:t>Cal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ifornia</a:t>
            </a:r>
            <a:r>
              <a:rPr lang="en-US" sz="2000" b="1" dirty="0">
                <a:latin typeface="Cambria" pitchFamily="18" charset="0"/>
              </a:rPr>
              <a:t> H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ealth</a:t>
            </a:r>
            <a:r>
              <a:rPr lang="en-US" sz="2000" b="1" dirty="0">
                <a:latin typeface="Cambria" pitchFamily="18" charset="0"/>
              </a:rPr>
              <a:t> P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olicy</a:t>
            </a:r>
            <a:r>
              <a:rPr lang="en-US" sz="2000" b="1" dirty="0">
                <a:latin typeface="Cambria" pitchFamily="18" charset="0"/>
              </a:rPr>
              <a:t> S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trategies, LLC</a:t>
            </a:r>
          </a:p>
        </p:txBody>
      </p:sp>
      <p:sp>
        <p:nvSpPr>
          <p:cNvPr id="6" name="Flowchart: Decision 5"/>
          <p:cNvSpPr/>
          <p:nvPr/>
        </p:nvSpPr>
        <p:spPr>
          <a:xfrm>
            <a:off x="1600200" y="6355087"/>
            <a:ext cx="7086600" cy="45719"/>
          </a:xfrm>
          <a:prstGeom prst="flowChartDecisi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848600" y="0"/>
            <a:ext cx="1295400" cy="1066800"/>
          </a:xfrm>
          <a:custGeom>
            <a:avLst/>
            <a:gdLst>
              <a:gd name="connsiteX0" fmla="*/ 109182 w 2169994"/>
              <a:gd name="connsiteY0" fmla="*/ 95535 h 1733266"/>
              <a:gd name="connsiteX1" fmla="*/ 2142698 w 2169994"/>
              <a:gd name="connsiteY1" fmla="*/ 1733266 h 1733266"/>
              <a:gd name="connsiteX2" fmla="*/ 2169994 w 2169994"/>
              <a:gd name="connsiteY2" fmla="*/ 0 h 1733266"/>
              <a:gd name="connsiteX3" fmla="*/ 0 w 2169994"/>
              <a:gd name="connsiteY3" fmla="*/ 0 h 1733266"/>
              <a:gd name="connsiteX4" fmla="*/ 109182 w 2169994"/>
              <a:gd name="connsiteY4" fmla="*/ 95535 h 1733266"/>
              <a:gd name="connsiteX0" fmla="*/ 109182 w 2169994"/>
              <a:gd name="connsiteY0" fmla="*/ 95535 h 1752600"/>
              <a:gd name="connsiteX1" fmla="*/ 2169994 w 2169994"/>
              <a:gd name="connsiteY1" fmla="*/ 1752600 h 1752600"/>
              <a:gd name="connsiteX2" fmla="*/ 2169994 w 2169994"/>
              <a:gd name="connsiteY2" fmla="*/ 0 h 1752600"/>
              <a:gd name="connsiteX3" fmla="*/ 0 w 2169994"/>
              <a:gd name="connsiteY3" fmla="*/ 0 h 1752600"/>
              <a:gd name="connsiteX4" fmla="*/ 109182 w 2169994"/>
              <a:gd name="connsiteY4" fmla="*/ 95535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994" h="1752600">
                <a:moveTo>
                  <a:pt x="109182" y="95535"/>
                </a:moveTo>
                <a:lnTo>
                  <a:pt x="2169994" y="1752600"/>
                </a:lnTo>
                <a:lnTo>
                  <a:pt x="2169994" y="0"/>
                </a:lnTo>
                <a:lnTo>
                  <a:pt x="0" y="0"/>
                </a:lnTo>
                <a:lnTo>
                  <a:pt x="109182" y="95535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1047" y="457201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000" dirty="0">
              <a:latin typeface="Cambria" pitchFamily="18" charset="0"/>
            </a:endParaRPr>
          </a:p>
          <a:p>
            <a:endParaRPr lang="en-US" sz="3000" dirty="0">
              <a:latin typeface="Cambr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19200"/>
            <a:ext cx="7772400" cy="716286"/>
          </a:xfrm>
        </p:spPr>
        <p:txBody>
          <a:bodyPr>
            <a:noAutofit/>
          </a:bodyPr>
          <a:lstStyle/>
          <a:p>
            <a:pPr algn="ctr"/>
            <a:r>
              <a:rPr lang="en-US" sz="3600" cap="none" dirty="0">
                <a:latin typeface="Cambria" pitchFamily="18" charset="0"/>
              </a:rPr>
              <a:t>Updates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" name="Picture 2" descr="A logo with people in the middle&#10;&#10;Description automatically generated">
            <a:extLst>
              <a:ext uri="{FF2B5EF4-FFF2-40B4-BE49-F238E27FC236}">
                <a16:creationId xmlns:a16="http://schemas.microsoft.com/office/drawing/2014/main" id="{AF6D96A2-0AD0-5E10-AF5D-D6DB3C63FF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0" y="2204"/>
            <a:ext cx="1524004" cy="152400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92400AC-10A5-7E19-CDD9-E7C3D5032039}"/>
              </a:ext>
            </a:extLst>
          </p:cNvPr>
          <p:cNvSpPr txBox="1">
            <a:spLocks/>
          </p:cNvSpPr>
          <p:nvPr/>
        </p:nvSpPr>
        <p:spPr>
          <a:xfrm>
            <a:off x="732561" y="2024972"/>
            <a:ext cx="7772400" cy="32556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ctr">
              <a:lnSpc>
                <a:spcPct val="107000"/>
              </a:lnSpc>
            </a:pPr>
            <a:r>
              <a:rPr lang="en-US" sz="2400" dirty="0"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ECM Managers/Directors Ad-Hoc Meeting </a:t>
            </a:r>
            <a:br>
              <a:rPr lang="en-US" sz="2400" dirty="0">
                <a:effectLst/>
                <a:latin typeface="Arial" panose="020B0604020202020204" pitchFamily="34" charset="0"/>
                <a:ea typeface="Cambria" panose="02040503050406030204" pitchFamily="18" charset="0"/>
              </a:rPr>
            </a:br>
            <a:r>
              <a:rPr lang="en-US" sz="2400" dirty="0"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Wednesday, January 22 at 2:00 PM</a:t>
            </a:r>
            <a:br>
              <a:rPr lang="en-US" sz="2400" dirty="0">
                <a:effectLst/>
                <a:latin typeface="Arial" panose="020B0604020202020204" pitchFamily="34" charset="0"/>
                <a:ea typeface="Cambria" panose="02040503050406030204" pitchFamily="18" charset="0"/>
              </a:rPr>
            </a:b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1" algn="ctr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Topics for discussion: ECM Referral Forms, Transitional Benefits, and IHSS linkages </a:t>
            </a:r>
            <a:br>
              <a:rPr lang="en-US" dirty="0">
                <a:latin typeface="Calibri" panose="020F0502020204030204" pitchFamily="34" charset="0"/>
                <a:ea typeface="Cambria" panose="02040503050406030204" pitchFamily="18" charset="0"/>
              </a:rPr>
            </a:br>
            <a:r>
              <a:rPr lang="en-US" dirty="0">
                <a:latin typeface="Calibri" panose="020F0502020204030204" pitchFamily="34" charset="0"/>
                <a:ea typeface="Cambria" panose="02040503050406030204" pitchFamily="18" charset="0"/>
              </a:rPr>
              <a:t>Meeting for ECM Managers/Directors only – email Jasmine at </a:t>
            </a:r>
            <a:r>
              <a:rPr lang="en-US" dirty="0">
                <a:latin typeface="Calibri" panose="020F0502020204030204" pitchFamily="34" charset="0"/>
                <a:ea typeface="Cambria" panose="02040503050406030204" pitchFamily="18" charset="0"/>
                <a:hlinkClick r:id="rId5"/>
              </a:rPr>
              <a:t>jlacsamana@archstone.org</a:t>
            </a:r>
            <a:r>
              <a:rPr lang="en-US" dirty="0">
                <a:latin typeface="Calibri" panose="020F0502020204030204" pitchFamily="34" charset="0"/>
                <a:ea typeface="Cambria" panose="02040503050406030204" pitchFamily="18" charset="0"/>
              </a:rPr>
              <a:t> for link to register</a:t>
            </a:r>
            <a:endParaRPr lang="en-US" dirty="0">
              <a:effectLst/>
              <a:latin typeface="Arial" panose="020B0604020202020204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076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5681" y="2739618"/>
            <a:ext cx="7472839" cy="289021"/>
          </a:xfrm>
          <a:prstGeom prst="rect">
            <a:avLst/>
          </a:prstGeom>
          <a:solidFill>
            <a:srgbClr val="CCF8F8"/>
          </a:solidFill>
          <a:ln w="12700">
            <a:solidFill>
              <a:srgbClr val="055152"/>
            </a:solidFill>
          </a:ln>
        </p:spPr>
        <p:txBody>
          <a:bodyPr vert="horz" wrap="square" lIns="0" tIns="80486" rIns="0" bIns="0" rtlCol="0">
            <a:spAutoFit/>
          </a:bodyPr>
          <a:lstStyle/>
          <a:p>
            <a:pPr marL="68104">
              <a:lnSpc>
                <a:spcPct val="100000"/>
              </a:lnSpc>
              <a:spcBef>
                <a:spcPts val="634"/>
              </a:spcBef>
            </a:pPr>
            <a:r>
              <a:rPr sz="1350" dirty="0">
                <a:latin typeface="Calibri"/>
                <a:cs typeface="Calibri"/>
              </a:rPr>
              <a:t>Children</a:t>
            </a:r>
            <a:r>
              <a:rPr sz="1350" spc="-41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and</a:t>
            </a:r>
            <a:r>
              <a:rPr sz="1350" spc="-41" dirty="0">
                <a:latin typeface="Calibri"/>
                <a:cs typeface="Calibri"/>
              </a:rPr>
              <a:t> </a:t>
            </a:r>
            <a:r>
              <a:rPr sz="1350" spc="-15" dirty="0">
                <a:latin typeface="Calibri"/>
                <a:cs typeface="Calibri"/>
              </a:rPr>
              <a:t>Youth</a:t>
            </a:r>
            <a:r>
              <a:rPr sz="1350" spc="-56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Experiencing</a:t>
            </a:r>
            <a:r>
              <a:rPr sz="1350" spc="-38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Homelessness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4762" y="855984"/>
            <a:ext cx="611981" cy="5149691"/>
            <a:chOff x="-6350" y="-1689"/>
            <a:chExt cx="815975" cy="6866255"/>
          </a:xfrm>
        </p:grpSpPr>
        <p:sp>
          <p:nvSpPr>
            <p:cNvPr id="4" name="object 4"/>
            <p:cNvSpPr/>
            <p:nvPr/>
          </p:nvSpPr>
          <p:spPr>
            <a:xfrm>
              <a:off x="0" y="4660"/>
              <a:ext cx="221615" cy="6853555"/>
            </a:xfrm>
            <a:custGeom>
              <a:avLst/>
              <a:gdLst/>
              <a:ahLst/>
              <a:cxnLst/>
              <a:rect l="l" t="t" r="r" b="b"/>
              <a:pathLst>
                <a:path w="221615" h="6853555">
                  <a:moveTo>
                    <a:pt x="0" y="6853339"/>
                  </a:moveTo>
                  <a:lnTo>
                    <a:pt x="221335" y="6853339"/>
                  </a:lnTo>
                  <a:lnTo>
                    <a:pt x="221335" y="0"/>
                  </a:lnTo>
                  <a:lnTo>
                    <a:pt x="0" y="0"/>
                  </a:lnTo>
                  <a:lnTo>
                    <a:pt x="0" y="6853339"/>
                  </a:lnTo>
                  <a:close/>
                </a:path>
              </a:pathLst>
            </a:custGeom>
            <a:solidFill>
              <a:srgbClr val="FD52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660"/>
              <a:ext cx="690880" cy="6853555"/>
            </a:xfrm>
            <a:custGeom>
              <a:avLst/>
              <a:gdLst/>
              <a:ahLst/>
              <a:cxnLst/>
              <a:rect l="l" t="t" r="r" b="b"/>
              <a:pathLst>
                <a:path w="690880" h="6853555">
                  <a:moveTo>
                    <a:pt x="0" y="0"/>
                  </a:moveTo>
                  <a:lnTo>
                    <a:pt x="690460" y="0"/>
                  </a:lnTo>
                  <a:lnTo>
                    <a:pt x="690460" y="6853339"/>
                  </a:lnTo>
                  <a:lnTo>
                    <a:pt x="0" y="6853339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D52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1335" y="0"/>
              <a:ext cx="588010" cy="6853555"/>
            </a:xfrm>
            <a:custGeom>
              <a:avLst/>
              <a:gdLst/>
              <a:ahLst/>
              <a:cxnLst/>
              <a:rect l="l" t="t" r="r" b="b"/>
              <a:pathLst>
                <a:path w="588010" h="6853555">
                  <a:moveTo>
                    <a:pt x="587832" y="0"/>
                  </a:moveTo>
                  <a:lnTo>
                    <a:pt x="0" y="0"/>
                  </a:lnTo>
                  <a:lnTo>
                    <a:pt x="0" y="6853339"/>
                  </a:lnTo>
                  <a:lnTo>
                    <a:pt x="587832" y="6853339"/>
                  </a:lnTo>
                  <a:lnTo>
                    <a:pt x="58783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423386">
              <a:lnSpc>
                <a:spcPct val="100000"/>
              </a:lnSpc>
              <a:spcBef>
                <a:spcPts val="79"/>
              </a:spcBef>
            </a:pPr>
            <a:r>
              <a:rPr spc="206" dirty="0"/>
              <a:t>Relevant</a:t>
            </a:r>
            <a:r>
              <a:rPr spc="-90" dirty="0"/>
              <a:t> </a:t>
            </a:r>
            <a:r>
              <a:rPr spc="210" dirty="0"/>
              <a:t>Populations</a:t>
            </a:r>
            <a:r>
              <a:rPr spc="-86" dirty="0"/>
              <a:t> </a:t>
            </a:r>
            <a:r>
              <a:rPr spc="172" dirty="0"/>
              <a:t>of</a:t>
            </a:r>
            <a:r>
              <a:rPr spc="-60" dirty="0"/>
              <a:t> </a:t>
            </a:r>
            <a:r>
              <a:rPr spc="289" dirty="0"/>
              <a:t>Focus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02274" y="5513584"/>
            <a:ext cx="638171" cy="389466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1105677" y="2067897"/>
            <a:ext cx="7537133" cy="0"/>
          </a:xfrm>
          <a:custGeom>
            <a:avLst/>
            <a:gdLst/>
            <a:ahLst/>
            <a:cxnLst/>
            <a:rect l="l" t="t" r="r" b="b"/>
            <a:pathLst>
              <a:path w="10049510">
                <a:moveTo>
                  <a:pt x="0" y="0"/>
                </a:moveTo>
                <a:lnTo>
                  <a:pt x="10049065" y="0"/>
                </a:lnTo>
              </a:path>
            </a:pathLst>
          </a:custGeom>
          <a:ln w="25400">
            <a:solidFill>
              <a:srgbClr val="FD52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05681" y="2226469"/>
            <a:ext cx="7472839" cy="336150"/>
          </a:xfrm>
          <a:prstGeom prst="rect">
            <a:avLst/>
          </a:prstGeom>
          <a:solidFill>
            <a:srgbClr val="66EAEC"/>
          </a:solidFill>
          <a:ln w="12700">
            <a:solidFill>
              <a:srgbClr val="055152"/>
            </a:solidFill>
          </a:ln>
        </p:spPr>
        <p:txBody>
          <a:bodyPr vert="horz" wrap="square" lIns="0" tIns="3571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1"/>
              </a:spcBef>
            </a:pPr>
            <a:r>
              <a:rPr sz="1950" b="1" spc="98" dirty="0">
                <a:latin typeface="Calibri"/>
                <a:cs typeface="Calibri"/>
              </a:rPr>
              <a:t>Children</a:t>
            </a:r>
            <a:r>
              <a:rPr sz="1950" b="1" spc="-49" dirty="0">
                <a:latin typeface="Calibri"/>
                <a:cs typeface="Calibri"/>
              </a:rPr>
              <a:t> </a:t>
            </a:r>
            <a:r>
              <a:rPr sz="1950" b="1" spc="86" dirty="0">
                <a:latin typeface="Calibri"/>
                <a:cs typeface="Calibri"/>
              </a:rPr>
              <a:t>and</a:t>
            </a:r>
            <a:r>
              <a:rPr sz="1950" b="1" spc="-41" dirty="0">
                <a:latin typeface="Calibri"/>
                <a:cs typeface="Calibri"/>
              </a:rPr>
              <a:t> </a:t>
            </a:r>
            <a:r>
              <a:rPr sz="1950" b="1" spc="41" dirty="0">
                <a:latin typeface="Calibri"/>
                <a:cs typeface="Calibri"/>
              </a:rPr>
              <a:t>Youth</a:t>
            </a:r>
            <a:r>
              <a:rPr sz="1950" b="1" spc="-38" dirty="0">
                <a:latin typeface="Calibri"/>
                <a:cs typeface="Calibri"/>
              </a:rPr>
              <a:t> </a:t>
            </a:r>
            <a:r>
              <a:rPr sz="1950" b="1" spc="79" dirty="0">
                <a:latin typeface="Calibri"/>
                <a:cs typeface="Calibri"/>
              </a:rPr>
              <a:t>Populations</a:t>
            </a:r>
            <a:r>
              <a:rPr sz="1950" b="1" spc="-41" dirty="0">
                <a:latin typeface="Calibri"/>
                <a:cs typeface="Calibri"/>
              </a:rPr>
              <a:t> </a:t>
            </a:r>
            <a:r>
              <a:rPr sz="1950" b="1" spc="45" dirty="0">
                <a:latin typeface="Calibri"/>
                <a:cs typeface="Calibri"/>
              </a:rPr>
              <a:t>of</a:t>
            </a:r>
            <a:r>
              <a:rPr sz="1950" b="1" spc="-38" dirty="0">
                <a:latin typeface="Calibri"/>
                <a:cs typeface="Calibri"/>
              </a:rPr>
              <a:t> </a:t>
            </a:r>
            <a:r>
              <a:rPr sz="1950" b="1" spc="131" dirty="0">
                <a:latin typeface="Calibri"/>
                <a:cs typeface="Calibri"/>
              </a:rPr>
              <a:t>Focus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429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1"/>
              </a:spcBef>
            </a:pPr>
            <a:fld id="{81D60167-4931-47E6-BA6A-407CBD079E47}" type="slidenum">
              <a:rPr spc="45" dirty="0"/>
              <a:pPr marL="28575">
                <a:lnSpc>
                  <a:spcPct val="100000"/>
                </a:lnSpc>
                <a:spcBef>
                  <a:spcPts val="11"/>
                </a:spcBef>
              </a:pPr>
              <a:t>29</a:t>
            </a:fld>
            <a:endParaRPr spc="45" dirty="0"/>
          </a:p>
        </p:txBody>
      </p:sp>
      <p:sp>
        <p:nvSpPr>
          <p:cNvPr id="11" name="object 11"/>
          <p:cNvSpPr txBox="1"/>
          <p:nvPr/>
        </p:nvSpPr>
        <p:spPr>
          <a:xfrm>
            <a:off x="1105681" y="3204648"/>
            <a:ext cx="7472839" cy="289021"/>
          </a:xfrm>
          <a:prstGeom prst="rect">
            <a:avLst/>
          </a:prstGeom>
          <a:solidFill>
            <a:srgbClr val="CCF8F8"/>
          </a:solidFill>
          <a:ln w="12700">
            <a:solidFill>
              <a:srgbClr val="055152"/>
            </a:solidFill>
          </a:ln>
        </p:spPr>
        <p:txBody>
          <a:bodyPr vert="horz" wrap="square" lIns="0" tIns="80486" rIns="0" bIns="0" rtlCol="0">
            <a:spAutoFit/>
          </a:bodyPr>
          <a:lstStyle/>
          <a:p>
            <a:pPr marL="68104">
              <a:lnSpc>
                <a:spcPct val="100000"/>
              </a:lnSpc>
              <a:spcBef>
                <a:spcPts val="634"/>
              </a:spcBef>
            </a:pPr>
            <a:r>
              <a:rPr sz="1350" dirty="0">
                <a:latin typeface="Calibri"/>
                <a:cs typeface="Calibri"/>
              </a:rPr>
              <a:t>Children</a:t>
            </a:r>
            <a:r>
              <a:rPr sz="1350" spc="-26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and</a:t>
            </a:r>
            <a:r>
              <a:rPr sz="1350" spc="-34" dirty="0">
                <a:latin typeface="Calibri"/>
                <a:cs typeface="Calibri"/>
              </a:rPr>
              <a:t> </a:t>
            </a:r>
            <a:r>
              <a:rPr sz="1350" spc="-15" dirty="0">
                <a:latin typeface="Calibri"/>
                <a:cs typeface="Calibri"/>
              </a:rPr>
              <a:t>Youth</a:t>
            </a:r>
            <a:r>
              <a:rPr sz="1350" spc="-41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at</a:t>
            </a:r>
            <a:r>
              <a:rPr sz="1350" spc="-41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Risk</a:t>
            </a:r>
            <a:r>
              <a:rPr sz="1350" spc="-4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for</a:t>
            </a:r>
            <a:r>
              <a:rPr sz="1350" spc="-4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Avoidable</a:t>
            </a:r>
            <a:r>
              <a:rPr sz="1350" spc="-3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Hospital</a:t>
            </a:r>
            <a:r>
              <a:rPr sz="1350" spc="-38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or</a:t>
            </a:r>
            <a:r>
              <a:rPr sz="1350" spc="-38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Emergency</a:t>
            </a:r>
            <a:r>
              <a:rPr sz="1350" spc="-41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Department</a:t>
            </a:r>
            <a:r>
              <a:rPr sz="1350" spc="-34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Utilization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05681" y="3699348"/>
            <a:ext cx="7472839" cy="289021"/>
          </a:xfrm>
          <a:prstGeom prst="rect">
            <a:avLst/>
          </a:prstGeom>
          <a:solidFill>
            <a:srgbClr val="CCF8F8"/>
          </a:solidFill>
          <a:ln w="12700">
            <a:solidFill>
              <a:srgbClr val="055152"/>
            </a:solidFill>
          </a:ln>
        </p:spPr>
        <p:txBody>
          <a:bodyPr vert="horz" wrap="square" lIns="0" tIns="80486" rIns="0" bIns="0" rtlCol="0">
            <a:spAutoFit/>
          </a:bodyPr>
          <a:lstStyle/>
          <a:p>
            <a:pPr marL="68104">
              <a:lnSpc>
                <a:spcPct val="100000"/>
              </a:lnSpc>
              <a:spcBef>
                <a:spcPts val="634"/>
              </a:spcBef>
            </a:pPr>
            <a:r>
              <a:rPr sz="1350" dirty="0">
                <a:latin typeface="Calibri"/>
                <a:cs typeface="Calibri"/>
              </a:rPr>
              <a:t>Children</a:t>
            </a:r>
            <a:r>
              <a:rPr sz="1350" spc="-26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and</a:t>
            </a:r>
            <a:r>
              <a:rPr sz="1350" spc="-38" dirty="0">
                <a:latin typeface="Calibri"/>
                <a:cs typeface="Calibri"/>
              </a:rPr>
              <a:t> </a:t>
            </a:r>
            <a:r>
              <a:rPr sz="1350" spc="-15" dirty="0">
                <a:latin typeface="Calibri"/>
                <a:cs typeface="Calibri"/>
              </a:rPr>
              <a:t>Youth</a:t>
            </a:r>
            <a:r>
              <a:rPr sz="1350" spc="-41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With</a:t>
            </a:r>
            <a:r>
              <a:rPr sz="1350" spc="-38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Serious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Mental</a:t>
            </a:r>
            <a:r>
              <a:rPr sz="1350" spc="-4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Health</a:t>
            </a:r>
            <a:r>
              <a:rPr sz="1350" spc="-26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and/or</a:t>
            </a:r>
            <a:r>
              <a:rPr sz="1350" spc="-41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Substance</a:t>
            </a:r>
            <a:r>
              <a:rPr sz="1350" spc="-23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Use</a:t>
            </a:r>
            <a:r>
              <a:rPr sz="1350" spc="-49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Disorder</a:t>
            </a:r>
            <a:r>
              <a:rPr sz="1350" spc="-41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Needs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05681" y="4194057"/>
            <a:ext cx="7472839" cy="446757"/>
          </a:xfrm>
          <a:prstGeom prst="rect">
            <a:avLst/>
          </a:prstGeom>
          <a:solidFill>
            <a:srgbClr val="CCF8F8"/>
          </a:solidFill>
          <a:ln w="12700">
            <a:solidFill>
              <a:srgbClr val="055152"/>
            </a:solidFill>
          </a:ln>
        </p:spPr>
        <p:txBody>
          <a:bodyPr vert="horz" wrap="square" lIns="0" tIns="30956" rIns="0" bIns="0" rtlCol="0">
            <a:spAutoFit/>
          </a:bodyPr>
          <a:lstStyle/>
          <a:p>
            <a:pPr marL="68104" marR="632460">
              <a:lnSpc>
                <a:spcPct val="100000"/>
              </a:lnSpc>
              <a:spcBef>
                <a:spcPts val="244"/>
              </a:spcBef>
            </a:pPr>
            <a:r>
              <a:rPr sz="1350" dirty="0">
                <a:latin typeface="Calibri"/>
                <a:cs typeface="Calibri"/>
              </a:rPr>
              <a:t>Children</a:t>
            </a:r>
            <a:r>
              <a:rPr sz="1350" spc="-26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and</a:t>
            </a:r>
            <a:r>
              <a:rPr sz="1350" spc="-34" dirty="0">
                <a:latin typeface="Calibri"/>
                <a:cs typeface="Calibri"/>
              </a:rPr>
              <a:t> </a:t>
            </a:r>
            <a:r>
              <a:rPr sz="1350" spc="-15" dirty="0">
                <a:latin typeface="Calibri"/>
                <a:cs typeface="Calibri"/>
              </a:rPr>
              <a:t>Youth</a:t>
            </a:r>
            <a:r>
              <a:rPr sz="1350" spc="-41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Enrolled</a:t>
            </a:r>
            <a:r>
              <a:rPr sz="1350" spc="-3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in</a:t>
            </a:r>
            <a:r>
              <a:rPr sz="1350" spc="-3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California</a:t>
            </a:r>
            <a:r>
              <a:rPr sz="1350" spc="-23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Children’s</a:t>
            </a:r>
            <a:r>
              <a:rPr sz="1350" spc="-3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Services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(CCS)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or</a:t>
            </a:r>
            <a:r>
              <a:rPr sz="1350" spc="-38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CCS</a:t>
            </a:r>
            <a:r>
              <a:rPr sz="1350" spc="-41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Whole</a:t>
            </a:r>
            <a:r>
              <a:rPr sz="1350" spc="-23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Child</a:t>
            </a:r>
            <a:r>
              <a:rPr sz="1350" spc="-3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Model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spc="-15" dirty="0">
                <a:latin typeface="Calibri"/>
                <a:cs typeface="Calibri"/>
              </a:rPr>
              <a:t>with </a:t>
            </a:r>
            <a:r>
              <a:rPr sz="1350" dirty="0">
                <a:latin typeface="Calibri"/>
                <a:cs typeface="Calibri"/>
              </a:rPr>
              <a:t>Additional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Needs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Beyond</a:t>
            </a:r>
            <a:r>
              <a:rPr sz="1350" spc="-3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the</a:t>
            </a:r>
            <a:r>
              <a:rPr sz="1350" spc="-23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CCS</a:t>
            </a:r>
            <a:r>
              <a:rPr sz="1350" spc="-34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Condition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05681" y="4805695"/>
            <a:ext cx="3640455" cy="289021"/>
          </a:xfrm>
          <a:prstGeom prst="rect">
            <a:avLst/>
          </a:prstGeom>
          <a:solidFill>
            <a:srgbClr val="CCF8F8"/>
          </a:solidFill>
          <a:ln w="12700">
            <a:solidFill>
              <a:srgbClr val="055152"/>
            </a:solidFill>
          </a:ln>
        </p:spPr>
        <p:txBody>
          <a:bodyPr vert="horz" wrap="square" lIns="0" tIns="80486" rIns="0" bIns="0" rtlCol="0">
            <a:spAutoFit/>
          </a:bodyPr>
          <a:lstStyle/>
          <a:p>
            <a:pPr marL="68104">
              <a:lnSpc>
                <a:spcPct val="100000"/>
              </a:lnSpc>
              <a:spcBef>
                <a:spcPts val="634"/>
              </a:spcBef>
            </a:pPr>
            <a:r>
              <a:rPr sz="1350" dirty="0">
                <a:latin typeface="Calibri"/>
                <a:cs typeface="Calibri"/>
              </a:rPr>
              <a:t>Children</a:t>
            </a:r>
            <a:r>
              <a:rPr sz="1350" spc="-19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and</a:t>
            </a:r>
            <a:r>
              <a:rPr sz="1350" spc="-26" dirty="0">
                <a:latin typeface="Calibri"/>
                <a:cs typeface="Calibri"/>
              </a:rPr>
              <a:t> </a:t>
            </a:r>
            <a:r>
              <a:rPr sz="1350" spc="-15" dirty="0">
                <a:latin typeface="Calibri"/>
                <a:cs typeface="Calibri"/>
              </a:rPr>
              <a:t>Youth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Involved</a:t>
            </a:r>
            <a:r>
              <a:rPr sz="1350" spc="-41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in</a:t>
            </a:r>
            <a:r>
              <a:rPr sz="1350" spc="-26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Child</a:t>
            </a:r>
            <a:r>
              <a:rPr sz="1350" spc="-15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Welfare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05681" y="5310920"/>
            <a:ext cx="3640455" cy="289021"/>
          </a:xfrm>
          <a:prstGeom prst="rect">
            <a:avLst/>
          </a:prstGeom>
          <a:solidFill>
            <a:srgbClr val="CCF8F8"/>
          </a:solidFill>
          <a:ln w="12700">
            <a:solidFill>
              <a:srgbClr val="055152"/>
            </a:solidFill>
          </a:ln>
        </p:spPr>
        <p:txBody>
          <a:bodyPr vert="horz" wrap="square" lIns="0" tIns="80486" rIns="0" bIns="0" rtlCol="0">
            <a:spAutoFit/>
          </a:bodyPr>
          <a:lstStyle/>
          <a:p>
            <a:pPr marL="68104">
              <a:lnSpc>
                <a:spcPct val="100000"/>
              </a:lnSpc>
              <a:spcBef>
                <a:spcPts val="634"/>
              </a:spcBef>
            </a:pPr>
            <a:r>
              <a:rPr sz="1350" dirty="0">
                <a:latin typeface="Calibri"/>
                <a:cs typeface="Calibri"/>
              </a:rPr>
              <a:t>Individuals</a:t>
            </a:r>
            <a:r>
              <a:rPr sz="1350" spc="-11" dirty="0">
                <a:latin typeface="Calibri"/>
                <a:cs typeface="Calibri"/>
              </a:rPr>
              <a:t> </a:t>
            </a:r>
            <a:r>
              <a:rPr sz="1350" spc="-15" dirty="0">
                <a:latin typeface="Calibri"/>
                <a:cs typeface="Calibri"/>
              </a:rPr>
              <a:t>Transitioning</a:t>
            </a:r>
            <a:r>
              <a:rPr sz="1350" spc="-19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from</a:t>
            </a:r>
            <a:r>
              <a:rPr sz="1350" spc="-23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Incarceration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02425" y="4805695"/>
            <a:ext cx="3640455" cy="289021"/>
          </a:xfrm>
          <a:prstGeom prst="rect">
            <a:avLst/>
          </a:prstGeom>
          <a:solidFill>
            <a:srgbClr val="CCF8F8"/>
          </a:solidFill>
          <a:ln w="12700">
            <a:solidFill>
              <a:srgbClr val="055152"/>
            </a:solidFill>
          </a:ln>
        </p:spPr>
        <p:txBody>
          <a:bodyPr vert="horz" wrap="square" lIns="0" tIns="80486" rIns="0" bIns="0" rtlCol="0">
            <a:spAutoFit/>
          </a:bodyPr>
          <a:lstStyle/>
          <a:p>
            <a:pPr marL="68104">
              <a:lnSpc>
                <a:spcPct val="100000"/>
              </a:lnSpc>
              <a:spcBef>
                <a:spcPts val="634"/>
              </a:spcBef>
            </a:pPr>
            <a:r>
              <a:rPr sz="1350" dirty="0">
                <a:latin typeface="Calibri"/>
                <a:cs typeface="Calibri"/>
              </a:rPr>
              <a:t>Birth</a:t>
            </a:r>
            <a:r>
              <a:rPr sz="1350" spc="-19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Equity</a:t>
            </a:r>
            <a:endParaRPr sz="135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96884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6DDCF-7462-19CE-91A2-D26637BE3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50520653-78CE-E34F-05DF-3DFBDE838D94}"/>
              </a:ext>
            </a:extLst>
          </p:cNvPr>
          <p:cNvSpPr/>
          <p:nvPr/>
        </p:nvSpPr>
        <p:spPr>
          <a:xfrm>
            <a:off x="6974008" y="0"/>
            <a:ext cx="2169995" cy="1752600"/>
          </a:xfrm>
          <a:custGeom>
            <a:avLst/>
            <a:gdLst>
              <a:gd name="connsiteX0" fmla="*/ 109182 w 2169994"/>
              <a:gd name="connsiteY0" fmla="*/ 95535 h 1733266"/>
              <a:gd name="connsiteX1" fmla="*/ 2142698 w 2169994"/>
              <a:gd name="connsiteY1" fmla="*/ 1733266 h 1733266"/>
              <a:gd name="connsiteX2" fmla="*/ 2169994 w 2169994"/>
              <a:gd name="connsiteY2" fmla="*/ 0 h 1733266"/>
              <a:gd name="connsiteX3" fmla="*/ 0 w 2169994"/>
              <a:gd name="connsiteY3" fmla="*/ 0 h 1733266"/>
              <a:gd name="connsiteX4" fmla="*/ 109182 w 2169994"/>
              <a:gd name="connsiteY4" fmla="*/ 95535 h 1733266"/>
              <a:gd name="connsiteX0" fmla="*/ 109182 w 2169994"/>
              <a:gd name="connsiteY0" fmla="*/ 95535 h 1752600"/>
              <a:gd name="connsiteX1" fmla="*/ 2169994 w 2169994"/>
              <a:gd name="connsiteY1" fmla="*/ 1752600 h 1752600"/>
              <a:gd name="connsiteX2" fmla="*/ 2169994 w 2169994"/>
              <a:gd name="connsiteY2" fmla="*/ 0 h 1752600"/>
              <a:gd name="connsiteX3" fmla="*/ 0 w 2169994"/>
              <a:gd name="connsiteY3" fmla="*/ 0 h 1752600"/>
              <a:gd name="connsiteX4" fmla="*/ 109182 w 2169994"/>
              <a:gd name="connsiteY4" fmla="*/ 95535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994" h="1752600">
                <a:moveTo>
                  <a:pt x="109182" y="95535"/>
                </a:moveTo>
                <a:lnTo>
                  <a:pt x="2169994" y="1752600"/>
                </a:lnTo>
                <a:lnTo>
                  <a:pt x="2169994" y="0"/>
                </a:lnTo>
                <a:lnTo>
                  <a:pt x="0" y="0"/>
                </a:lnTo>
                <a:lnTo>
                  <a:pt x="109182" y="95535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9C4D7BE-3823-4021-B15F-AEDC1198B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9846"/>
          <a:stretch>
            <a:fillRect/>
          </a:stretch>
        </p:blipFill>
        <p:spPr bwMode="auto">
          <a:xfrm>
            <a:off x="304806" y="5334006"/>
            <a:ext cx="1178761" cy="11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309CEB-951A-80FA-651C-715BDA20A840}"/>
              </a:ext>
            </a:extLst>
          </p:cNvPr>
          <p:cNvSpPr txBox="1"/>
          <p:nvPr/>
        </p:nvSpPr>
        <p:spPr>
          <a:xfrm>
            <a:off x="1524000" y="6000691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mbria" pitchFamily="18" charset="0"/>
              </a:rPr>
              <a:t>Cal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ifornia</a:t>
            </a:r>
            <a:r>
              <a:rPr lang="en-US" sz="2000" b="1" dirty="0">
                <a:latin typeface="Cambria" pitchFamily="18" charset="0"/>
              </a:rPr>
              <a:t> H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ealth</a:t>
            </a:r>
            <a:r>
              <a:rPr lang="en-US" sz="2000" b="1" dirty="0">
                <a:latin typeface="Cambria" pitchFamily="18" charset="0"/>
              </a:rPr>
              <a:t> P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olicy</a:t>
            </a:r>
            <a:r>
              <a:rPr lang="en-US" sz="2000" b="1" dirty="0">
                <a:latin typeface="Cambria" pitchFamily="18" charset="0"/>
              </a:rPr>
              <a:t> S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trategies, LLC</a:t>
            </a:r>
          </a:p>
        </p:txBody>
      </p:sp>
      <p:sp>
        <p:nvSpPr>
          <p:cNvPr id="6" name="Flowchart: Decision 5">
            <a:extLst>
              <a:ext uri="{FF2B5EF4-FFF2-40B4-BE49-F238E27FC236}">
                <a16:creationId xmlns:a16="http://schemas.microsoft.com/office/drawing/2014/main" id="{E4DCCBF6-59C4-0555-6586-3AC7D35EF672}"/>
              </a:ext>
            </a:extLst>
          </p:cNvPr>
          <p:cNvSpPr/>
          <p:nvPr/>
        </p:nvSpPr>
        <p:spPr>
          <a:xfrm>
            <a:off x="1600200" y="6355087"/>
            <a:ext cx="7086600" cy="45719"/>
          </a:xfrm>
          <a:prstGeom prst="flowChartDecisi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74FC760-5417-5457-D19E-ACB3BB513970}"/>
              </a:ext>
            </a:extLst>
          </p:cNvPr>
          <p:cNvSpPr/>
          <p:nvPr/>
        </p:nvSpPr>
        <p:spPr>
          <a:xfrm>
            <a:off x="7848600" y="0"/>
            <a:ext cx="1295400" cy="1066800"/>
          </a:xfrm>
          <a:custGeom>
            <a:avLst/>
            <a:gdLst>
              <a:gd name="connsiteX0" fmla="*/ 109182 w 2169994"/>
              <a:gd name="connsiteY0" fmla="*/ 95535 h 1733266"/>
              <a:gd name="connsiteX1" fmla="*/ 2142698 w 2169994"/>
              <a:gd name="connsiteY1" fmla="*/ 1733266 h 1733266"/>
              <a:gd name="connsiteX2" fmla="*/ 2169994 w 2169994"/>
              <a:gd name="connsiteY2" fmla="*/ 0 h 1733266"/>
              <a:gd name="connsiteX3" fmla="*/ 0 w 2169994"/>
              <a:gd name="connsiteY3" fmla="*/ 0 h 1733266"/>
              <a:gd name="connsiteX4" fmla="*/ 109182 w 2169994"/>
              <a:gd name="connsiteY4" fmla="*/ 95535 h 1733266"/>
              <a:gd name="connsiteX0" fmla="*/ 109182 w 2169994"/>
              <a:gd name="connsiteY0" fmla="*/ 95535 h 1752600"/>
              <a:gd name="connsiteX1" fmla="*/ 2169994 w 2169994"/>
              <a:gd name="connsiteY1" fmla="*/ 1752600 h 1752600"/>
              <a:gd name="connsiteX2" fmla="*/ 2169994 w 2169994"/>
              <a:gd name="connsiteY2" fmla="*/ 0 h 1752600"/>
              <a:gd name="connsiteX3" fmla="*/ 0 w 2169994"/>
              <a:gd name="connsiteY3" fmla="*/ 0 h 1752600"/>
              <a:gd name="connsiteX4" fmla="*/ 109182 w 2169994"/>
              <a:gd name="connsiteY4" fmla="*/ 95535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994" h="1752600">
                <a:moveTo>
                  <a:pt x="109182" y="95535"/>
                </a:moveTo>
                <a:lnTo>
                  <a:pt x="2169994" y="1752600"/>
                </a:lnTo>
                <a:lnTo>
                  <a:pt x="2169994" y="0"/>
                </a:lnTo>
                <a:lnTo>
                  <a:pt x="0" y="0"/>
                </a:lnTo>
                <a:lnTo>
                  <a:pt x="109182" y="95535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7428C7-EC6F-9FEF-1C29-0EF52B7EB333}"/>
              </a:ext>
            </a:extLst>
          </p:cNvPr>
          <p:cNvSpPr txBox="1"/>
          <p:nvPr/>
        </p:nvSpPr>
        <p:spPr>
          <a:xfrm>
            <a:off x="609600" y="457194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000" dirty="0">
              <a:latin typeface="Cambria" pitchFamily="18" charset="0"/>
            </a:endParaRPr>
          </a:p>
          <a:p>
            <a:endParaRPr lang="en-US" sz="3000" dirty="0">
              <a:latin typeface="Cambria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41345-E248-B2E0-13BE-17EC6F2D2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latin typeface="Cambria" pitchFamily="18" charset="0"/>
              </a:rPr>
              <a:t>Upcoming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7448E-9FDA-5AEE-BEAA-E5BCB0A84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3733800"/>
          </a:xfrm>
        </p:spPr>
        <p:txBody>
          <a:bodyPr>
            <a:normAutofit fontScale="70000" lnSpcReduction="20000"/>
          </a:bodyPr>
          <a:lstStyle/>
          <a:p>
            <a:pPr marL="0" marR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9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Upcoming Collaborative Meetings </a:t>
            </a:r>
            <a:endParaRPr lang="en-US" sz="29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indent="0" algn="l">
              <a:buNone/>
            </a:pPr>
            <a:r>
              <a:rPr lang="en-US" sz="2300" b="1" i="0" u="none" strike="noStrike" dirty="0">
                <a:solidFill>
                  <a:srgbClr val="04507C"/>
                </a:solidFill>
                <a:effectLst/>
                <a:latin typeface="Bitter"/>
                <a:hlinkClick r:id="rId4"/>
              </a:rPr>
              <a:t>Register here for all 2025 meetings</a:t>
            </a:r>
            <a:endParaRPr lang="en-US" sz="2300" b="0" i="0" dirty="0">
              <a:solidFill>
                <a:srgbClr val="3B3B3B"/>
              </a:solidFill>
              <a:effectLst/>
              <a:latin typeface="Bitter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300" b="0" i="0" dirty="0">
                <a:solidFill>
                  <a:srgbClr val="3B3B3B"/>
                </a:solidFill>
                <a:effectLst/>
                <a:latin typeface="Bitter"/>
              </a:rPr>
              <a:t>Meeting #15</a:t>
            </a:r>
            <a:r>
              <a:rPr lang="en-US" sz="2300" b="1" i="0" dirty="0">
                <a:solidFill>
                  <a:srgbClr val="3B3B3B"/>
                </a:solidFill>
                <a:effectLst/>
                <a:latin typeface="Bitter"/>
              </a:rPr>
              <a:t>: Wednesday, February 12, 12:00 – 1:00 PM</a:t>
            </a:r>
            <a:endParaRPr lang="en-US" sz="2300" b="0" i="0" dirty="0">
              <a:solidFill>
                <a:srgbClr val="3B3B3B"/>
              </a:solidFill>
              <a:effectLst/>
              <a:latin typeface="Bitter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300" b="0" i="0" dirty="0">
                <a:solidFill>
                  <a:srgbClr val="3B3B3B"/>
                </a:solidFill>
                <a:effectLst/>
                <a:latin typeface="Bitter"/>
              </a:rPr>
              <a:t>Meeting #16</a:t>
            </a:r>
            <a:r>
              <a:rPr lang="en-US" sz="2300" b="1" i="0" dirty="0">
                <a:solidFill>
                  <a:srgbClr val="3B3B3B"/>
                </a:solidFill>
                <a:effectLst/>
                <a:latin typeface="Bitter"/>
              </a:rPr>
              <a:t>: Wednesday, March 12, 12:00 – 1:00 PM</a:t>
            </a:r>
            <a:endParaRPr lang="en-US" sz="2300" b="0" i="0" dirty="0">
              <a:solidFill>
                <a:srgbClr val="3B3B3B"/>
              </a:solidFill>
              <a:effectLst/>
              <a:latin typeface="Bitter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300" b="0" i="0" dirty="0">
                <a:solidFill>
                  <a:srgbClr val="3B3B3B"/>
                </a:solidFill>
                <a:effectLst/>
                <a:latin typeface="Bitter"/>
              </a:rPr>
              <a:t>Meeting #17</a:t>
            </a:r>
            <a:r>
              <a:rPr lang="en-US" sz="2300" b="1" i="0" dirty="0">
                <a:solidFill>
                  <a:srgbClr val="3B3B3B"/>
                </a:solidFill>
                <a:effectLst/>
                <a:latin typeface="Bitter"/>
              </a:rPr>
              <a:t>: Wednesday, April 2, 12:00 – 1:00 PM</a:t>
            </a:r>
            <a:endParaRPr lang="en-US" sz="2300" b="0" i="0" dirty="0">
              <a:solidFill>
                <a:srgbClr val="3B3B3B"/>
              </a:solidFill>
              <a:effectLst/>
              <a:latin typeface="Bitter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300" b="0" i="0" dirty="0">
                <a:solidFill>
                  <a:srgbClr val="3B3B3B"/>
                </a:solidFill>
                <a:effectLst/>
                <a:latin typeface="Bitter"/>
              </a:rPr>
              <a:t>Meeting #18</a:t>
            </a:r>
            <a:r>
              <a:rPr lang="en-US" sz="2300" b="1" i="0" dirty="0">
                <a:solidFill>
                  <a:srgbClr val="3B3B3B"/>
                </a:solidFill>
                <a:effectLst/>
                <a:latin typeface="Bitter"/>
              </a:rPr>
              <a:t>: Wednesday, May 14, 12:00 – 1:00 PM</a:t>
            </a:r>
            <a:endParaRPr lang="en-US" sz="2300" b="0" i="0" dirty="0">
              <a:solidFill>
                <a:srgbClr val="3B3B3B"/>
              </a:solidFill>
              <a:effectLst/>
              <a:latin typeface="Bitter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300" b="0" i="0" dirty="0">
                <a:solidFill>
                  <a:srgbClr val="3B3B3B"/>
                </a:solidFill>
                <a:effectLst/>
                <a:latin typeface="Bitter"/>
              </a:rPr>
              <a:t>Meeting #19</a:t>
            </a:r>
            <a:r>
              <a:rPr lang="en-US" sz="2300" b="1" i="0" dirty="0">
                <a:solidFill>
                  <a:srgbClr val="3B3B3B"/>
                </a:solidFill>
                <a:effectLst/>
                <a:latin typeface="Bitter"/>
              </a:rPr>
              <a:t>: Wednesday, June 11, 12:00 – 1:00 PM</a:t>
            </a:r>
            <a:endParaRPr lang="en-US" sz="2300" b="0" i="0" dirty="0">
              <a:solidFill>
                <a:srgbClr val="3B3B3B"/>
              </a:solidFill>
              <a:effectLst/>
              <a:latin typeface="Bitter"/>
            </a:endParaRPr>
          </a:p>
          <a:p>
            <a:pPr marL="342909" indent="-28575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>
              <a:lnSpc>
                <a:spcPct val="107000"/>
              </a:lnSpc>
              <a:buNone/>
            </a:pPr>
            <a:r>
              <a:rPr lang="en-US" sz="2000" dirty="0"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Next Collaborative Meeting – Wednesday, February 12</a:t>
            </a:r>
            <a:r>
              <a:rPr lang="en-US" sz="2000" baseline="30000" dirty="0"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th</a:t>
            </a:r>
            <a:r>
              <a:rPr lang="en-US" sz="2000" dirty="0"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 at 12:00 PM </a:t>
            </a:r>
            <a:br>
              <a:rPr lang="en-US" sz="2000" dirty="0">
                <a:effectLst/>
                <a:latin typeface="Arial" panose="020B0604020202020204" pitchFamily="34" charset="0"/>
                <a:ea typeface="Cambria" panose="02040503050406030204" pitchFamily="18" charset="0"/>
              </a:rPr>
            </a:br>
            <a:r>
              <a:rPr lang="en-US" sz="2000" dirty="0"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Topic of Focus: Transitions to Community from Skilled Nursing Facilities</a:t>
            </a:r>
            <a:br>
              <a:rPr lang="en-US" sz="2000" dirty="0">
                <a:effectLst/>
                <a:latin typeface="Arial" panose="020B0604020202020204" pitchFamily="34" charset="0"/>
                <a:ea typeface="Cambria" panose="02040503050406030204" pitchFamily="18" charset="0"/>
              </a:rPr>
            </a:b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DHCS All Comer Webinar on Closed-Loop Referral Implementation Guidance February 13, 10:00 AM </a:t>
            </a:r>
            <a:b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</a:rPr>
            </a:b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Register at: </a:t>
            </a:r>
            <a:r>
              <a:rPr lang="en-US" sz="20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hlinkClick r:id="rId5"/>
              </a:rPr>
              <a:t>https://manatt.zoom.us/webinar/register/WN_M4BRoACsQpSfB7zjZ2E1lQ#/registration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2C5E486-6601-F650-84BC-40A77D344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4" name="Picture 3" descr="A logo with people in the middle&#10;&#10;Description automatically generated">
            <a:extLst>
              <a:ext uri="{FF2B5EF4-FFF2-40B4-BE49-F238E27FC236}">
                <a16:creationId xmlns:a16="http://schemas.microsoft.com/office/drawing/2014/main" id="{176FB251-A025-D822-AB9A-6966BE83F9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0" y="2204"/>
            <a:ext cx="1524004" cy="152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01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6DDCF-7462-19CE-91A2-D26637BE3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50520653-78CE-E34F-05DF-3DFBDE838D94}"/>
              </a:ext>
            </a:extLst>
          </p:cNvPr>
          <p:cNvSpPr/>
          <p:nvPr/>
        </p:nvSpPr>
        <p:spPr>
          <a:xfrm>
            <a:off x="6974008" y="0"/>
            <a:ext cx="2169995" cy="1752600"/>
          </a:xfrm>
          <a:custGeom>
            <a:avLst/>
            <a:gdLst>
              <a:gd name="connsiteX0" fmla="*/ 109182 w 2169994"/>
              <a:gd name="connsiteY0" fmla="*/ 95535 h 1733266"/>
              <a:gd name="connsiteX1" fmla="*/ 2142698 w 2169994"/>
              <a:gd name="connsiteY1" fmla="*/ 1733266 h 1733266"/>
              <a:gd name="connsiteX2" fmla="*/ 2169994 w 2169994"/>
              <a:gd name="connsiteY2" fmla="*/ 0 h 1733266"/>
              <a:gd name="connsiteX3" fmla="*/ 0 w 2169994"/>
              <a:gd name="connsiteY3" fmla="*/ 0 h 1733266"/>
              <a:gd name="connsiteX4" fmla="*/ 109182 w 2169994"/>
              <a:gd name="connsiteY4" fmla="*/ 95535 h 1733266"/>
              <a:gd name="connsiteX0" fmla="*/ 109182 w 2169994"/>
              <a:gd name="connsiteY0" fmla="*/ 95535 h 1752600"/>
              <a:gd name="connsiteX1" fmla="*/ 2169994 w 2169994"/>
              <a:gd name="connsiteY1" fmla="*/ 1752600 h 1752600"/>
              <a:gd name="connsiteX2" fmla="*/ 2169994 w 2169994"/>
              <a:gd name="connsiteY2" fmla="*/ 0 h 1752600"/>
              <a:gd name="connsiteX3" fmla="*/ 0 w 2169994"/>
              <a:gd name="connsiteY3" fmla="*/ 0 h 1752600"/>
              <a:gd name="connsiteX4" fmla="*/ 109182 w 2169994"/>
              <a:gd name="connsiteY4" fmla="*/ 95535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994" h="1752600">
                <a:moveTo>
                  <a:pt x="109182" y="95535"/>
                </a:moveTo>
                <a:lnTo>
                  <a:pt x="2169994" y="1752600"/>
                </a:lnTo>
                <a:lnTo>
                  <a:pt x="2169994" y="0"/>
                </a:lnTo>
                <a:lnTo>
                  <a:pt x="0" y="0"/>
                </a:lnTo>
                <a:lnTo>
                  <a:pt x="109182" y="95535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9C4D7BE-3823-4021-B15F-AEDC1198B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9846"/>
          <a:stretch>
            <a:fillRect/>
          </a:stretch>
        </p:blipFill>
        <p:spPr bwMode="auto">
          <a:xfrm>
            <a:off x="304806" y="5334006"/>
            <a:ext cx="1178761" cy="11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309CEB-951A-80FA-651C-715BDA20A840}"/>
              </a:ext>
            </a:extLst>
          </p:cNvPr>
          <p:cNvSpPr txBox="1"/>
          <p:nvPr/>
        </p:nvSpPr>
        <p:spPr>
          <a:xfrm>
            <a:off x="1524000" y="6000691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mbria" pitchFamily="18" charset="0"/>
              </a:rPr>
              <a:t>Cal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ifornia</a:t>
            </a:r>
            <a:r>
              <a:rPr lang="en-US" sz="2000" b="1" dirty="0">
                <a:latin typeface="Cambria" pitchFamily="18" charset="0"/>
              </a:rPr>
              <a:t> H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ealth</a:t>
            </a:r>
            <a:r>
              <a:rPr lang="en-US" sz="2000" b="1" dirty="0">
                <a:latin typeface="Cambria" pitchFamily="18" charset="0"/>
              </a:rPr>
              <a:t> P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olicy</a:t>
            </a:r>
            <a:r>
              <a:rPr lang="en-US" sz="2000" b="1" dirty="0">
                <a:latin typeface="Cambria" pitchFamily="18" charset="0"/>
              </a:rPr>
              <a:t> S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trategies, LLC</a:t>
            </a:r>
          </a:p>
        </p:txBody>
      </p:sp>
      <p:sp>
        <p:nvSpPr>
          <p:cNvPr id="6" name="Flowchart: Decision 5">
            <a:extLst>
              <a:ext uri="{FF2B5EF4-FFF2-40B4-BE49-F238E27FC236}">
                <a16:creationId xmlns:a16="http://schemas.microsoft.com/office/drawing/2014/main" id="{E4DCCBF6-59C4-0555-6586-3AC7D35EF672}"/>
              </a:ext>
            </a:extLst>
          </p:cNvPr>
          <p:cNvSpPr/>
          <p:nvPr/>
        </p:nvSpPr>
        <p:spPr>
          <a:xfrm>
            <a:off x="1600200" y="6355087"/>
            <a:ext cx="7086600" cy="45719"/>
          </a:xfrm>
          <a:prstGeom prst="flowChartDecisi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74FC760-5417-5457-D19E-ACB3BB513970}"/>
              </a:ext>
            </a:extLst>
          </p:cNvPr>
          <p:cNvSpPr/>
          <p:nvPr/>
        </p:nvSpPr>
        <p:spPr>
          <a:xfrm>
            <a:off x="7848600" y="0"/>
            <a:ext cx="1295400" cy="1066800"/>
          </a:xfrm>
          <a:custGeom>
            <a:avLst/>
            <a:gdLst>
              <a:gd name="connsiteX0" fmla="*/ 109182 w 2169994"/>
              <a:gd name="connsiteY0" fmla="*/ 95535 h 1733266"/>
              <a:gd name="connsiteX1" fmla="*/ 2142698 w 2169994"/>
              <a:gd name="connsiteY1" fmla="*/ 1733266 h 1733266"/>
              <a:gd name="connsiteX2" fmla="*/ 2169994 w 2169994"/>
              <a:gd name="connsiteY2" fmla="*/ 0 h 1733266"/>
              <a:gd name="connsiteX3" fmla="*/ 0 w 2169994"/>
              <a:gd name="connsiteY3" fmla="*/ 0 h 1733266"/>
              <a:gd name="connsiteX4" fmla="*/ 109182 w 2169994"/>
              <a:gd name="connsiteY4" fmla="*/ 95535 h 1733266"/>
              <a:gd name="connsiteX0" fmla="*/ 109182 w 2169994"/>
              <a:gd name="connsiteY0" fmla="*/ 95535 h 1752600"/>
              <a:gd name="connsiteX1" fmla="*/ 2169994 w 2169994"/>
              <a:gd name="connsiteY1" fmla="*/ 1752600 h 1752600"/>
              <a:gd name="connsiteX2" fmla="*/ 2169994 w 2169994"/>
              <a:gd name="connsiteY2" fmla="*/ 0 h 1752600"/>
              <a:gd name="connsiteX3" fmla="*/ 0 w 2169994"/>
              <a:gd name="connsiteY3" fmla="*/ 0 h 1752600"/>
              <a:gd name="connsiteX4" fmla="*/ 109182 w 2169994"/>
              <a:gd name="connsiteY4" fmla="*/ 95535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994" h="1752600">
                <a:moveTo>
                  <a:pt x="109182" y="95535"/>
                </a:moveTo>
                <a:lnTo>
                  <a:pt x="2169994" y="1752600"/>
                </a:lnTo>
                <a:lnTo>
                  <a:pt x="2169994" y="0"/>
                </a:lnTo>
                <a:lnTo>
                  <a:pt x="0" y="0"/>
                </a:lnTo>
                <a:lnTo>
                  <a:pt x="109182" y="95535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7428C7-EC6F-9FEF-1C29-0EF52B7EB333}"/>
              </a:ext>
            </a:extLst>
          </p:cNvPr>
          <p:cNvSpPr txBox="1"/>
          <p:nvPr/>
        </p:nvSpPr>
        <p:spPr>
          <a:xfrm>
            <a:off x="591047" y="457201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000" dirty="0">
              <a:latin typeface="Cambria" pitchFamily="18" charset="0"/>
            </a:endParaRPr>
          </a:p>
          <a:p>
            <a:endParaRPr lang="en-US" sz="3000" dirty="0">
              <a:latin typeface="Cambria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41345-E248-B2E0-13BE-17EC6F2D2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latin typeface="Cambria" pitchFamily="18" charset="0"/>
              </a:rPr>
              <a:t>Managed Care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7448E-9FDA-5AEE-BEAA-E5BCB0A84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3733800"/>
          </a:xfrm>
        </p:spPr>
        <p:txBody>
          <a:bodyPr>
            <a:normAutofit/>
          </a:bodyPr>
          <a:lstStyle/>
          <a:p>
            <a:pPr marL="0" marR="0" lvl="0" indent="0" algn="ctr">
              <a:lnSpc>
                <a:spcPct val="107000"/>
              </a:lnSpc>
              <a:buNone/>
            </a:pPr>
            <a:r>
              <a:rPr lang="en-US" sz="2400" b="1" dirty="0"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ECM Managers/Directors Ad-Hoc Meeting </a:t>
            </a:r>
            <a:br>
              <a:rPr lang="en-US" sz="2400" b="1" dirty="0">
                <a:effectLst/>
                <a:latin typeface="Arial" panose="020B0604020202020204" pitchFamily="34" charset="0"/>
                <a:ea typeface="Cambria" panose="02040503050406030204" pitchFamily="18" charset="0"/>
              </a:rPr>
            </a:br>
            <a:r>
              <a:rPr lang="en-US" sz="2400" b="1" dirty="0"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Wednesday, January 22 at 2:00 PM</a:t>
            </a:r>
            <a:br>
              <a:rPr lang="en-US" sz="2400" dirty="0">
                <a:effectLst/>
                <a:latin typeface="Arial" panose="020B0604020202020204" pitchFamily="34" charset="0"/>
                <a:ea typeface="Cambria" panose="02040503050406030204" pitchFamily="18" charset="0"/>
              </a:rPr>
            </a:b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188" marR="0" lvl="1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Topics for discussion: ECM Referral Forms, Transitional Benefits, and IHSS linkages </a:t>
            </a:r>
            <a:br>
              <a:rPr lang="en-US" sz="2400" dirty="0">
                <a:latin typeface="Calibri" panose="020F0502020204030204" pitchFamily="34" charset="0"/>
                <a:ea typeface="Cambria" panose="02040503050406030204" pitchFamily="18" charset="0"/>
              </a:rPr>
            </a:br>
            <a:r>
              <a:rPr lang="en-US" sz="2400" dirty="0">
                <a:latin typeface="Calibri" panose="020F0502020204030204" pitchFamily="34" charset="0"/>
                <a:ea typeface="Cambria" panose="02040503050406030204" pitchFamily="18" charset="0"/>
              </a:rPr>
              <a:t>Meeting for ECM Managers/Directors only – email Jasmine at </a:t>
            </a:r>
            <a:r>
              <a:rPr lang="en-US" sz="2400" dirty="0">
                <a:latin typeface="Calibri" panose="020F0502020204030204" pitchFamily="34" charset="0"/>
                <a:ea typeface="Cambria" panose="02040503050406030204" pitchFamily="18" charset="0"/>
                <a:hlinkClick r:id="rId4"/>
              </a:rPr>
              <a:t>jlacsamana@archstone.org</a:t>
            </a:r>
            <a:r>
              <a:rPr lang="en-US" sz="2400" dirty="0">
                <a:latin typeface="Calibri" panose="020F0502020204030204" pitchFamily="34" charset="0"/>
                <a:ea typeface="Cambria" panose="02040503050406030204" pitchFamily="18" charset="0"/>
              </a:rPr>
              <a:t> for link to register</a:t>
            </a:r>
            <a:endParaRPr lang="en-US" sz="2400" dirty="0">
              <a:effectLst/>
              <a:latin typeface="Arial" panose="020B0604020202020204" pitchFamily="34" charset="0"/>
              <a:ea typeface="Cambria" panose="02040503050406030204" pitchFamily="18" charset="0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2C5E486-6601-F650-84BC-40A77D344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627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57250"/>
            <a:ext cx="2147888" cy="5143500"/>
            <a:chOff x="0" y="0"/>
            <a:chExt cx="286385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4660"/>
              <a:ext cx="401320" cy="6853555"/>
            </a:xfrm>
            <a:custGeom>
              <a:avLst/>
              <a:gdLst/>
              <a:ahLst/>
              <a:cxnLst/>
              <a:rect l="l" t="t" r="r" b="b"/>
              <a:pathLst>
                <a:path w="401320" h="6853555">
                  <a:moveTo>
                    <a:pt x="0" y="6853339"/>
                  </a:moveTo>
                  <a:lnTo>
                    <a:pt x="401218" y="6853339"/>
                  </a:lnTo>
                  <a:lnTo>
                    <a:pt x="401218" y="0"/>
                  </a:lnTo>
                  <a:lnTo>
                    <a:pt x="0" y="0"/>
                  </a:lnTo>
                  <a:lnTo>
                    <a:pt x="0" y="6853339"/>
                  </a:lnTo>
                  <a:close/>
                </a:path>
              </a:pathLst>
            </a:custGeom>
            <a:solidFill>
              <a:srgbClr val="17C4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01218" y="0"/>
              <a:ext cx="2462530" cy="6853555"/>
            </a:xfrm>
            <a:custGeom>
              <a:avLst/>
              <a:gdLst/>
              <a:ahLst/>
              <a:cxnLst/>
              <a:rect l="l" t="t" r="r" b="b"/>
              <a:pathLst>
                <a:path w="2462530" h="6853555">
                  <a:moveTo>
                    <a:pt x="2462237" y="0"/>
                  </a:moveTo>
                  <a:lnTo>
                    <a:pt x="0" y="0"/>
                  </a:lnTo>
                  <a:lnTo>
                    <a:pt x="0" y="6853339"/>
                  </a:lnTo>
                  <a:lnTo>
                    <a:pt x="2462237" y="6853339"/>
                  </a:lnTo>
                  <a:lnTo>
                    <a:pt x="246223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4083" y="288563"/>
              <a:ext cx="2072811" cy="156873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85133" y="1617964"/>
            <a:ext cx="4241483" cy="1773082"/>
          </a:xfrm>
          <a:prstGeom prst="rect">
            <a:avLst/>
          </a:prstGeom>
        </p:spPr>
        <p:txBody>
          <a:bodyPr vert="horz" wrap="square" lIns="0" tIns="79534" rIns="0" bIns="0" rtlCol="0">
            <a:spAutoFit/>
          </a:bodyPr>
          <a:lstStyle/>
          <a:p>
            <a:pPr marL="9525" marR="3810" algn="ctr">
              <a:lnSpc>
                <a:spcPts val="4373"/>
              </a:lnSpc>
              <a:spcBef>
                <a:spcPts val="626"/>
              </a:spcBef>
            </a:pPr>
            <a:r>
              <a:rPr sz="4050" spc="465" dirty="0"/>
              <a:t>IHSS</a:t>
            </a:r>
            <a:r>
              <a:rPr sz="4050" spc="-98" dirty="0"/>
              <a:t> </a:t>
            </a:r>
            <a:r>
              <a:rPr sz="4050" spc="263" dirty="0"/>
              <a:t>and</a:t>
            </a:r>
            <a:r>
              <a:rPr sz="4050" spc="-90" dirty="0"/>
              <a:t> </a:t>
            </a:r>
            <a:r>
              <a:rPr sz="4050" spc="225" dirty="0"/>
              <a:t>CalAIM: </a:t>
            </a:r>
            <a:r>
              <a:rPr sz="4050" spc="236" dirty="0"/>
              <a:t>Opportunities</a:t>
            </a:r>
            <a:r>
              <a:rPr sz="4050" spc="-75" dirty="0"/>
              <a:t> </a:t>
            </a:r>
            <a:r>
              <a:rPr sz="4050" spc="169" dirty="0"/>
              <a:t>for </a:t>
            </a:r>
            <a:r>
              <a:rPr sz="4050" spc="263" dirty="0"/>
              <a:t>Collaboration</a:t>
            </a:r>
            <a:endParaRPr sz="4050"/>
          </a:p>
        </p:txBody>
      </p:sp>
      <p:sp>
        <p:nvSpPr>
          <p:cNvPr id="7" name="object 7"/>
          <p:cNvSpPr txBox="1"/>
          <p:nvPr/>
        </p:nvSpPr>
        <p:spPr>
          <a:xfrm>
            <a:off x="3347976" y="3931039"/>
            <a:ext cx="4117181" cy="1045845"/>
          </a:xfrm>
          <a:prstGeom prst="rect">
            <a:avLst/>
          </a:prstGeom>
        </p:spPr>
        <p:txBody>
          <a:bodyPr vert="horz" wrap="square" lIns="0" tIns="76676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4"/>
              </a:spcBef>
            </a:pPr>
            <a:r>
              <a:rPr sz="1800" spc="38" dirty="0">
                <a:latin typeface="Calibri"/>
                <a:cs typeface="Calibri"/>
              </a:rPr>
              <a:t>January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53" dirty="0">
                <a:latin typeface="Calibri"/>
                <a:cs typeface="Calibri"/>
              </a:rPr>
              <a:t>15,</a:t>
            </a:r>
            <a:r>
              <a:rPr sz="1800" spc="-38" dirty="0">
                <a:latin typeface="Calibri"/>
                <a:cs typeface="Calibri"/>
              </a:rPr>
              <a:t> </a:t>
            </a:r>
            <a:r>
              <a:rPr sz="1800" spc="30" dirty="0">
                <a:latin typeface="Calibri"/>
                <a:cs typeface="Calibri"/>
              </a:rPr>
              <a:t>2025</a:t>
            </a:r>
            <a:endParaRPr sz="1800">
              <a:latin typeface="Calibri"/>
              <a:cs typeface="Calibri"/>
            </a:endParaRPr>
          </a:p>
          <a:p>
            <a:pPr marL="9525" marR="3810" algn="ctr">
              <a:lnSpc>
                <a:spcPts val="2700"/>
              </a:lnSpc>
              <a:spcBef>
                <a:spcPts val="68"/>
              </a:spcBef>
            </a:pPr>
            <a:r>
              <a:rPr sz="1800" spc="38" dirty="0">
                <a:latin typeface="Calibri"/>
                <a:cs typeface="Calibri"/>
              </a:rPr>
              <a:t>Presented</a:t>
            </a:r>
            <a:r>
              <a:rPr sz="1800" spc="-8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</a:t>
            </a:r>
            <a:r>
              <a:rPr sz="1800" spc="-8" dirty="0">
                <a:latin typeface="Calibri"/>
                <a:cs typeface="Calibri"/>
              </a:rPr>
              <a:t> </a:t>
            </a:r>
            <a:r>
              <a:rPr sz="1800" spc="68" dirty="0">
                <a:latin typeface="Calibri"/>
                <a:cs typeface="Calibri"/>
              </a:rPr>
              <a:t>Cathy</a:t>
            </a:r>
            <a:r>
              <a:rPr sz="1800" spc="-8" dirty="0">
                <a:latin typeface="Calibri"/>
                <a:cs typeface="Calibri"/>
              </a:rPr>
              <a:t> </a:t>
            </a:r>
            <a:r>
              <a:rPr sz="1800" spc="45" dirty="0">
                <a:latin typeface="Calibri"/>
                <a:cs typeface="Calibri"/>
              </a:rPr>
              <a:t>Senderling-McDonald </a:t>
            </a:r>
            <a:r>
              <a:rPr sz="1800" spc="53" dirty="0">
                <a:latin typeface="Calibri"/>
                <a:cs typeface="Calibri"/>
              </a:rPr>
              <a:t>CalAIM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49" dirty="0">
                <a:latin typeface="Calibri"/>
                <a:cs typeface="Calibri"/>
              </a:rPr>
              <a:t>Dementia</a:t>
            </a:r>
            <a:r>
              <a:rPr sz="1800" spc="-23" dirty="0">
                <a:latin typeface="Calibri"/>
                <a:cs typeface="Calibri"/>
              </a:rPr>
              <a:t> </a:t>
            </a:r>
            <a:r>
              <a:rPr sz="1800" spc="34" dirty="0">
                <a:latin typeface="Calibri"/>
                <a:cs typeface="Calibri"/>
              </a:rPr>
              <a:t>Collaborative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52935" y="3789395"/>
            <a:ext cx="3674269" cy="0"/>
          </a:xfrm>
          <a:custGeom>
            <a:avLst/>
            <a:gdLst/>
            <a:ahLst/>
            <a:cxnLst/>
            <a:rect l="l" t="t" r="r" b="b"/>
            <a:pathLst>
              <a:path w="4899025">
                <a:moveTo>
                  <a:pt x="0" y="0"/>
                </a:moveTo>
                <a:lnTo>
                  <a:pt x="4898567" y="0"/>
                </a:lnTo>
              </a:path>
            </a:pathLst>
          </a:custGeom>
          <a:ln w="6350">
            <a:solidFill>
              <a:srgbClr val="17C4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5188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57250"/>
            <a:ext cx="607219" cy="5143500"/>
            <a:chOff x="0" y="0"/>
            <a:chExt cx="80962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4660"/>
              <a:ext cx="221615" cy="6853555"/>
            </a:xfrm>
            <a:custGeom>
              <a:avLst/>
              <a:gdLst/>
              <a:ahLst/>
              <a:cxnLst/>
              <a:rect l="l" t="t" r="r" b="b"/>
              <a:pathLst>
                <a:path w="221615" h="6853555">
                  <a:moveTo>
                    <a:pt x="0" y="6853339"/>
                  </a:moveTo>
                  <a:lnTo>
                    <a:pt x="221335" y="6853339"/>
                  </a:lnTo>
                  <a:lnTo>
                    <a:pt x="221335" y="0"/>
                  </a:lnTo>
                  <a:lnTo>
                    <a:pt x="0" y="0"/>
                  </a:lnTo>
                  <a:lnTo>
                    <a:pt x="0" y="6853339"/>
                  </a:lnTo>
                  <a:close/>
                </a:path>
              </a:pathLst>
            </a:custGeom>
            <a:solidFill>
              <a:srgbClr val="17C4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1335" y="0"/>
              <a:ext cx="588010" cy="6853555"/>
            </a:xfrm>
            <a:custGeom>
              <a:avLst/>
              <a:gdLst/>
              <a:ahLst/>
              <a:cxnLst/>
              <a:rect l="l" t="t" r="r" b="b"/>
              <a:pathLst>
                <a:path w="588010" h="6853555">
                  <a:moveTo>
                    <a:pt x="587832" y="0"/>
                  </a:moveTo>
                  <a:lnTo>
                    <a:pt x="0" y="0"/>
                  </a:lnTo>
                  <a:lnTo>
                    <a:pt x="0" y="6853339"/>
                  </a:lnTo>
                  <a:lnTo>
                    <a:pt x="587832" y="6853339"/>
                  </a:lnTo>
                  <a:lnTo>
                    <a:pt x="58783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423386">
              <a:lnSpc>
                <a:spcPct val="100000"/>
              </a:lnSpc>
              <a:spcBef>
                <a:spcPts val="79"/>
              </a:spcBef>
            </a:pPr>
            <a:r>
              <a:rPr spc="274" dirty="0"/>
              <a:t>Goals</a:t>
            </a:r>
            <a:r>
              <a:rPr spc="-90" dirty="0"/>
              <a:t> </a:t>
            </a:r>
            <a:r>
              <a:rPr spc="172" dirty="0"/>
              <a:t>of</a:t>
            </a:r>
            <a:r>
              <a:rPr spc="-83" dirty="0"/>
              <a:t> </a:t>
            </a:r>
            <a:r>
              <a:rPr spc="217" dirty="0"/>
              <a:t>This</a:t>
            </a:r>
            <a:r>
              <a:rPr spc="-75" dirty="0"/>
              <a:t> </a:t>
            </a:r>
            <a:r>
              <a:rPr spc="191" dirty="0"/>
              <a:t>Presentation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37653" y="2137620"/>
            <a:ext cx="6557486" cy="1935004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80022" indent="-170497">
              <a:lnSpc>
                <a:spcPct val="100000"/>
              </a:lnSpc>
              <a:spcBef>
                <a:spcPts val="570"/>
              </a:spcBef>
              <a:buFont typeface="Arial"/>
              <a:buChar char="•"/>
              <a:tabLst>
                <a:tab pos="180022" algn="l"/>
              </a:tabLst>
            </a:pPr>
            <a:r>
              <a:rPr sz="2100" spc="41" dirty="0">
                <a:latin typeface="Calibri"/>
                <a:cs typeface="Calibri"/>
              </a:rPr>
              <a:t>Refresher</a:t>
            </a:r>
            <a:r>
              <a:rPr sz="2100" spc="4" dirty="0">
                <a:latin typeface="Calibri"/>
                <a:cs typeface="Calibri"/>
              </a:rPr>
              <a:t> </a:t>
            </a:r>
            <a:r>
              <a:rPr sz="2100" spc="45" dirty="0">
                <a:latin typeface="Calibri"/>
                <a:cs typeface="Calibri"/>
              </a:rPr>
              <a:t>on</a:t>
            </a:r>
            <a:r>
              <a:rPr sz="2100" spc="-11" dirty="0">
                <a:latin typeface="Calibri"/>
                <a:cs typeface="Calibri"/>
              </a:rPr>
              <a:t> </a:t>
            </a:r>
            <a:r>
              <a:rPr sz="2100" spc="153" dirty="0">
                <a:latin typeface="Calibri"/>
                <a:cs typeface="Calibri"/>
              </a:rPr>
              <a:t>IHSS</a:t>
            </a:r>
            <a:r>
              <a:rPr sz="2100" dirty="0">
                <a:latin typeface="Calibri"/>
                <a:cs typeface="Calibri"/>
              </a:rPr>
              <a:t> Program</a:t>
            </a:r>
            <a:r>
              <a:rPr sz="2100" spc="-4" dirty="0">
                <a:latin typeface="Calibri"/>
                <a:cs typeface="Calibri"/>
              </a:rPr>
              <a:t> </a:t>
            </a:r>
            <a:r>
              <a:rPr sz="2100" spc="68" dirty="0">
                <a:latin typeface="Calibri"/>
                <a:cs typeface="Calibri"/>
              </a:rPr>
              <a:t>and</a:t>
            </a:r>
            <a:r>
              <a:rPr sz="2100" spc="11" dirty="0">
                <a:latin typeface="Calibri"/>
                <a:cs typeface="Calibri"/>
              </a:rPr>
              <a:t> </a:t>
            </a:r>
            <a:r>
              <a:rPr sz="2100" spc="64" dirty="0">
                <a:latin typeface="Calibri"/>
                <a:cs typeface="Calibri"/>
              </a:rPr>
              <a:t>CalAIM</a:t>
            </a:r>
            <a:r>
              <a:rPr sz="2100" spc="-8" dirty="0">
                <a:latin typeface="Calibri"/>
                <a:cs typeface="Calibri"/>
              </a:rPr>
              <a:t> </a:t>
            </a:r>
            <a:r>
              <a:rPr sz="2100" spc="105" dirty="0">
                <a:latin typeface="Calibri"/>
                <a:cs typeface="Calibri"/>
              </a:rPr>
              <a:t>ECM</a:t>
            </a:r>
            <a:r>
              <a:rPr sz="2100" spc="-8" dirty="0">
                <a:latin typeface="Calibri"/>
                <a:cs typeface="Calibri"/>
              </a:rPr>
              <a:t> Benefit</a:t>
            </a:r>
            <a:endParaRPr sz="2100">
              <a:latin typeface="Calibri"/>
              <a:cs typeface="Calibri"/>
            </a:endParaRPr>
          </a:p>
          <a:p>
            <a:pPr marL="180022" indent="-170497">
              <a:lnSpc>
                <a:spcPct val="100000"/>
              </a:lnSpc>
              <a:spcBef>
                <a:spcPts val="495"/>
              </a:spcBef>
              <a:buFont typeface="Arial"/>
              <a:buChar char="•"/>
              <a:tabLst>
                <a:tab pos="180022" algn="l"/>
              </a:tabLst>
            </a:pPr>
            <a:r>
              <a:rPr sz="2100" spc="153" dirty="0">
                <a:latin typeface="Calibri"/>
                <a:cs typeface="Calibri"/>
              </a:rPr>
              <a:t>IHSS</a:t>
            </a:r>
            <a:r>
              <a:rPr sz="2100" spc="-38" dirty="0">
                <a:latin typeface="Calibri"/>
                <a:cs typeface="Calibri"/>
              </a:rPr>
              <a:t> </a:t>
            </a:r>
            <a:r>
              <a:rPr sz="2100" spc="94" dirty="0">
                <a:latin typeface="Calibri"/>
                <a:cs typeface="Calibri"/>
              </a:rPr>
              <a:t>Clients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68" dirty="0">
                <a:latin typeface="Calibri"/>
                <a:cs typeface="Calibri"/>
              </a:rPr>
              <a:t>and</a:t>
            </a:r>
            <a:r>
              <a:rPr sz="2100" spc="-23" dirty="0">
                <a:latin typeface="Calibri"/>
                <a:cs typeface="Calibri"/>
              </a:rPr>
              <a:t> </a:t>
            </a:r>
            <a:r>
              <a:rPr sz="2100" spc="64" dirty="0">
                <a:latin typeface="Calibri"/>
                <a:cs typeface="Calibri"/>
              </a:rPr>
              <a:t>CalAIM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53" dirty="0">
                <a:latin typeface="Calibri"/>
                <a:cs typeface="Calibri"/>
              </a:rPr>
              <a:t>Populations</a:t>
            </a:r>
            <a:r>
              <a:rPr sz="2100" spc="-19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of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116" dirty="0">
                <a:latin typeface="Calibri"/>
                <a:cs typeface="Calibri"/>
              </a:rPr>
              <a:t>Focus</a:t>
            </a:r>
            <a:r>
              <a:rPr sz="2100" spc="-11" dirty="0">
                <a:latin typeface="Calibri"/>
                <a:cs typeface="Calibri"/>
              </a:rPr>
              <a:t> </a:t>
            </a:r>
            <a:r>
              <a:rPr sz="2100" spc="64" dirty="0">
                <a:latin typeface="Calibri"/>
                <a:cs typeface="Calibri"/>
              </a:rPr>
              <a:t>Overlaps</a:t>
            </a:r>
            <a:endParaRPr sz="2100">
              <a:latin typeface="Calibri"/>
              <a:cs typeface="Calibri"/>
            </a:endParaRPr>
          </a:p>
          <a:p>
            <a:pPr marL="180022" indent="-170497">
              <a:lnSpc>
                <a:spcPct val="100000"/>
              </a:lnSpc>
              <a:spcBef>
                <a:spcPts val="503"/>
              </a:spcBef>
              <a:buFont typeface="Arial"/>
              <a:buChar char="•"/>
              <a:tabLst>
                <a:tab pos="180022" algn="l"/>
              </a:tabLst>
            </a:pPr>
            <a:r>
              <a:rPr sz="2100" spc="79" dirty="0">
                <a:latin typeface="Calibri"/>
                <a:cs typeface="Calibri"/>
              </a:rPr>
              <a:t>Snapshot</a:t>
            </a:r>
            <a:r>
              <a:rPr sz="2100" spc="-23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of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49" dirty="0">
                <a:latin typeface="Calibri"/>
                <a:cs typeface="Calibri"/>
              </a:rPr>
              <a:t>Current</a:t>
            </a:r>
            <a:r>
              <a:rPr sz="2100" spc="-23" dirty="0">
                <a:latin typeface="Calibri"/>
                <a:cs typeface="Calibri"/>
              </a:rPr>
              <a:t> </a:t>
            </a:r>
            <a:r>
              <a:rPr sz="2100" spc="153" dirty="0">
                <a:latin typeface="Calibri"/>
                <a:cs typeface="Calibri"/>
              </a:rPr>
              <a:t>IHSS</a:t>
            </a:r>
            <a:r>
              <a:rPr sz="2100" spc="-38" dirty="0">
                <a:latin typeface="Calibri"/>
                <a:cs typeface="Calibri"/>
              </a:rPr>
              <a:t> </a:t>
            </a:r>
            <a:r>
              <a:rPr sz="2100" spc="124" dirty="0">
                <a:latin typeface="Calibri"/>
                <a:cs typeface="Calibri"/>
              </a:rPr>
              <a:t>Caseloads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68" dirty="0">
                <a:latin typeface="Calibri"/>
                <a:cs typeface="Calibri"/>
              </a:rPr>
              <a:t>and</a:t>
            </a:r>
            <a:r>
              <a:rPr sz="2100" spc="-26" dirty="0">
                <a:latin typeface="Calibri"/>
                <a:cs typeface="Calibri"/>
              </a:rPr>
              <a:t> </a:t>
            </a:r>
            <a:r>
              <a:rPr sz="2100" spc="105" dirty="0">
                <a:latin typeface="Calibri"/>
                <a:cs typeface="Calibri"/>
              </a:rPr>
              <a:t>ECM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30" dirty="0">
                <a:latin typeface="Calibri"/>
                <a:cs typeface="Calibri"/>
              </a:rPr>
              <a:t>Uptake</a:t>
            </a:r>
            <a:endParaRPr sz="2100">
              <a:latin typeface="Calibri"/>
              <a:cs typeface="Calibri"/>
            </a:endParaRPr>
          </a:p>
          <a:p>
            <a:pPr marL="180022" indent="-170497">
              <a:lnSpc>
                <a:spcPct val="100000"/>
              </a:lnSpc>
              <a:spcBef>
                <a:spcPts val="495"/>
              </a:spcBef>
              <a:buFont typeface="Arial"/>
              <a:buChar char="•"/>
              <a:tabLst>
                <a:tab pos="180022" algn="l"/>
              </a:tabLst>
            </a:pPr>
            <a:r>
              <a:rPr sz="2100" spc="45" dirty="0">
                <a:latin typeface="Calibri"/>
                <a:cs typeface="Calibri"/>
              </a:rPr>
              <a:t>Project</a:t>
            </a:r>
            <a:r>
              <a:rPr sz="2100" spc="23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Overview: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60" dirty="0">
                <a:latin typeface="Calibri"/>
                <a:cs typeface="Calibri"/>
              </a:rPr>
              <a:t>Increasing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49" dirty="0">
                <a:latin typeface="Calibri"/>
                <a:cs typeface="Calibri"/>
              </a:rPr>
              <a:t>Referrals</a:t>
            </a:r>
            <a:r>
              <a:rPr sz="2100" spc="38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in</a:t>
            </a:r>
            <a:r>
              <a:rPr sz="2100" spc="19" dirty="0">
                <a:latin typeface="Calibri"/>
                <a:cs typeface="Calibri"/>
              </a:rPr>
              <a:t> </a:t>
            </a:r>
            <a:r>
              <a:rPr sz="2100" spc="139" dirty="0">
                <a:latin typeface="Calibri"/>
                <a:cs typeface="Calibri"/>
              </a:rPr>
              <a:t>IHSS</a:t>
            </a:r>
            <a:endParaRPr sz="2100">
              <a:latin typeface="Calibri"/>
              <a:cs typeface="Calibri"/>
            </a:endParaRPr>
          </a:p>
          <a:p>
            <a:pPr marL="180022" indent="-170497">
              <a:lnSpc>
                <a:spcPct val="100000"/>
              </a:lnSpc>
              <a:spcBef>
                <a:spcPts val="495"/>
              </a:spcBef>
              <a:buFont typeface="Arial"/>
              <a:buChar char="•"/>
              <a:tabLst>
                <a:tab pos="180022" algn="l"/>
              </a:tabLst>
            </a:pPr>
            <a:r>
              <a:rPr sz="2100" spc="105" dirty="0">
                <a:latin typeface="Calibri"/>
                <a:cs typeface="Calibri"/>
              </a:rPr>
              <a:t>Discussion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113" dirty="0">
                <a:latin typeface="Calibri"/>
                <a:cs typeface="Calibri"/>
              </a:rPr>
              <a:t>/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79" dirty="0">
                <a:latin typeface="Calibri"/>
                <a:cs typeface="Calibri"/>
              </a:rPr>
              <a:t>Feedback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02274" y="5513584"/>
            <a:ext cx="638171" cy="389466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105677" y="2067897"/>
            <a:ext cx="7537133" cy="0"/>
          </a:xfrm>
          <a:custGeom>
            <a:avLst/>
            <a:gdLst/>
            <a:ahLst/>
            <a:cxnLst/>
            <a:rect l="l" t="t" r="r" b="b"/>
            <a:pathLst>
              <a:path w="10049510">
                <a:moveTo>
                  <a:pt x="0" y="0"/>
                </a:moveTo>
                <a:lnTo>
                  <a:pt x="10049065" y="0"/>
                </a:lnTo>
              </a:path>
            </a:pathLst>
          </a:custGeom>
          <a:ln w="25400">
            <a:solidFill>
              <a:srgbClr val="17C4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429" rIns="0" bIns="0" rtlCol="0">
            <a:spAutoFit/>
          </a:bodyPr>
          <a:lstStyle/>
          <a:p>
            <a:pPr marL="106204">
              <a:lnSpc>
                <a:spcPct val="100000"/>
              </a:lnSpc>
              <a:spcBef>
                <a:spcPts val="11"/>
              </a:spcBef>
            </a:pPr>
            <a:fld id="{81D60167-4931-47E6-BA6A-407CBD079E47}" type="slidenum">
              <a:rPr spc="26" dirty="0"/>
              <a:pPr marL="106204">
                <a:lnSpc>
                  <a:spcPct val="100000"/>
                </a:lnSpc>
                <a:spcBef>
                  <a:spcPts val="11"/>
                </a:spcBef>
              </a:pPr>
              <a:t>5</a:t>
            </a:fld>
            <a:endParaRPr spc="26" dirty="0"/>
          </a:p>
        </p:txBody>
      </p:sp>
    </p:spTree>
    <p:extLst>
      <p:ext uri="{BB962C8B-B14F-4D97-AF65-F5344CB8AC3E}">
        <p14:creationId xmlns:p14="http://schemas.microsoft.com/office/powerpoint/2010/main" val="2207182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235744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1856"/>
              </a:spcBef>
            </a:pPr>
            <a:r>
              <a:rPr sz="4500" spc="521" dirty="0"/>
              <a:t>IHSS</a:t>
            </a:r>
            <a:r>
              <a:rPr sz="4500" spc="-131" dirty="0"/>
              <a:t> </a:t>
            </a:r>
            <a:r>
              <a:rPr sz="4500" dirty="0"/>
              <a:t>&amp;</a:t>
            </a:r>
            <a:r>
              <a:rPr sz="4500" spc="-109" dirty="0"/>
              <a:t> </a:t>
            </a:r>
            <a:r>
              <a:rPr sz="4500" spc="285" dirty="0"/>
              <a:t>CalAIM</a:t>
            </a:r>
            <a:r>
              <a:rPr sz="4500" spc="-127" dirty="0"/>
              <a:t> </a:t>
            </a:r>
            <a:r>
              <a:rPr sz="4500" spc="326" dirty="0"/>
              <a:t>ECM</a:t>
            </a:r>
            <a:endParaRPr sz="4500"/>
          </a:p>
          <a:p>
            <a:pPr marL="9525">
              <a:lnSpc>
                <a:spcPct val="100000"/>
              </a:lnSpc>
              <a:spcBef>
                <a:spcPts val="713"/>
              </a:spcBef>
            </a:pPr>
            <a:r>
              <a:rPr sz="1800" b="0" dirty="0">
                <a:solidFill>
                  <a:srgbClr val="888888"/>
                </a:solidFill>
                <a:latin typeface="Calibri"/>
                <a:cs typeface="Calibri"/>
              </a:rPr>
              <a:t>Structure</a:t>
            </a:r>
            <a:r>
              <a:rPr sz="1800" b="0" spc="-49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888888"/>
                </a:solidFill>
                <a:latin typeface="Calibri"/>
                <a:cs typeface="Calibri"/>
              </a:rPr>
              <a:t>|</a:t>
            </a:r>
            <a:r>
              <a:rPr sz="1800" b="0" spc="-56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888888"/>
                </a:solidFill>
                <a:latin typeface="Calibri"/>
                <a:cs typeface="Calibri"/>
              </a:rPr>
              <a:t>Overlaps</a:t>
            </a:r>
            <a:r>
              <a:rPr sz="1800" b="0" spc="-38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888888"/>
                </a:solidFill>
                <a:latin typeface="Calibri"/>
                <a:cs typeface="Calibri"/>
              </a:rPr>
              <a:t>&amp;</a:t>
            </a:r>
            <a:r>
              <a:rPr sz="1800" b="0" spc="-49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800" b="0" spc="-15" dirty="0">
                <a:solidFill>
                  <a:srgbClr val="888888"/>
                </a:solidFill>
                <a:latin typeface="Calibri"/>
                <a:cs typeface="Calibri"/>
              </a:rPr>
              <a:t>Referral</a:t>
            </a:r>
            <a:r>
              <a:rPr sz="1800" b="0" spc="-6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800" b="0" spc="-8" dirty="0">
                <a:solidFill>
                  <a:srgbClr val="888888"/>
                </a:solidFill>
                <a:latin typeface="Calibri"/>
                <a:cs typeface="Calibri"/>
              </a:rPr>
              <a:t>Processes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11851" y="3337646"/>
            <a:ext cx="7537133" cy="0"/>
          </a:xfrm>
          <a:custGeom>
            <a:avLst/>
            <a:gdLst/>
            <a:ahLst/>
            <a:cxnLst/>
            <a:rect l="l" t="t" r="r" b="b"/>
            <a:pathLst>
              <a:path w="10049510">
                <a:moveTo>
                  <a:pt x="0" y="0"/>
                </a:moveTo>
                <a:lnTo>
                  <a:pt x="10049065" y="0"/>
                </a:lnTo>
              </a:path>
            </a:pathLst>
          </a:custGeom>
          <a:ln w="25400">
            <a:solidFill>
              <a:srgbClr val="FD52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0291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57250"/>
            <a:ext cx="607219" cy="5143500"/>
            <a:chOff x="0" y="0"/>
            <a:chExt cx="80962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4660"/>
              <a:ext cx="221615" cy="6853555"/>
            </a:xfrm>
            <a:custGeom>
              <a:avLst/>
              <a:gdLst/>
              <a:ahLst/>
              <a:cxnLst/>
              <a:rect l="l" t="t" r="r" b="b"/>
              <a:pathLst>
                <a:path w="221615" h="6853555">
                  <a:moveTo>
                    <a:pt x="0" y="6853339"/>
                  </a:moveTo>
                  <a:lnTo>
                    <a:pt x="221335" y="6853339"/>
                  </a:lnTo>
                  <a:lnTo>
                    <a:pt x="221335" y="0"/>
                  </a:lnTo>
                  <a:lnTo>
                    <a:pt x="0" y="0"/>
                  </a:lnTo>
                  <a:lnTo>
                    <a:pt x="0" y="6853339"/>
                  </a:lnTo>
                  <a:close/>
                </a:path>
              </a:pathLst>
            </a:custGeom>
            <a:solidFill>
              <a:srgbClr val="17C4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1335" y="0"/>
              <a:ext cx="588010" cy="6853555"/>
            </a:xfrm>
            <a:custGeom>
              <a:avLst/>
              <a:gdLst/>
              <a:ahLst/>
              <a:cxnLst/>
              <a:rect l="l" t="t" r="r" b="b"/>
              <a:pathLst>
                <a:path w="588010" h="6853555">
                  <a:moveTo>
                    <a:pt x="587832" y="0"/>
                  </a:moveTo>
                  <a:lnTo>
                    <a:pt x="0" y="0"/>
                  </a:lnTo>
                  <a:lnTo>
                    <a:pt x="0" y="6853339"/>
                  </a:lnTo>
                  <a:lnTo>
                    <a:pt x="587832" y="6853339"/>
                  </a:lnTo>
                  <a:lnTo>
                    <a:pt x="58783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423386">
              <a:lnSpc>
                <a:spcPct val="100000"/>
              </a:lnSpc>
              <a:spcBef>
                <a:spcPts val="79"/>
              </a:spcBef>
            </a:pPr>
            <a:r>
              <a:rPr spc="229" dirty="0"/>
              <a:t>Catbird</a:t>
            </a:r>
            <a:r>
              <a:rPr spc="-56" dirty="0"/>
              <a:t> </a:t>
            </a:r>
            <a:r>
              <a:rPr spc="217" dirty="0"/>
              <a:t>Strategies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02274" y="5513584"/>
            <a:ext cx="638171" cy="389466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105677" y="2067897"/>
            <a:ext cx="7537133" cy="0"/>
          </a:xfrm>
          <a:custGeom>
            <a:avLst/>
            <a:gdLst/>
            <a:ahLst/>
            <a:cxnLst/>
            <a:rect l="l" t="t" r="r" b="b"/>
            <a:pathLst>
              <a:path w="10049510">
                <a:moveTo>
                  <a:pt x="0" y="0"/>
                </a:moveTo>
                <a:lnTo>
                  <a:pt x="10049065" y="0"/>
                </a:lnTo>
              </a:path>
            </a:pathLst>
          </a:custGeom>
          <a:ln w="25400">
            <a:solidFill>
              <a:srgbClr val="17C4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617764" y="2773871"/>
            <a:ext cx="1139190" cy="1513046"/>
            <a:chOff x="2157018" y="2555494"/>
            <a:chExt cx="1518920" cy="201739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66556" y="2565019"/>
              <a:ext cx="1499719" cy="199822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161781" y="2560256"/>
              <a:ext cx="1509395" cy="2007870"/>
            </a:xfrm>
            <a:custGeom>
              <a:avLst/>
              <a:gdLst/>
              <a:ahLst/>
              <a:cxnLst/>
              <a:rect l="l" t="t" r="r" b="b"/>
              <a:pathLst>
                <a:path w="1509395" h="2007870">
                  <a:moveTo>
                    <a:pt x="0" y="0"/>
                  </a:moveTo>
                  <a:lnTo>
                    <a:pt x="1509255" y="0"/>
                  </a:lnTo>
                  <a:lnTo>
                    <a:pt x="1509255" y="2007755"/>
                  </a:lnTo>
                  <a:lnTo>
                    <a:pt x="0" y="200775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17C4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437652" y="2200941"/>
            <a:ext cx="6479858" cy="2028825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1"/>
              </a:spcBef>
            </a:pPr>
            <a:r>
              <a:rPr sz="2100" spc="83" dirty="0">
                <a:latin typeface="Calibri"/>
                <a:cs typeface="Calibri"/>
              </a:rPr>
              <a:t>Cathy</a:t>
            </a:r>
            <a:r>
              <a:rPr sz="2100" spc="-8" dirty="0">
                <a:latin typeface="Calibri"/>
                <a:cs typeface="Calibri"/>
              </a:rPr>
              <a:t> </a:t>
            </a:r>
            <a:r>
              <a:rPr sz="2100" spc="53" dirty="0">
                <a:latin typeface="Calibri"/>
                <a:cs typeface="Calibri"/>
              </a:rPr>
              <a:t>Senderling-</a:t>
            </a:r>
            <a:r>
              <a:rPr sz="2100" spc="64" dirty="0">
                <a:latin typeface="Calibri"/>
                <a:cs typeface="Calibri"/>
              </a:rPr>
              <a:t>McDonald,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180" dirty="0">
                <a:latin typeface="Calibri"/>
                <a:cs typeface="Calibri"/>
              </a:rPr>
              <a:t>CEO</a:t>
            </a:r>
            <a:endParaRPr sz="2100">
              <a:latin typeface="Calibri"/>
              <a:cs typeface="Calibri"/>
            </a:endParaRPr>
          </a:p>
          <a:p>
            <a:pPr marL="1806416" indent="-214789">
              <a:lnSpc>
                <a:spcPct val="100000"/>
              </a:lnSpc>
              <a:spcBef>
                <a:spcPts val="1965"/>
              </a:spcBef>
              <a:buFont typeface="Arial"/>
              <a:buChar char="•"/>
              <a:tabLst>
                <a:tab pos="1806416" algn="l"/>
              </a:tabLst>
            </a:pPr>
            <a:r>
              <a:rPr sz="1350" dirty="0">
                <a:latin typeface="Calibri"/>
                <a:cs typeface="Calibri"/>
              </a:rPr>
              <a:t>28</a:t>
            </a:r>
            <a:r>
              <a:rPr sz="1350" spc="-3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years</a:t>
            </a:r>
            <a:r>
              <a:rPr sz="1350" spc="-26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experience</a:t>
            </a:r>
            <a:r>
              <a:rPr sz="1350" spc="-23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in</a:t>
            </a:r>
            <a:r>
              <a:rPr sz="1350" spc="-23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health</a:t>
            </a:r>
            <a:r>
              <a:rPr sz="1350" spc="-26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&amp;</a:t>
            </a:r>
            <a:r>
              <a:rPr sz="1350" spc="-26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human</a:t>
            </a:r>
            <a:r>
              <a:rPr sz="1350" spc="-3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services</a:t>
            </a:r>
            <a:r>
              <a:rPr sz="1350" spc="-26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policy</a:t>
            </a:r>
            <a:r>
              <a:rPr sz="1350" spc="-1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and</a:t>
            </a:r>
            <a:r>
              <a:rPr sz="1350" spc="-23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practice</a:t>
            </a:r>
            <a:endParaRPr sz="1350">
              <a:latin typeface="Calibri"/>
              <a:cs typeface="Calibri"/>
            </a:endParaRPr>
          </a:p>
          <a:p>
            <a:pPr marL="1806416" indent="-214789">
              <a:lnSpc>
                <a:spcPct val="100000"/>
              </a:lnSpc>
              <a:spcBef>
                <a:spcPts val="1620"/>
              </a:spcBef>
              <a:buFont typeface="Arial"/>
              <a:buChar char="•"/>
              <a:tabLst>
                <a:tab pos="1806416" algn="l"/>
              </a:tabLst>
            </a:pPr>
            <a:r>
              <a:rPr sz="1350" dirty="0">
                <a:latin typeface="Calibri"/>
                <a:cs typeface="Calibri"/>
              </a:rPr>
              <a:t>23</a:t>
            </a:r>
            <a:r>
              <a:rPr sz="1350" spc="-4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years</a:t>
            </a:r>
            <a:r>
              <a:rPr sz="1350" spc="-41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with</a:t>
            </a:r>
            <a:r>
              <a:rPr sz="1350" spc="-26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County</a:t>
            </a:r>
            <a:r>
              <a:rPr sz="1350" spc="-45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Welfare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Directors</a:t>
            </a:r>
            <a:r>
              <a:rPr sz="1350" spc="-3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Association</a:t>
            </a:r>
            <a:r>
              <a:rPr sz="1350" spc="-4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of</a:t>
            </a:r>
            <a:r>
              <a:rPr sz="1350" spc="-45" dirty="0">
                <a:latin typeface="Calibri"/>
                <a:cs typeface="Calibri"/>
              </a:rPr>
              <a:t> </a:t>
            </a:r>
            <a:r>
              <a:rPr sz="1350" spc="-19" dirty="0">
                <a:latin typeface="Calibri"/>
                <a:cs typeface="Calibri"/>
              </a:rPr>
              <a:t>CA</a:t>
            </a:r>
            <a:endParaRPr sz="1350">
              <a:latin typeface="Calibri"/>
              <a:cs typeface="Calibri"/>
            </a:endParaRPr>
          </a:p>
          <a:p>
            <a:pPr marL="1806416" indent="-214789">
              <a:lnSpc>
                <a:spcPct val="100000"/>
              </a:lnSpc>
              <a:spcBef>
                <a:spcPts val="1620"/>
              </a:spcBef>
              <a:buFont typeface="Arial"/>
              <a:buChar char="•"/>
              <a:tabLst>
                <a:tab pos="1806416" algn="l"/>
              </a:tabLst>
            </a:pPr>
            <a:r>
              <a:rPr sz="1350" spc="-8" dirty="0">
                <a:latin typeface="Calibri"/>
                <a:cs typeface="Calibri"/>
              </a:rPr>
              <a:t>Staffed</a:t>
            </a:r>
            <a:r>
              <a:rPr sz="1350" spc="-49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Senate</a:t>
            </a:r>
            <a:r>
              <a:rPr sz="1350" spc="-4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Budget</a:t>
            </a:r>
            <a:r>
              <a:rPr sz="1350" spc="-49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Committee,</a:t>
            </a:r>
            <a:r>
              <a:rPr sz="1350" spc="-4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Legislative</a:t>
            </a:r>
            <a:r>
              <a:rPr sz="1350" spc="-45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Analyst’s</a:t>
            </a:r>
            <a:r>
              <a:rPr sz="1350" spc="-53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Office</a:t>
            </a:r>
            <a:endParaRPr sz="1350">
              <a:latin typeface="Calibri"/>
              <a:cs typeface="Calibri"/>
            </a:endParaRPr>
          </a:p>
          <a:p>
            <a:pPr marL="1806416" indent="-214789">
              <a:lnSpc>
                <a:spcPct val="100000"/>
              </a:lnSpc>
              <a:spcBef>
                <a:spcPts val="1620"/>
              </a:spcBef>
              <a:buFont typeface="Arial"/>
              <a:buChar char="•"/>
              <a:tabLst>
                <a:tab pos="1806416" algn="l"/>
              </a:tabLst>
            </a:pPr>
            <a:r>
              <a:rPr sz="1350" dirty="0">
                <a:latin typeface="Calibri"/>
                <a:cs typeface="Calibri"/>
              </a:rPr>
              <a:t>Budget,</a:t>
            </a:r>
            <a:r>
              <a:rPr sz="1350" spc="-53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Legislative</a:t>
            </a:r>
            <a:r>
              <a:rPr sz="1350" spc="-41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Processes</a:t>
            </a:r>
            <a:r>
              <a:rPr sz="1350" spc="-53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and</a:t>
            </a:r>
            <a:r>
              <a:rPr sz="1350" spc="-34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Administrative</a:t>
            </a:r>
            <a:r>
              <a:rPr sz="1350" spc="-53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Advocacy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429" rIns="0" bIns="0" rtlCol="0">
            <a:spAutoFit/>
          </a:bodyPr>
          <a:lstStyle/>
          <a:p>
            <a:pPr marL="106204">
              <a:lnSpc>
                <a:spcPct val="100000"/>
              </a:lnSpc>
              <a:spcBef>
                <a:spcPts val="11"/>
              </a:spcBef>
            </a:pPr>
            <a:fld id="{81D60167-4931-47E6-BA6A-407CBD079E47}" type="slidenum">
              <a:rPr spc="26" dirty="0"/>
              <a:pPr marL="106204">
                <a:lnSpc>
                  <a:spcPct val="100000"/>
                </a:lnSpc>
                <a:spcBef>
                  <a:spcPts val="11"/>
                </a:spcBef>
              </a:pPr>
              <a:t>7</a:t>
            </a:fld>
            <a:endParaRPr spc="26" dirty="0"/>
          </a:p>
        </p:txBody>
      </p:sp>
    </p:spTree>
    <p:extLst>
      <p:ext uri="{BB962C8B-B14F-4D97-AF65-F5344CB8AC3E}">
        <p14:creationId xmlns:p14="http://schemas.microsoft.com/office/powerpoint/2010/main" val="1850736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423386">
              <a:lnSpc>
                <a:spcPct val="100000"/>
              </a:lnSpc>
              <a:spcBef>
                <a:spcPts val="79"/>
              </a:spcBef>
            </a:pPr>
            <a:r>
              <a:rPr spc="199" dirty="0"/>
              <a:t>In-</a:t>
            </a:r>
            <a:r>
              <a:rPr spc="248" dirty="0"/>
              <a:t>Home</a:t>
            </a:r>
            <a:r>
              <a:rPr spc="-86" dirty="0"/>
              <a:t> </a:t>
            </a:r>
            <a:r>
              <a:rPr spc="203" dirty="0"/>
              <a:t>Supportive</a:t>
            </a:r>
            <a:r>
              <a:rPr spc="-75" dirty="0"/>
              <a:t> </a:t>
            </a:r>
            <a:r>
              <a:rPr spc="293" dirty="0"/>
              <a:t>Services</a:t>
            </a:r>
            <a:r>
              <a:rPr spc="-86" dirty="0"/>
              <a:t> </a:t>
            </a:r>
            <a:r>
              <a:rPr spc="319" dirty="0"/>
              <a:t>(IHSS)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02274" y="5513584"/>
            <a:ext cx="638171" cy="38946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105677" y="2067897"/>
            <a:ext cx="7537133" cy="0"/>
          </a:xfrm>
          <a:custGeom>
            <a:avLst/>
            <a:gdLst/>
            <a:ahLst/>
            <a:cxnLst/>
            <a:rect l="l" t="t" r="r" b="b"/>
            <a:pathLst>
              <a:path w="10049510">
                <a:moveTo>
                  <a:pt x="0" y="0"/>
                </a:moveTo>
                <a:lnTo>
                  <a:pt x="10049065" y="0"/>
                </a:lnTo>
              </a:path>
            </a:pathLst>
          </a:custGeom>
          <a:ln w="25400">
            <a:solidFill>
              <a:srgbClr val="FD52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37653" y="2166650"/>
            <a:ext cx="6858476" cy="2933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80022" indent="-170497">
              <a:lnSpc>
                <a:spcPct val="100000"/>
              </a:lnSpc>
              <a:spcBef>
                <a:spcPts val="75"/>
              </a:spcBef>
              <a:buFont typeface="Arial"/>
              <a:buChar char="•"/>
              <a:tabLst>
                <a:tab pos="180022" algn="l"/>
              </a:tabLst>
            </a:pPr>
            <a:r>
              <a:rPr sz="1800" spc="131" dirty="0">
                <a:latin typeface="Calibri"/>
                <a:cs typeface="Calibri"/>
              </a:rPr>
              <a:t>IHSS</a:t>
            </a:r>
            <a:r>
              <a:rPr sz="1800" spc="6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provides</a:t>
            </a:r>
            <a:r>
              <a:rPr sz="1800" spc="83" dirty="0"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in-</a:t>
            </a:r>
            <a:r>
              <a:rPr sz="1800" u="sng" spc="53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home</a:t>
            </a:r>
            <a:r>
              <a:rPr sz="1800" u="sng" spc="6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spc="86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assistance</a:t>
            </a:r>
            <a:r>
              <a:rPr sz="1800" u="sng" spc="53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none" dirty="0">
                <a:latin typeface="Calibri"/>
                <a:cs typeface="Calibri"/>
              </a:rPr>
              <a:t>to</a:t>
            </a:r>
            <a:r>
              <a:rPr sz="1800" u="none" spc="45" dirty="0">
                <a:latin typeface="Calibri"/>
                <a:cs typeface="Calibri"/>
              </a:rPr>
              <a:t> </a:t>
            </a:r>
            <a:r>
              <a:rPr sz="1800" u="none" dirty="0">
                <a:latin typeface="Calibri"/>
                <a:cs typeface="Calibri"/>
              </a:rPr>
              <a:t>eligible</a:t>
            </a:r>
            <a:r>
              <a:rPr sz="1800" u="none" spc="64" dirty="0">
                <a:latin typeface="Calibri"/>
                <a:cs typeface="Calibri"/>
              </a:rPr>
              <a:t> </a:t>
            </a:r>
            <a:r>
              <a:rPr sz="1800" u="none" dirty="0">
                <a:latin typeface="Calibri"/>
                <a:cs typeface="Calibri"/>
              </a:rPr>
              <a:t>elder</a:t>
            </a:r>
            <a:r>
              <a:rPr sz="1800" u="none" spc="64" dirty="0">
                <a:latin typeface="Calibri"/>
                <a:cs typeface="Calibri"/>
              </a:rPr>
              <a:t> </a:t>
            </a:r>
            <a:r>
              <a:rPr sz="1800" u="none" spc="60" dirty="0">
                <a:latin typeface="Calibri"/>
                <a:cs typeface="Calibri"/>
              </a:rPr>
              <a:t>adults</a:t>
            </a:r>
            <a:r>
              <a:rPr sz="1800" u="none" spc="56" dirty="0">
                <a:latin typeface="Calibri"/>
                <a:cs typeface="Calibri"/>
              </a:rPr>
              <a:t> and</a:t>
            </a:r>
            <a:r>
              <a:rPr sz="1800" u="none" spc="71" dirty="0">
                <a:latin typeface="Calibri"/>
                <a:cs typeface="Calibri"/>
              </a:rPr>
              <a:t> </a:t>
            </a:r>
            <a:r>
              <a:rPr sz="1800" u="none" spc="53" dirty="0">
                <a:latin typeface="Calibri"/>
                <a:cs typeface="Calibri"/>
              </a:rPr>
              <a:t>adults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429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1"/>
              </a:spcBef>
            </a:pPr>
            <a:fld id="{81D60167-4931-47E6-BA6A-407CBD079E47}" type="slidenum">
              <a:rPr spc="45" dirty="0"/>
              <a:pPr marL="28575">
                <a:lnSpc>
                  <a:spcPct val="100000"/>
                </a:lnSpc>
                <a:spcBef>
                  <a:spcPts val="11"/>
                </a:spcBef>
              </a:pPr>
              <a:t>8</a:t>
            </a:fld>
            <a:endParaRPr spc="45" dirty="0"/>
          </a:p>
        </p:txBody>
      </p:sp>
      <p:sp>
        <p:nvSpPr>
          <p:cNvPr id="6" name="object 6"/>
          <p:cNvSpPr txBox="1"/>
          <p:nvPr/>
        </p:nvSpPr>
        <p:spPr>
          <a:xfrm>
            <a:off x="1609102" y="2358674"/>
            <a:ext cx="6325553" cy="2933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1800" dirty="0">
                <a:latin typeface="Calibri"/>
                <a:cs typeface="Calibri"/>
              </a:rPr>
              <a:t>or</a:t>
            </a:r>
            <a:r>
              <a:rPr sz="1800" spc="-4" dirty="0">
                <a:latin typeface="Calibri"/>
                <a:cs typeface="Calibri"/>
              </a:rPr>
              <a:t> </a:t>
            </a:r>
            <a:r>
              <a:rPr sz="1800" spc="45" dirty="0">
                <a:latin typeface="Calibri"/>
                <a:cs typeface="Calibri"/>
              </a:rPr>
              <a:t>children</a:t>
            </a:r>
            <a:r>
              <a:rPr sz="1800" dirty="0">
                <a:latin typeface="Calibri"/>
                <a:cs typeface="Calibri"/>
              </a:rPr>
              <a:t> who</a:t>
            </a:r>
            <a:r>
              <a:rPr sz="1800" spc="-8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-4" dirty="0">
                <a:latin typeface="Calibri"/>
                <a:cs typeface="Calibri"/>
              </a:rPr>
              <a:t> </a:t>
            </a:r>
            <a:r>
              <a:rPr sz="1800" spc="41" dirty="0">
                <a:latin typeface="Calibri"/>
                <a:cs typeface="Calibri"/>
              </a:rPr>
              <a:t>sight</a:t>
            </a:r>
            <a:r>
              <a:rPr sz="1800" spc="-4" dirty="0">
                <a:latin typeface="Calibri"/>
                <a:cs typeface="Calibri"/>
              </a:rPr>
              <a:t> </a:t>
            </a:r>
            <a:r>
              <a:rPr sz="1800" spc="38" dirty="0">
                <a:latin typeface="Calibri"/>
                <a:cs typeface="Calibri"/>
              </a:rPr>
              <a:t>impaired</a:t>
            </a:r>
            <a:r>
              <a:rPr sz="1800" spc="-8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 have </a:t>
            </a:r>
            <a:r>
              <a:rPr sz="1800" spc="49" dirty="0">
                <a:latin typeface="Calibri"/>
                <a:cs typeface="Calibri"/>
              </a:rPr>
              <a:t>disabilities.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131" dirty="0">
                <a:latin typeface="Calibri"/>
                <a:cs typeface="Calibri"/>
              </a:rPr>
              <a:t>IHSS</a:t>
            </a:r>
            <a:r>
              <a:rPr sz="1800" spc="4" dirty="0">
                <a:latin typeface="Calibri"/>
                <a:cs typeface="Calibri"/>
              </a:rPr>
              <a:t> </a:t>
            </a:r>
            <a:r>
              <a:rPr sz="1800" spc="90" dirty="0">
                <a:latin typeface="Calibri"/>
                <a:cs typeface="Calibri"/>
              </a:rPr>
              <a:t>is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38" dirty="0">
                <a:latin typeface="Calibri"/>
                <a:cs typeface="Calibri"/>
              </a:rPr>
              <a:t>an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09103" y="2550698"/>
            <a:ext cx="6288405" cy="2933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alternative to</a:t>
            </a:r>
            <a:r>
              <a:rPr sz="1800" u="sng" spc="-19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out of</a:t>
            </a:r>
            <a:r>
              <a:rPr sz="1800" u="sng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spc="53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home</a:t>
            </a:r>
            <a:r>
              <a:rPr sz="1800" u="sng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spc="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care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none" spc="60" dirty="0">
                <a:latin typeface="Calibri"/>
                <a:cs typeface="Calibri"/>
              </a:rPr>
              <a:t>and</a:t>
            </a:r>
            <a:r>
              <a:rPr sz="1800" u="none" spc="-4" dirty="0">
                <a:latin typeface="Calibri"/>
                <a:cs typeface="Calibri"/>
              </a:rPr>
              <a:t> </a:t>
            </a:r>
            <a:r>
              <a:rPr sz="1800" u="none" spc="68" dirty="0">
                <a:latin typeface="Calibri"/>
                <a:cs typeface="Calibri"/>
              </a:rPr>
              <a:t>enables</a:t>
            </a:r>
            <a:r>
              <a:rPr sz="1800" u="none" dirty="0">
                <a:latin typeface="Calibri"/>
                <a:cs typeface="Calibri"/>
              </a:rPr>
              <a:t> </a:t>
            </a:r>
            <a:r>
              <a:rPr sz="1800" u="none" spc="45" dirty="0">
                <a:latin typeface="Calibri"/>
                <a:cs typeface="Calibri"/>
              </a:rPr>
              <a:t>recipients</a:t>
            </a:r>
            <a:r>
              <a:rPr sz="1800" u="none" spc="4" dirty="0">
                <a:latin typeface="Calibri"/>
                <a:cs typeface="Calibri"/>
              </a:rPr>
              <a:t> </a:t>
            </a:r>
            <a:r>
              <a:rPr sz="1800" u="none" dirty="0">
                <a:latin typeface="Calibri"/>
                <a:cs typeface="Calibri"/>
              </a:rPr>
              <a:t>to</a:t>
            </a:r>
            <a:r>
              <a:rPr sz="1800" u="none" spc="-8" dirty="0">
                <a:latin typeface="Calibri"/>
                <a:cs typeface="Calibri"/>
              </a:rPr>
              <a:t> remain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37653" y="2742723"/>
            <a:ext cx="6960870" cy="144446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80975">
              <a:lnSpc>
                <a:spcPct val="100000"/>
              </a:lnSpc>
              <a:spcBef>
                <a:spcPts val="75"/>
              </a:spcBef>
            </a:pPr>
            <a:r>
              <a:rPr sz="1800" spc="49" dirty="0">
                <a:latin typeface="Calibri"/>
                <a:cs typeface="Calibri"/>
              </a:rPr>
              <a:t>safely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their</a:t>
            </a:r>
            <a:r>
              <a:rPr sz="1800" spc="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own </a:t>
            </a:r>
            <a:r>
              <a:rPr sz="1800" spc="60" dirty="0">
                <a:latin typeface="Calibri"/>
                <a:cs typeface="Calibri"/>
              </a:rPr>
              <a:t>homes.</a:t>
            </a:r>
            <a:endParaRPr sz="1800">
              <a:latin typeface="Calibri"/>
              <a:cs typeface="Calibri"/>
            </a:endParaRPr>
          </a:p>
          <a:p>
            <a:pPr marL="180022" indent="-170497">
              <a:lnSpc>
                <a:spcPts val="1838"/>
              </a:lnSpc>
              <a:spcBef>
                <a:spcPts val="98"/>
              </a:spcBef>
              <a:buFont typeface="Arial"/>
              <a:buChar char="•"/>
              <a:tabLst>
                <a:tab pos="180022" algn="l"/>
              </a:tabLst>
            </a:pPr>
            <a:r>
              <a:rPr sz="1800" spc="131" dirty="0">
                <a:latin typeface="Calibri"/>
                <a:cs typeface="Calibri"/>
              </a:rPr>
              <a:t>IHSS</a:t>
            </a:r>
            <a:r>
              <a:rPr sz="1800" dirty="0">
                <a:latin typeface="Calibri"/>
                <a:cs typeface="Calibri"/>
              </a:rPr>
              <a:t> have </a:t>
            </a:r>
            <a:r>
              <a:rPr sz="1800" spc="45" dirty="0">
                <a:latin typeface="Calibri"/>
                <a:cs typeface="Calibri"/>
              </a:rPr>
              <a:t>been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109" dirty="0">
                <a:latin typeface="Calibri"/>
                <a:cs typeface="Calibri"/>
              </a:rPr>
              <a:t>assessed</a:t>
            </a:r>
            <a:r>
              <a:rPr sz="1800" spc="8" dirty="0">
                <a:latin typeface="Calibri"/>
                <a:cs typeface="Calibri"/>
              </a:rPr>
              <a:t> </a:t>
            </a:r>
            <a:r>
              <a:rPr sz="1800" spc="120" dirty="0">
                <a:latin typeface="Calibri"/>
                <a:cs typeface="Calibri"/>
              </a:rPr>
              <a:t>as</a:t>
            </a:r>
            <a:r>
              <a:rPr sz="1800" spc="-19" dirty="0"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having</a:t>
            </a:r>
            <a:r>
              <a:rPr sz="1800" u="sng" spc="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spc="86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1800" u="sng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spc="4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need</a:t>
            </a:r>
            <a:r>
              <a:rPr sz="1800" u="sng" spc="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</a:t>
            </a:r>
            <a:r>
              <a:rPr sz="1800" u="sng" spc="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spc="7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services</a:t>
            </a:r>
            <a:r>
              <a:rPr sz="1800" u="none" spc="-4" dirty="0">
                <a:latin typeface="Calibri"/>
                <a:cs typeface="Calibri"/>
              </a:rPr>
              <a:t> </a:t>
            </a:r>
            <a:r>
              <a:rPr sz="1800" u="none" dirty="0">
                <a:latin typeface="Calibri"/>
                <a:cs typeface="Calibri"/>
              </a:rPr>
              <a:t>offered</a:t>
            </a:r>
            <a:r>
              <a:rPr sz="1800" u="none" spc="11" dirty="0">
                <a:latin typeface="Calibri"/>
                <a:cs typeface="Calibri"/>
              </a:rPr>
              <a:t> </a:t>
            </a:r>
            <a:r>
              <a:rPr sz="1800" u="none" dirty="0">
                <a:latin typeface="Calibri"/>
                <a:cs typeface="Calibri"/>
              </a:rPr>
              <a:t>by</a:t>
            </a:r>
            <a:r>
              <a:rPr sz="1800" u="none" spc="4" dirty="0">
                <a:latin typeface="Calibri"/>
                <a:cs typeface="Calibri"/>
              </a:rPr>
              <a:t> </a:t>
            </a:r>
            <a:r>
              <a:rPr sz="1800" u="none" spc="-19" dirty="0">
                <a:latin typeface="Calibri"/>
                <a:cs typeface="Calibri"/>
              </a:rPr>
              <a:t>the</a:t>
            </a:r>
            <a:endParaRPr sz="1800">
              <a:latin typeface="Calibri"/>
              <a:cs typeface="Calibri"/>
            </a:endParaRPr>
          </a:p>
          <a:p>
            <a:pPr marL="180499">
              <a:lnSpc>
                <a:spcPts val="1511"/>
              </a:lnSpc>
            </a:pPr>
            <a:r>
              <a:rPr sz="1800" dirty="0">
                <a:latin typeface="Calibri"/>
                <a:cs typeface="Calibri"/>
              </a:rPr>
              <a:t>program.</a:t>
            </a:r>
            <a:r>
              <a:rPr sz="1800" spc="6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71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Medi-</a:t>
            </a:r>
            <a:r>
              <a:rPr sz="1800" spc="135" dirty="0">
                <a:latin typeface="Calibri"/>
                <a:cs typeface="Calibri"/>
              </a:rPr>
              <a:t>Cal</a:t>
            </a:r>
            <a:r>
              <a:rPr sz="1800" spc="7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eligibility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determination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86" dirty="0">
                <a:latin typeface="Calibri"/>
                <a:cs typeface="Calibri"/>
              </a:rPr>
              <a:t>is</a:t>
            </a:r>
            <a:r>
              <a:rPr sz="1800" spc="56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required,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124" dirty="0">
                <a:latin typeface="Calibri"/>
                <a:cs typeface="Calibri"/>
              </a:rPr>
              <a:t>as</a:t>
            </a:r>
            <a:r>
              <a:rPr sz="1800" spc="68" dirty="0">
                <a:latin typeface="Calibri"/>
                <a:cs typeface="Calibri"/>
              </a:rPr>
              <a:t> </a:t>
            </a:r>
            <a:r>
              <a:rPr sz="1800" spc="86" dirty="0">
                <a:latin typeface="Calibri"/>
                <a:cs typeface="Calibri"/>
              </a:rPr>
              <a:t>is</a:t>
            </a:r>
            <a:r>
              <a:rPr sz="1800" spc="56" dirty="0">
                <a:latin typeface="Calibri"/>
                <a:cs typeface="Calibri"/>
              </a:rPr>
              <a:t> </a:t>
            </a:r>
            <a:r>
              <a:rPr sz="1800" spc="60" dirty="0">
                <a:latin typeface="Calibri"/>
                <a:cs typeface="Calibri"/>
              </a:rPr>
              <a:t>an</a:t>
            </a:r>
            <a:r>
              <a:rPr sz="1800" spc="64" dirty="0">
                <a:latin typeface="Calibri"/>
                <a:cs typeface="Calibri"/>
              </a:rPr>
              <a:t> </a:t>
            </a:r>
            <a:r>
              <a:rPr sz="1800" spc="19" dirty="0">
                <a:latin typeface="Calibri"/>
                <a:cs typeface="Calibri"/>
              </a:rPr>
              <a:t>in-</a:t>
            </a:r>
            <a:endParaRPr sz="1800">
              <a:latin typeface="Calibri"/>
              <a:cs typeface="Calibri"/>
            </a:endParaRPr>
          </a:p>
          <a:p>
            <a:pPr marL="180499" marR="464344">
              <a:lnSpc>
                <a:spcPct val="70000"/>
              </a:lnSpc>
              <a:spcBef>
                <a:spcPts val="323"/>
              </a:spcBef>
            </a:pPr>
            <a:r>
              <a:rPr sz="1800" spc="53" dirty="0">
                <a:latin typeface="Calibri"/>
                <a:cs typeface="Calibri"/>
              </a:rPr>
              <a:t>home</a:t>
            </a:r>
            <a:r>
              <a:rPr sz="1800" spc="-19" dirty="0">
                <a:latin typeface="Calibri"/>
                <a:cs typeface="Calibri"/>
              </a:rPr>
              <a:t> </a:t>
            </a:r>
            <a:r>
              <a:rPr sz="1800" spc="90" dirty="0">
                <a:latin typeface="Calibri"/>
                <a:cs typeface="Calibri"/>
              </a:rPr>
              <a:t>assessment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</a:t>
            </a:r>
            <a:r>
              <a:rPr sz="1800" spc="-11" dirty="0">
                <a:latin typeface="Calibri"/>
                <a:cs typeface="Calibri"/>
              </a:rPr>
              <a:t> </a:t>
            </a:r>
            <a:r>
              <a:rPr sz="1800" spc="86" dirty="0">
                <a:latin typeface="Calibri"/>
                <a:cs typeface="Calibri"/>
              </a:rPr>
              <a:t>a</a:t>
            </a:r>
            <a:r>
              <a:rPr sz="1800" spc="-19" dirty="0">
                <a:latin typeface="Calibri"/>
                <a:cs typeface="Calibri"/>
              </a:rPr>
              <a:t> </a:t>
            </a:r>
            <a:r>
              <a:rPr sz="1800" spc="45" dirty="0">
                <a:latin typeface="Calibri"/>
                <a:cs typeface="Calibri"/>
              </a:rPr>
              <a:t>county</a:t>
            </a:r>
            <a:r>
              <a:rPr sz="1800" spc="-23" dirty="0">
                <a:latin typeface="Calibri"/>
                <a:cs typeface="Calibri"/>
              </a:rPr>
              <a:t> </a:t>
            </a:r>
            <a:r>
              <a:rPr sz="1800" spc="131" dirty="0">
                <a:latin typeface="Calibri"/>
                <a:cs typeface="Calibri"/>
              </a:rPr>
              <a:t>IHSS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90" dirty="0">
                <a:latin typeface="Calibri"/>
                <a:cs typeface="Calibri"/>
              </a:rPr>
              <a:t>social</a:t>
            </a:r>
            <a:r>
              <a:rPr sz="1800" spc="-1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worker</a:t>
            </a:r>
            <a:r>
              <a:rPr sz="1800" spc="-26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23" dirty="0"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identify</a:t>
            </a:r>
            <a:r>
              <a:rPr sz="1800" u="sng" spc="-1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spc="4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</a:t>
            </a:r>
            <a:r>
              <a:rPr sz="1800" u="none" spc="41" dirty="0">
                <a:latin typeface="Calibri"/>
                <a:cs typeface="Calibri"/>
              </a:rPr>
              <a:t> </a:t>
            </a:r>
            <a:r>
              <a:rPr sz="1800" u="sng" spc="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document</a:t>
            </a:r>
            <a:r>
              <a:rPr sz="1800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spc="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service</a:t>
            </a:r>
            <a:r>
              <a:rPr sz="1800" u="sng" spc="-23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spc="53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needs</a:t>
            </a:r>
            <a:r>
              <a:rPr sz="1800" u="none" spc="53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80022" indent="-170497">
              <a:lnSpc>
                <a:spcPct val="100000"/>
              </a:lnSpc>
              <a:spcBef>
                <a:spcPts val="109"/>
              </a:spcBef>
              <a:buFont typeface="Arial"/>
              <a:buChar char="•"/>
              <a:tabLst>
                <a:tab pos="180022" algn="l"/>
              </a:tabLst>
            </a:pPr>
            <a:r>
              <a:rPr sz="1800" spc="49" dirty="0">
                <a:latin typeface="Calibri"/>
                <a:cs typeface="Calibri"/>
              </a:rPr>
              <a:t>Those</a:t>
            </a:r>
            <a:r>
              <a:rPr sz="1800" spc="4" dirty="0">
                <a:latin typeface="Calibri"/>
                <a:cs typeface="Calibri"/>
              </a:rPr>
              <a:t> </a:t>
            </a:r>
            <a:r>
              <a:rPr sz="1800" spc="8" dirty="0">
                <a:latin typeface="Calibri"/>
                <a:cs typeface="Calibri"/>
              </a:rPr>
              <a:t>found</a:t>
            </a:r>
            <a:r>
              <a:rPr sz="1800" spc="26" dirty="0">
                <a:latin typeface="Calibri"/>
                <a:cs typeface="Calibri"/>
              </a:rPr>
              <a:t> </a:t>
            </a:r>
            <a:r>
              <a:rPr sz="1800" spc="34" dirty="0">
                <a:latin typeface="Calibri"/>
                <a:cs typeface="Calibri"/>
              </a:rPr>
              <a:t>eligible</a:t>
            </a:r>
            <a:r>
              <a:rPr sz="1800" spc="8" dirty="0">
                <a:latin typeface="Calibri"/>
                <a:cs typeface="Calibri"/>
              </a:rPr>
              <a:t> for</a:t>
            </a:r>
            <a:r>
              <a:rPr sz="1800" spc="19" dirty="0">
                <a:latin typeface="Calibri"/>
                <a:cs typeface="Calibri"/>
              </a:rPr>
              <a:t> </a:t>
            </a:r>
            <a:r>
              <a:rPr sz="1800" spc="131" dirty="0">
                <a:latin typeface="Calibri"/>
                <a:cs typeface="Calibri"/>
              </a:rPr>
              <a:t>IHSS</a:t>
            </a:r>
            <a:r>
              <a:rPr sz="1800" spc="11" dirty="0">
                <a:latin typeface="Calibri"/>
                <a:cs typeface="Calibri"/>
              </a:rPr>
              <a:t> </a:t>
            </a:r>
            <a:r>
              <a:rPr sz="1800" spc="34" dirty="0">
                <a:latin typeface="Calibri"/>
                <a:cs typeface="Calibri"/>
              </a:rPr>
              <a:t>receive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86" dirty="0">
                <a:latin typeface="Calibri"/>
                <a:cs typeface="Calibri"/>
              </a:rPr>
              <a:t>a</a:t>
            </a:r>
            <a:r>
              <a:rPr sz="1800" spc="4" dirty="0">
                <a:latin typeface="Calibri"/>
                <a:cs typeface="Calibri"/>
              </a:rPr>
              <a:t> </a:t>
            </a:r>
            <a:r>
              <a:rPr sz="1800" u="sng" spc="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monthly</a:t>
            </a:r>
            <a:r>
              <a:rPr sz="1800" u="sng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spc="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authorization</a:t>
            </a:r>
            <a:r>
              <a:rPr sz="1800" u="sng" spc="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none" spc="8" dirty="0">
                <a:latin typeface="Calibri"/>
                <a:cs typeface="Calibri"/>
              </a:rPr>
              <a:t>for </a:t>
            </a:r>
            <a:r>
              <a:rPr sz="1800" u="none" spc="49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09103" y="4085747"/>
            <a:ext cx="6404134" cy="2933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1800" spc="41" dirty="0">
                <a:latin typeface="Calibri"/>
                <a:cs typeface="Calibri"/>
              </a:rPr>
              <a:t>certain</a:t>
            </a:r>
            <a:r>
              <a:rPr sz="1800" spc="-26" dirty="0">
                <a:latin typeface="Calibri"/>
                <a:cs typeface="Calibri"/>
              </a:rPr>
              <a:t> </a:t>
            </a:r>
            <a:r>
              <a:rPr sz="1800" spc="41" dirty="0">
                <a:latin typeface="Calibri"/>
                <a:cs typeface="Calibri"/>
              </a:rPr>
              <a:t>number</a:t>
            </a:r>
            <a:r>
              <a:rPr sz="1800" spc="-19" dirty="0">
                <a:latin typeface="Calibri"/>
                <a:cs typeface="Calibri"/>
              </a:rPr>
              <a:t> </a:t>
            </a:r>
            <a:r>
              <a:rPr sz="1800" spc="60" dirty="0">
                <a:latin typeface="Calibri"/>
                <a:cs typeface="Calibri"/>
              </a:rPr>
              <a:t>and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type</a:t>
            </a:r>
            <a:r>
              <a:rPr sz="1800" spc="-23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19" dirty="0">
                <a:latin typeface="Calibri"/>
                <a:cs typeface="Calibri"/>
              </a:rPr>
              <a:t> </a:t>
            </a:r>
            <a:r>
              <a:rPr sz="1800" spc="60" dirty="0">
                <a:latin typeface="Calibri"/>
                <a:cs typeface="Calibri"/>
              </a:rPr>
              <a:t>service</a:t>
            </a:r>
            <a:r>
              <a:rPr sz="1800" spc="-23" dirty="0">
                <a:latin typeface="Calibri"/>
                <a:cs typeface="Calibri"/>
              </a:rPr>
              <a:t> </a:t>
            </a:r>
            <a:r>
              <a:rPr sz="1800" spc="49" dirty="0">
                <a:latin typeface="Calibri"/>
                <a:cs typeface="Calibri"/>
              </a:rPr>
              <a:t>hours</a:t>
            </a:r>
            <a:r>
              <a:rPr sz="1800" spc="-3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23" dirty="0">
                <a:latin typeface="Calibri"/>
                <a:cs typeface="Calibri"/>
              </a:rPr>
              <a:t> </a:t>
            </a:r>
            <a:r>
              <a:rPr sz="1800" spc="45" dirty="0">
                <a:latin typeface="Calibri"/>
                <a:cs typeface="Calibri"/>
              </a:rPr>
              <a:t>help</a:t>
            </a:r>
            <a:r>
              <a:rPr sz="1800" spc="-1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34" dirty="0">
                <a:latin typeface="Calibri"/>
                <a:cs typeface="Calibri"/>
              </a:rPr>
              <a:t> </a:t>
            </a:r>
            <a:r>
              <a:rPr sz="1800" spc="45" dirty="0">
                <a:latin typeface="Calibri"/>
                <a:cs typeface="Calibri"/>
              </a:rPr>
              <a:t>activities</a:t>
            </a:r>
            <a:r>
              <a:rPr sz="1800" spc="-26" dirty="0">
                <a:latin typeface="Calibri"/>
                <a:cs typeface="Calibri"/>
              </a:rPr>
              <a:t> </a:t>
            </a:r>
            <a:r>
              <a:rPr sz="1800" spc="-19" dirty="0">
                <a:latin typeface="Calibri"/>
                <a:cs typeface="Calibri"/>
              </a:rPr>
              <a:t>of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09102" y="4277771"/>
            <a:ext cx="1107758" cy="2933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1800" spc="38" dirty="0">
                <a:latin typeface="Calibri"/>
                <a:cs typeface="Calibri"/>
              </a:rPr>
              <a:t>daily</a:t>
            </a:r>
            <a:r>
              <a:rPr sz="1800" spc="-34" dirty="0">
                <a:latin typeface="Calibri"/>
                <a:cs typeface="Calibri"/>
              </a:rPr>
              <a:t> </a:t>
            </a:r>
            <a:r>
              <a:rPr sz="1800" spc="-8" dirty="0">
                <a:latin typeface="Calibri"/>
                <a:cs typeface="Calibri"/>
              </a:rPr>
              <a:t>living.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37653" y="4564664"/>
            <a:ext cx="7004685" cy="2933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80022" indent="-170497">
              <a:lnSpc>
                <a:spcPct val="100000"/>
              </a:lnSpc>
              <a:spcBef>
                <a:spcPts val="75"/>
              </a:spcBef>
              <a:buFont typeface="Arial"/>
              <a:buChar char="•"/>
              <a:tabLst>
                <a:tab pos="180022" algn="l"/>
              </a:tabLst>
            </a:pPr>
            <a:r>
              <a:rPr sz="1800" dirty="0">
                <a:latin typeface="Calibri"/>
                <a:cs typeface="Calibri"/>
              </a:rPr>
              <a:t>Providers</a:t>
            </a:r>
            <a:r>
              <a:rPr sz="1800" spc="4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49" dirty="0"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hired,</a:t>
            </a:r>
            <a:r>
              <a:rPr sz="1800" u="sng" spc="4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spc="56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supervised and</a:t>
            </a:r>
            <a:r>
              <a:rPr sz="1800" u="sng" spc="53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fired</a:t>
            </a:r>
            <a:r>
              <a:rPr sz="1800" u="sng" spc="4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by</a:t>
            </a:r>
            <a:r>
              <a:rPr sz="1800" u="sng" spc="49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sz="1800" u="sng" spc="4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spc="13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IHSS</a:t>
            </a:r>
            <a:r>
              <a:rPr sz="1800" u="sng" spc="49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recipient</a:t>
            </a:r>
            <a:r>
              <a:rPr sz="1800" u="sng" spc="53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none" spc="60" dirty="0">
                <a:latin typeface="Calibri"/>
                <a:cs typeface="Calibri"/>
              </a:rPr>
              <a:t>and</a:t>
            </a:r>
            <a:r>
              <a:rPr sz="1800" u="none" spc="53" dirty="0">
                <a:latin typeface="Calibri"/>
                <a:cs typeface="Calibri"/>
              </a:rPr>
              <a:t> </a:t>
            </a:r>
            <a:r>
              <a:rPr sz="1800" u="none" spc="-19" dirty="0">
                <a:latin typeface="Calibri"/>
                <a:cs typeface="Calibri"/>
              </a:rPr>
              <a:t>are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09103" y="4756688"/>
            <a:ext cx="6496050" cy="2933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1800" spc="49" dirty="0">
                <a:latin typeface="Calibri"/>
                <a:cs typeface="Calibri"/>
              </a:rPr>
              <a:t>paid</a:t>
            </a:r>
            <a:r>
              <a:rPr sz="1800" spc="38" dirty="0">
                <a:latin typeface="Calibri"/>
                <a:cs typeface="Calibri"/>
              </a:rPr>
              <a:t> </a:t>
            </a:r>
            <a:r>
              <a:rPr sz="1800" spc="60" dirty="0">
                <a:latin typeface="Calibri"/>
                <a:cs typeface="Calibri"/>
              </a:rPr>
              <a:t>according</a:t>
            </a:r>
            <a:r>
              <a:rPr sz="1800" spc="38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26" dirty="0">
                <a:latin typeface="Calibri"/>
                <a:cs typeface="Calibri"/>
              </a:rPr>
              <a:t> </a:t>
            </a:r>
            <a:r>
              <a:rPr sz="1800" spc="60" dirty="0">
                <a:latin typeface="Calibri"/>
                <a:cs typeface="Calibri"/>
              </a:rPr>
              <a:t>an</a:t>
            </a:r>
            <a:r>
              <a:rPr sz="1800" spc="26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hourly</a:t>
            </a:r>
            <a:r>
              <a:rPr sz="1800" spc="19" dirty="0">
                <a:latin typeface="Calibri"/>
                <a:cs typeface="Calibri"/>
              </a:rPr>
              <a:t> </a:t>
            </a:r>
            <a:r>
              <a:rPr sz="1800" spc="38" dirty="0">
                <a:latin typeface="Calibri"/>
                <a:cs typeface="Calibri"/>
              </a:rPr>
              <a:t>wage</a:t>
            </a:r>
            <a:r>
              <a:rPr sz="1800" spc="26" dirty="0"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negotiated</a:t>
            </a:r>
            <a:r>
              <a:rPr sz="1800" u="sng" spc="26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</a:t>
            </a:r>
            <a:r>
              <a:rPr sz="1800" u="sng" spc="26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spc="86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each</a:t>
            </a:r>
            <a:r>
              <a:rPr sz="1800" u="sng" spc="3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county</a:t>
            </a:r>
            <a:r>
              <a:rPr sz="1800" u="none" dirty="0">
                <a:latin typeface="Calibri"/>
                <a:cs typeface="Calibri"/>
              </a:rPr>
              <a:t>.</a:t>
            </a:r>
            <a:r>
              <a:rPr sz="1800" u="none" spc="34" dirty="0">
                <a:latin typeface="Calibri"/>
                <a:cs typeface="Calibri"/>
              </a:rPr>
              <a:t> </a:t>
            </a:r>
            <a:r>
              <a:rPr sz="1800" u="none" spc="75" dirty="0">
                <a:latin typeface="Calibri"/>
                <a:cs typeface="Calibri"/>
              </a:rPr>
              <a:t>Some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09103" y="4948712"/>
            <a:ext cx="6127909" cy="2933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1800" spc="60" dirty="0">
                <a:latin typeface="Calibri"/>
                <a:cs typeface="Calibri"/>
              </a:rPr>
              <a:t>counties</a:t>
            </a:r>
            <a:r>
              <a:rPr sz="1800" spc="-11" dirty="0">
                <a:latin typeface="Calibri"/>
                <a:cs typeface="Calibri"/>
              </a:rPr>
              <a:t> </a:t>
            </a:r>
            <a:r>
              <a:rPr sz="1800" spc="83" dirty="0">
                <a:latin typeface="Calibri"/>
                <a:cs typeface="Calibri"/>
              </a:rPr>
              <a:t>also</a:t>
            </a:r>
            <a:r>
              <a:rPr sz="1800" spc="-11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offer </a:t>
            </a:r>
            <a:r>
              <a:rPr sz="1800" spc="45" dirty="0">
                <a:latin typeface="Calibri"/>
                <a:cs typeface="Calibri"/>
              </a:rPr>
              <a:t>contracted</a:t>
            </a:r>
            <a:r>
              <a:rPr sz="1800" spc="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staff</a:t>
            </a:r>
            <a:r>
              <a:rPr sz="1800" spc="-11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-8" dirty="0">
                <a:latin typeface="Calibri"/>
                <a:cs typeface="Calibri"/>
              </a:rPr>
              <a:t> </a:t>
            </a:r>
            <a:r>
              <a:rPr sz="1800" spc="45" dirty="0">
                <a:latin typeface="Calibri"/>
                <a:cs typeface="Calibri"/>
              </a:rPr>
              <a:t>homemaker</a:t>
            </a:r>
            <a:r>
              <a:rPr sz="1800" spc="-8" dirty="0">
                <a:latin typeface="Calibri"/>
                <a:cs typeface="Calibri"/>
              </a:rPr>
              <a:t> </a:t>
            </a:r>
            <a:r>
              <a:rPr sz="1800" spc="41" dirty="0">
                <a:latin typeface="Calibri"/>
                <a:cs typeface="Calibri"/>
              </a:rPr>
              <a:t>employees.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6883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47E92F153E174F8DC4170EBF3B1379" ma:contentTypeVersion="13" ma:contentTypeDescription="Create a new document." ma:contentTypeScope="" ma:versionID="beb837dc495e7fd58bb28d88a4ba96d2">
  <xsd:schema xmlns:xsd="http://www.w3.org/2001/XMLSchema" xmlns:xs="http://www.w3.org/2001/XMLSchema" xmlns:p="http://schemas.microsoft.com/office/2006/metadata/properties" xmlns:ns2="629118e9-5960-4b99-9053-10bd902ae2ee" xmlns:ns3="11f24a16-492c-4318-b04f-4668ede06bfd" targetNamespace="http://schemas.microsoft.com/office/2006/metadata/properties" ma:root="true" ma:fieldsID="84dabb8ac6e89e432681e19067e5c56b" ns2:_="" ns3:_="">
    <xsd:import namespace="629118e9-5960-4b99-9053-10bd902ae2ee"/>
    <xsd:import namespace="11f24a16-492c-4318-b04f-4668ede06b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118e9-5960-4b99-9053-10bd902ae2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5ce6d1cc-fc4c-46df-a99b-1a7cfae473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f24a16-492c-4318-b04f-4668ede06bf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4fe7a2a-3c7c-45cd-9e94-6fd6fdac41e9}" ma:internalName="TaxCatchAll" ma:showField="CatchAllData" ma:web="11f24a16-492c-4318-b04f-4668ede06b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29118e9-5960-4b99-9053-10bd902ae2ee">
      <Terms xmlns="http://schemas.microsoft.com/office/infopath/2007/PartnerControls"/>
    </lcf76f155ced4ddcb4097134ff3c332f>
    <TaxCatchAll xmlns="11f24a16-492c-4318-b04f-4668ede06bf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832F93-A149-4367-85D0-812FFF1071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9118e9-5960-4b99-9053-10bd902ae2ee"/>
    <ds:schemaRef ds:uri="11f24a16-492c-4318-b04f-4668ede06b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6F2010C-1312-44DB-B0FA-3B5473BF6224}">
  <ds:schemaRefs>
    <ds:schemaRef ds:uri="http://schemas.microsoft.com/office/2006/metadata/properties"/>
    <ds:schemaRef ds:uri="http://schemas.microsoft.com/office/infopath/2007/PartnerControls"/>
    <ds:schemaRef ds:uri="629118e9-5960-4b99-9053-10bd902ae2ee"/>
    <ds:schemaRef ds:uri="11f24a16-492c-4318-b04f-4668ede06bfd"/>
  </ds:schemaRefs>
</ds:datastoreItem>
</file>

<file path=customXml/itemProps3.xml><?xml version="1.0" encoding="utf-8"?>
<ds:datastoreItem xmlns:ds="http://schemas.openxmlformats.org/officeDocument/2006/customXml" ds:itemID="{8F0281A1-5260-4578-BC18-1B0E77F958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19189</TotalTime>
  <Words>2202</Words>
  <Application>Microsoft Office PowerPoint</Application>
  <PresentationFormat>On-screen Show (4:3)</PresentationFormat>
  <Paragraphs>265</Paragraphs>
  <Slides>31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Bitter</vt:lpstr>
      <vt:lpstr>Calibri</vt:lpstr>
      <vt:lpstr>Calibri Light</vt:lpstr>
      <vt:lpstr>Cambria</vt:lpstr>
      <vt:lpstr>Courier New</vt:lpstr>
      <vt:lpstr>Times New Roman</vt:lpstr>
      <vt:lpstr>Office Theme</vt:lpstr>
      <vt:lpstr>Office Theme</vt:lpstr>
      <vt:lpstr>PowerPoint Presentation</vt:lpstr>
      <vt:lpstr>Agenda</vt:lpstr>
      <vt:lpstr>Updates</vt:lpstr>
      <vt:lpstr>Managed Care Plans</vt:lpstr>
      <vt:lpstr>IHSS and CalAIM: Opportunities for Collaboration</vt:lpstr>
      <vt:lpstr>Goals of This Presentation</vt:lpstr>
      <vt:lpstr>IHSS &amp; CalAIM ECM Structure | Overlaps &amp; Referral Processes</vt:lpstr>
      <vt:lpstr>Catbird Strategies</vt:lpstr>
      <vt:lpstr>In-Home Supportive Services (IHSS)</vt:lpstr>
      <vt:lpstr>IHSS Roles and Responsibilities</vt:lpstr>
      <vt:lpstr>IHSS Services (all must be approved)</vt:lpstr>
      <vt:lpstr>CalAIM Enhanced Case Management</vt:lpstr>
      <vt:lpstr>Adult ECM Populations of Focus</vt:lpstr>
      <vt:lpstr>ECM Core Services</vt:lpstr>
      <vt:lpstr>IHSS and ECM Overlaps</vt:lpstr>
      <vt:lpstr>Referring IHSS Recipients to ECM</vt:lpstr>
      <vt:lpstr>Snapshot: Program Data IHSS Caseload | ECM Receipt | Connecting the Dots</vt:lpstr>
      <vt:lpstr>IHSS Data: Caseload and Gender</vt:lpstr>
      <vt:lpstr>IHSS Data: Age Breakdown</vt:lpstr>
      <vt:lpstr>SOC 873: “Health Care Certification Form”</vt:lpstr>
      <vt:lpstr>ECM Data: Receipt of ECM</vt:lpstr>
      <vt:lpstr>ECM Data: Receipt by Age, Quarterly</vt:lpstr>
      <vt:lpstr>ECM Data: Populations of Focus</vt:lpstr>
      <vt:lpstr>Increasing IHSS ECM Uptake Key Assumptions | Data | Toolkit</vt:lpstr>
      <vt:lpstr>Where We Are</vt:lpstr>
      <vt:lpstr>3 Major Project Components</vt:lpstr>
      <vt:lpstr>Seeking Feedback &amp; Partnership</vt:lpstr>
      <vt:lpstr>PowerPoint Presentation</vt:lpstr>
      <vt:lpstr>Resource Links</vt:lpstr>
      <vt:lpstr>Relevant Populations of Focus</vt:lpstr>
      <vt:lpstr>Upcoming Meetings</vt:lpstr>
    </vt:vector>
  </TitlesOfParts>
  <Company>Outside 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MIS Team</dc:creator>
  <cp:lastModifiedBy>Jasmine Lacsamana</cp:lastModifiedBy>
  <cp:revision>241</cp:revision>
  <cp:lastPrinted>2023-08-11T03:12:41Z</cp:lastPrinted>
  <dcterms:created xsi:type="dcterms:W3CDTF">2016-05-06T19:19:41Z</dcterms:created>
  <dcterms:modified xsi:type="dcterms:W3CDTF">2025-02-08T00:14:30Z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0x0101008C47E92F153E174F8DC4170EBF3B1379</vt:lpwstr>
  </property>
  <property fmtid="{D5CDD505-2E9C-101B-9397-08002B2CF9AE}" pid="3" name="MediaServiceImageTags">
    <vt:lpwstr/>
  </property>
</Properties>
</file>